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368" r:id="rId2"/>
    <p:sldId id="434" r:id="rId3"/>
    <p:sldId id="387" r:id="rId4"/>
    <p:sldId id="427" r:id="rId5"/>
    <p:sldId id="425" r:id="rId6"/>
    <p:sldId id="426" r:id="rId7"/>
    <p:sldId id="261" r:id="rId8"/>
    <p:sldId id="262" r:id="rId9"/>
    <p:sldId id="263" r:id="rId10"/>
    <p:sldId id="264" r:id="rId11"/>
    <p:sldId id="265" r:id="rId12"/>
    <p:sldId id="266" r:id="rId13"/>
    <p:sldId id="267" r:id="rId14"/>
    <p:sldId id="268" r:id="rId15"/>
    <p:sldId id="435" r:id="rId16"/>
    <p:sldId id="370" r:id="rId17"/>
    <p:sldId id="373" r:id="rId18"/>
    <p:sldId id="421" r:id="rId19"/>
    <p:sldId id="371" r:id="rId20"/>
    <p:sldId id="270" r:id="rId21"/>
    <p:sldId id="374" r:id="rId22"/>
    <p:sldId id="383" r:id="rId23"/>
    <p:sldId id="378" r:id="rId24"/>
    <p:sldId id="436" r:id="rId25"/>
    <p:sldId id="276" r:id="rId26"/>
    <p:sldId id="275" r:id="rId27"/>
    <p:sldId id="273" r:id="rId28"/>
    <p:sldId id="274" r:id="rId29"/>
    <p:sldId id="437" r:id="rId30"/>
    <p:sldId id="429" r:id="rId31"/>
    <p:sldId id="392" r:id="rId32"/>
    <p:sldId id="291" r:id="rId33"/>
    <p:sldId id="395" r:id="rId34"/>
    <p:sldId id="406" r:id="rId35"/>
    <p:sldId id="293" r:id="rId36"/>
    <p:sldId id="294" r:id="rId37"/>
    <p:sldId id="305" r:id="rId38"/>
    <p:sldId id="307" r:id="rId39"/>
    <p:sldId id="412" r:id="rId40"/>
    <p:sldId id="413" r:id="rId41"/>
    <p:sldId id="438" r:id="rId42"/>
    <p:sldId id="407" r:id="rId43"/>
    <p:sldId id="445" r:id="rId44"/>
    <p:sldId id="416" r:id="rId45"/>
    <p:sldId id="417" r:id="rId46"/>
    <p:sldId id="409" r:id="rId47"/>
    <p:sldId id="415" r:id="rId48"/>
    <p:sldId id="311" r:id="rId49"/>
    <p:sldId id="312" r:id="rId50"/>
    <p:sldId id="313" r:id="rId51"/>
    <p:sldId id="316" r:id="rId52"/>
    <p:sldId id="322" r:id="rId53"/>
    <p:sldId id="321" r:id="rId54"/>
    <p:sldId id="343" r:id="rId55"/>
    <p:sldId id="443" r:id="rId56"/>
    <p:sldId id="444" r:id="rId57"/>
    <p:sldId id="346" r:id="rId58"/>
    <p:sldId id="420" r:id="rId59"/>
    <p:sldId id="440" r:id="rId60"/>
    <p:sldId id="441" r:id="rId61"/>
    <p:sldId id="439" r:id="rId62"/>
    <p:sldId id="424" r:id="rId63"/>
    <p:sldId id="423" r:id="rId64"/>
    <p:sldId id="422" r:id="rId65"/>
    <p:sldId id="351" r:id="rId66"/>
    <p:sldId id="353" r:id="rId67"/>
    <p:sldId id="446"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F"/>
    <a:srgbClr val="CDF1FF"/>
    <a:srgbClr val="8BDEFF"/>
    <a:srgbClr val="0062D7"/>
    <a:srgbClr val="A18DB9"/>
    <a:srgbClr val="6E97C8"/>
    <a:srgbClr val="477BB9"/>
    <a:srgbClr val="933735"/>
    <a:srgbClr val="3F96FF"/>
    <a:srgbClr val="F58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79" autoAdjust="0"/>
    <p:restoredTop sz="86332" autoAdjust="0"/>
  </p:normalViewPr>
  <p:slideViewPr>
    <p:cSldViewPr snapToGrid="0">
      <p:cViewPr>
        <p:scale>
          <a:sx n="70" d="100"/>
          <a:sy n="70" d="100"/>
        </p:scale>
        <p:origin x="-1140"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08"/>
    </p:cViewPr>
  </p:sorterViewPr>
  <p:notesViewPr>
    <p:cSldViewPr snapToGrid="0">
      <p:cViewPr varScale="1">
        <p:scale>
          <a:sx n="101" d="100"/>
          <a:sy n="101" d="100"/>
        </p:scale>
        <p:origin x="-217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88810373062342"/>
          <c:y val="3.7460875984251969E-2"/>
          <c:w val="0.8792749919417967"/>
          <c:h val="0.76223824914898741"/>
        </c:manualLayout>
      </c:layout>
      <c:barChart>
        <c:barDir val="col"/>
        <c:grouping val="clustered"/>
        <c:varyColors val="0"/>
        <c:ser>
          <c:idx val="0"/>
          <c:order val="0"/>
          <c:tx>
            <c:strRef>
              <c:f>Sheet1!$B$1</c:f>
              <c:strCache>
                <c:ptCount val="1"/>
                <c:pt idx="0">
                  <c:v>Series 1</c:v>
                </c:pt>
              </c:strCache>
            </c:strRef>
          </c:tx>
          <c:invertIfNegative val="0"/>
          <c:dPt>
            <c:idx val="3"/>
            <c:invertIfNegative val="0"/>
            <c:bubble3D val="0"/>
            <c:spPr>
              <a:noFill/>
            </c:spPr>
          </c:dPt>
          <c:dPt>
            <c:idx val="4"/>
            <c:invertIfNegative val="0"/>
            <c:bubble3D val="0"/>
            <c:spPr>
              <a:noFill/>
            </c:spPr>
          </c:dPt>
          <c:dLbls>
            <c:delete val="1"/>
          </c:dLbls>
          <c:cat>
            <c:strRef>
              <c:f>Sheet1!$A$2:$A$6</c:f>
              <c:strCache>
                <c:ptCount val="5"/>
                <c:pt idx="0">
                  <c:v>1970's
Coarse-grained
ODEs</c:v>
                </c:pt>
                <c:pt idx="1">
                  <c:v>1990's
FBA</c:v>
                </c:pt>
                <c:pt idx="2">
                  <c:v>2000's
Boolean
models</c:v>
                </c:pt>
                <c:pt idx="3">
                  <c:v>2008
iFBA</c:v>
                </c:pt>
                <c:pt idx="4">
                  <c:v>2012
Whole-cell
model</c:v>
                </c:pt>
              </c:strCache>
            </c:strRef>
          </c:cat>
          <c:val>
            <c:numRef>
              <c:f>Sheet1!$B$2:$B$6</c:f>
              <c:numCache>
                <c:formatCode>General</c:formatCode>
                <c:ptCount val="5"/>
                <c:pt idx="0">
                  <c:v>7.2</c:v>
                </c:pt>
                <c:pt idx="1">
                  <c:v>41</c:v>
                </c:pt>
                <c:pt idx="2">
                  <c:v>5</c:v>
                </c:pt>
                <c:pt idx="3">
                  <c:v>46</c:v>
                </c:pt>
                <c:pt idx="4">
                  <c:v>100</c:v>
                </c:pt>
              </c:numCache>
            </c:numRef>
          </c:val>
        </c:ser>
        <c:dLbls>
          <c:showLegendKey val="0"/>
          <c:showVal val="1"/>
          <c:showCatName val="0"/>
          <c:showSerName val="0"/>
          <c:showPercent val="0"/>
          <c:showBubbleSize val="0"/>
        </c:dLbls>
        <c:gapWidth val="150"/>
        <c:axId val="65867264"/>
        <c:axId val="721052224"/>
      </c:barChart>
      <c:catAx>
        <c:axId val="65867264"/>
        <c:scaling>
          <c:orientation val="minMax"/>
        </c:scaling>
        <c:delete val="0"/>
        <c:axPos val="b"/>
        <c:majorTickMark val="none"/>
        <c:minorTickMark val="none"/>
        <c:tickLblPos val="nextTo"/>
        <c:crossAx val="721052224"/>
        <c:crosses val="autoZero"/>
        <c:auto val="1"/>
        <c:lblAlgn val="ctr"/>
        <c:lblOffset val="100"/>
        <c:tickLblSkip val="1"/>
        <c:tickMarkSkip val="1"/>
        <c:noMultiLvlLbl val="0"/>
      </c:catAx>
      <c:valAx>
        <c:axId val="721052224"/>
        <c:scaling>
          <c:orientation val="minMax"/>
          <c:max val="100"/>
          <c:min val="0"/>
        </c:scaling>
        <c:delete val="0"/>
        <c:axPos val="l"/>
        <c:title>
          <c:tx>
            <c:rich>
              <a:bodyPr rot="-5400000" vert="horz"/>
              <a:lstStyle/>
              <a:p>
                <a:pPr>
                  <a:defRPr/>
                </a:pPr>
                <a:r>
                  <a:rPr lang="en-US"/>
                  <a:t>% annotated genes</a:t>
                </a:r>
              </a:p>
            </c:rich>
          </c:tx>
          <c:overlay val="0"/>
        </c:title>
        <c:numFmt formatCode="General" sourceLinked="1"/>
        <c:majorTickMark val="out"/>
        <c:minorTickMark val="none"/>
        <c:tickLblPos val="nextTo"/>
        <c:txPr>
          <a:bodyPr/>
          <a:lstStyle/>
          <a:p>
            <a:pPr>
              <a:defRPr>
                <a:solidFill>
                  <a:schemeClr val="tx1"/>
                </a:solidFill>
              </a:defRPr>
            </a:pPr>
            <a:endParaRPr lang="en-US"/>
          </a:p>
        </c:txPr>
        <c:crossAx val="65867264"/>
        <c:crosses val="autoZero"/>
        <c:crossBetween val="between"/>
        <c:majorUnit val="25"/>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88810373062342"/>
          <c:y val="3.7460875984251969E-2"/>
          <c:w val="0.8792749919417967"/>
          <c:h val="0.76223824914898741"/>
        </c:manualLayout>
      </c:layout>
      <c:barChart>
        <c:barDir val="col"/>
        <c:grouping val="clustered"/>
        <c:varyColors val="0"/>
        <c:ser>
          <c:idx val="0"/>
          <c:order val="0"/>
          <c:tx>
            <c:strRef>
              <c:f>Sheet1!$B$1</c:f>
              <c:strCache>
                <c:ptCount val="1"/>
                <c:pt idx="0">
                  <c:v>Series 1</c:v>
                </c:pt>
              </c:strCache>
            </c:strRef>
          </c:tx>
          <c:invertIfNegative val="0"/>
          <c:dPt>
            <c:idx val="3"/>
            <c:invertIfNegative val="0"/>
            <c:bubble3D val="0"/>
          </c:dPt>
          <c:dPt>
            <c:idx val="4"/>
            <c:invertIfNegative val="0"/>
            <c:bubble3D val="0"/>
          </c:dPt>
          <c:dLbls>
            <c:delete val="1"/>
          </c:dLbls>
          <c:cat>
            <c:numRef>
              <c:f>Sheet1!$A$2:$A$6</c:f>
              <c:numCache>
                <c:formatCode>General</c:formatCode>
                <c:ptCount val="5"/>
              </c:numCache>
            </c:numRef>
          </c:cat>
          <c:val>
            <c:numRef>
              <c:f>Sheet1!$B$2:$B$6</c:f>
              <c:numCache>
                <c:formatCode>General</c:formatCode>
                <c:ptCount val="5"/>
                <c:pt idx="0">
                  <c:v>7.2</c:v>
                </c:pt>
                <c:pt idx="1">
                  <c:v>41</c:v>
                </c:pt>
                <c:pt idx="2">
                  <c:v>5</c:v>
                </c:pt>
                <c:pt idx="3">
                  <c:v>46</c:v>
                </c:pt>
                <c:pt idx="4">
                  <c:v>100</c:v>
                </c:pt>
              </c:numCache>
            </c:numRef>
          </c:val>
        </c:ser>
        <c:dLbls>
          <c:showLegendKey val="0"/>
          <c:showVal val="1"/>
          <c:showCatName val="0"/>
          <c:showSerName val="0"/>
          <c:showPercent val="0"/>
          <c:showBubbleSize val="0"/>
        </c:dLbls>
        <c:gapWidth val="150"/>
        <c:axId val="97611776"/>
        <c:axId val="64139200"/>
      </c:barChart>
      <c:catAx>
        <c:axId val="97611776"/>
        <c:scaling>
          <c:orientation val="minMax"/>
        </c:scaling>
        <c:delete val="0"/>
        <c:axPos val="b"/>
        <c:numFmt formatCode="General" sourceLinked="1"/>
        <c:majorTickMark val="none"/>
        <c:minorTickMark val="none"/>
        <c:tickLblPos val="nextTo"/>
        <c:crossAx val="64139200"/>
        <c:crosses val="autoZero"/>
        <c:auto val="1"/>
        <c:lblAlgn val="ctr"/>
        <c:lblOffset val="100"/>
        <c:tickLblSkip val="1"/>
        <c:tickMarkSkip val="1"/>
        <c:noMultiLvlLbl val="0"/>
      </c:catAx>
      <c:valAx>
        <c:axId val="64139200"/>
        <c:scaling>
          <c:orientation val="minMax"/>
          <c:max val="100"/>
          <c:min val="0"/>
        </c:scaling>
        <c:delete val="0"/>
        <c:axPos val="l"/>
        <c:title>
          <c:tx>
            <c:rich>
              <a:bodyPr rot="-5400000" vert="horz"/>
              <a:lstStyle/>
              <a:p>
                <a:pPr>
                  <a:defRPr/>
                </a:pPr>
                <a:r>
                  <a:rPr lang="en-US"/>
                  <a:t>% annotated genes</a:t>
                </a:r>
              </a:p>
            </c:rich>
          </c:tx>
          <c:layout/>
          <c:overlay val="0"/>
        </c:title>
        <c:numFmt formatCode="General" sourceLinked="1"/>
        <c:majorTickMark val="out"/>
        <c:minorTickMark val="none"/>
        <c:tickLblPos val="nextTo"/>
        <c:crossAx val="97611776"/>
        <c:crosses val="autoZero"/>
        <c:crossBetween val="between"/>
        <c:majorUnit val="25"/>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943970545348497"/>
          <c:y val="5.7182123067949932E-2"/>
          <c:w val="0.60350010936132958"/>
          <c:h val="0.8226161594665532"/>
        </c:manualLayout>
      </c:layout>
      <c:barChart>
        <c:barDir val="bar"/>
        <c:grouping val="clustered"/>
        <c:varyColors val="0"/>
        <c:ser>
          <c:idx val="0"/>
          <c:order val="0"/>
          <c:tx>
            <c:strRef>
              <c:f>Sheet1!$B$1</c:f>
              <c:strCache>
                <c:ptCount val="1"/>
                <c:pt idx="0">
                  <c:v>Series 1</c:v>
                </c:pt>
              </c:strCache>
            </c:strRef>
          </c:tx>
          <c:spPr>
            <a:ln>
              <a:solidFill>
                <a:schemeClr val="tx1"/>
              </a:solidFill>
            </a:ln>
          </c:spPr>
          <c:invertIfNegative val="0"/>
          <c:dPt>
            <c:idx val="0"/>
            <c:invertIfNegative val="0"/>
            <c:bubble3D val="0"/>
            <c:spPr>
              <a:solidFill>
                <a:schemeClr val="accent3">
                  <a:lumMod val="40000"/>
                  <a:lumOff val="60000"/>
                </a:schemeClr>
              </a:solidFill>
              <a:ln>
                <a:solidFill>
                  <a:schemeClr val="tx1"/>
                </a:solidFill>
              </a:ln>
            </c:spPr>
          </c:dPt>
          <c:dPt>
            <c:idx val="1"/>
            <c:invertIfNegative val="0"/>
            <c:bubble3D val="0"/>
            <c:spPr>
              <a:solidFill>
                <a:schemeClr val="accent3">
                  <a:lumMod val="40000"/>
                  <a:lumOff val="60000"/>
                </a:schemeClr>
              </a:solidFill>
              <a:ln>
                <a:solidFill>
                  <a:schemeClr val="tx1"/>
                </a:solidFill>
              </a:ln>
            </c:spPr>
          </c:dPt>
          <c:dPt>
            <c:idx val="2"/>
            <c:invertIfNegative val="0"/>
            <c:bubble3D val="0"/>
            <c:spPr>
              <a:solidFill>
                <a:schemeClr val="accent3">
                  <a:lumMod val="40000"/>
                  <a:lumOff val="60000"/>
                </a:schemeClr>
              </a:solidFill>
              <a:ln>
                <a:solidFill>
                  <a:schemeClr val="tx1"/>
                </a:solidFill>
              </a:ln>
            </c:spPr>
          </c:dPt>
          <c:dPt>
            <c:idx val="3"/>
            <c:invertIfNegative val="0"/>
            <c:bubble3D val="0"/>
            <c:spPr>
              <a:solidFill>
                <a:schemeClr val="accent1">
                  <a:lumMod val="60000"/>
                  <a:lumOff val="40000"/>
                </a:schemeClr>
              </a:solidFill>
              <a:ln>
                <a:solidFill>
                  <a:schemeClr val="tx1"/>
                </a:solidFill>
              </a:ln>
            </c:spPr>
          </c:dPt>
          <c:dPt>
            <c:idx val="4"/>
            <c:invertIfNegative val="0"/>
            <c:bubble3D val="0"/>
            <c:spPr>
              <a:solidFill>
                <a:schemeClr val="accent5">
                  <a:lumMod val="60000"/>
                  <a:lumOff val="40000"/>
                </a:schemeClr>
              </a:solidFill>
              <a:ln>
                <a:solidFill>
                  <a:schemeClr val="tx1"/>
                </a:solidFill>
              </a:ln>
            </c:spPr>
          </c:dPt>
          <c:dPt>
            <c:idx val="5"/>
            <c:invertIfNegative val="0"/>
            <c:bubble3D val="0"/>
            <c:spPr>
              <a:solidFill>
                <a:schemeClr val="accent5">
                  <a:lumMod val="60000"/>
                  <a:lumOff val="40000"/>
                </a:schemeClr>
              </a:solidFill>
              <a:ln>
                <a:solidFill>
                  <a:schemeClr val="tx1"/>
                </a:solidFill>
              </a:ln>
            </c:spPr>
          </c:dPt>
          <c:dPt>
            <c:idx val="6"/>
            <c:invertIfNegative val="0"/>
            <c:bubble3D val="0"/>
            <c:spPr>
              <a:solidFill>
                <a:schemeClr val="accent5">
                  <a:lumMod val="60000"/>
                  <a:lumOff val="40000"/>
                </a:schemeClr>
              </a:solidFill>
              <a:ln>
                <a:solidFill>
                  <a:schemeClr val="tx1"/>
                </a:solidFill>
              </a:ln>
            </c:spPr>
          </c:dPt>
          <c:dPt>
            <c:idx val="7"/>
            <c:invertIfNegative val="0"/>
            <c:bubble3D val="0"/>
            <c:spPr>
              <a:solidFill>
                <a:schemeClr val="accent5">
                  <a:lumMod val="60000"/>
                  <a:lumOff val="40000"/>
                </a:schemeClr>
              </a:solidFill>
              <a:ln>
                <a:solidFill>
                  <a:schemeClr val="tx1"/>
                </a:solidFill>
              </a:ln>
            </c:spPr>
          </c:dPt>
          <c:dPt>
            <c:idx val="8"/>
            <c:invertIfNegative val="0"/>
            <c:bubble3D val="0"/>
            <c:spPr>
              <a:solidFill>
                <a:schemeClr val="accent5">
                  <a:lumMod val="60000"/>
                  <a:lumOff val="40000"/>
                </a:schemeClr>
              </a:solidFill>
              <a:ln>
                <a:solidFill>
                  <a:schemeClr val="tx1"/>
                </a:solidFill>
              </a:ln>
            </c:spPr>
          </c:dPt>
          <c:dPt>
            <c:idx val="9"/>
            <c:invertIfNegative val="0"/>
            <c:bubble3D val="0"/>
            <c:spPr>
              <a:solidFill>
                <a:schemeClr val="accent5">
                  <a:lumMod val="60000"/>
                  <a:lumOff val="40000"/>
                </a:schemeClr>
              </a:solidFill>
              <a:ln>
                <a:solidFill>
                  <a:schemeClr val="tx1"/>
                </a:solidFill>
              </a:ln>
            </c:spPr>
          </c:dPt>
          <c:dPt>
            <c:idx val="10"/>
            <c:invertIfNegative val="0"/>
            <c:bubble3D val="0"/>
            <c:spPr>
              <a:solidFill>
                <a:schemeClr val="accent5">
                  <a:lumMod val="60000"/>
                  <a:lumOff val="40000"/>
                </a:schemeClr>
              </a:solidFill>
              <a:ln>
                <a:solidFill>
                  <a:schemeClr val="tx1"/>
                </a:solidFill>
              </a:ln>
            </c:spPr>
          </c:dPt>
          <c:dPt>
            <c:idx val="11"/>
            <c:invertIfNegative val="0"/>
            <c:bubble3D val="0"/>
            <c:spPr>
              <a:solidFill>
                <a:schemeClr val="accent5">
                  <a:lumMod val="60000"/>
                  <a:lumOff val="40000"/>
                </a:schemeClr>
              </a:solidFill>
              <a:ln>
                <a:solidFill>
                  <a:schemeClr val="tx1"/>
                </a:solidFill>
              </a:ln>
            </c:spPr>
          </c:dPt>
          <c:dPt>
            <c:idx val="12"/>
            <c:invertIfNegative val="0"/>
            <c:bubble3D val="0"/>
            <c:spPr>
              <a:solidFill>
                <a:schemeClr val="accent5">
                  <a:lumMod val="60000"/>
                  <a:lumOff val="40000"/>
                </a:schemeClr>
              </a:solidFill>
              <a:ln>
                <a:solidFill>
                  <a:schemeClr val="tx1"/>
                </a:solidFill>
              </a:ln>
            </c:spPr>
          </c:dPt>
          <c:dPt>
            <c:idx val="13"/>
            <c:invertIfNegative val="0"/>
            <c:bubble3D val="0"/>
            <c:spPr>
              <a:solidFill>
                <a:schemeClr val="accent5">
                  <a:lumMod val="60000"/>
                  <a:lumOff val="40000"/>
                </a:schemeClr>
              </a:solidFill>
              <a:ln>
                <a:solidFill>
                  <a:schemeClr val="tx1"/>
                </a:solidFill>
              </a:ln>
            </c:spPr>
          </c:dPt>
          <c:dPt>
            <c:idx val="14"/>
            <c:invertIfNegative val="0"/>
            <c:bubble3D val="0"/>
            <c:spPr>
              <a:solidFill>
                <a:schemeClr val="accent2">
                  <a:lumMod val="60000"/>
                  <a:lumOff val="40000"/>
                </a:schemeClr>
              </a:solidFill>
              <a:ln>
                <a:solidFill>
                  <a:schemeClr val="tx1"/>
                </a:solidFill>
              </a:ln>
            </c:spPr>
          </c:dPt>
          <c:dPt>
            <c:idx val="15"/>
            <c:invertIfNegative val="0"/>
            <c:bubble3D val="0"/>
            <c:spPr>
              <a:solidFill>
                <a:schemeClr val="accent4">
                  <a:lumMod val="60000"/>
                  <a:lumOff val="40000"/>
                </a:schemeClr>
              </a:solidFill>
              <a:ln>
                <a:solidFill>
                  <a:schemeClr val="tx1"/>
                </a:solidFill>
              </a:ln>
            </c:spPr>
          </c:dPt>
          <c:dPt>
            <c:idx val="16"/>
            <c:invertIfNegative val="0"/>
            <c:bubble3D val="0"/>
            <c:spPr>
              <a:solidFill>
                <a:schemeClr val="accent4">
                  <a:lumMod val="60000"/>
                  <a:lumOff val="40000"/>
                </a:schemeClr>
              </a:solidFill>
              <a:ln>
                <a:solidFill>
                  <a:schemeClr val="tx1"/>
                </a:solidFill>
              </a:ln>
            </c:spPr>
          </c:dPt>
          <c:dPt>
            <c:idx val="17"/>
            <c:invertIfNegative val="0"/>
            <c:bubble3D val="0"/>
            <c:spPr>
              <a:solidFill>
                <a:schemeClr val="accent4">
                  <a:lumMod val="60000"/>
                  <a:lumOff val="40000"/>
                </a:schemeClr>
              </a:solidFill>
              <a:ln>
                <a:solidFill>
                  <a:schemeClr val="tx1"/>
                </a:solidFill>
              </a:ln>
            </c:spPr>
          </c:dPt>
          <c:dPt>
            <c:idx val="18"/>
            <c:invertIfNegative val="0"/>
            <c:bubble3D val="0"/>
            <c:spPr>
              <a:solidFill>
                <a:schemeClr val="accent4">
                  <a:lumMod val="60000"/>
                  <a:lumOff val="40000"/>
                </a:schemeClr>
              </a:solidFill>
              <a:ln>
                <a:solidFill>
                  <a:schemeClr val="tx1"/>
                </a:solidFill>
              </a:ln>
            </c:spPr>
          </c:dPt>
          <c:dPt>
            <c:idx val="19"/>
            <c:invertIfNegative val="0"/>
            <c:bubble3D val="0"/>
            <c:spPr>
              <a:solidFill>
                <a:schemeClr val="accent4">
                  <a:lumMod val="60000"/>
                  <a:lumOff val="40000"/>
                </a:schemeClr>
              </a:solidFill>
              <a:ln>
                <a:solidFill>
                  <a:schemeClr val="tx1"/>
                </a:solidFill>
              </a:ln>
            </c:spPr>
          </c:dPt>
          <c:dPt>
            <c:idx val="20"/>
            <c:invertIfNegative val="0"/>
            <c:bubble3D val="0"/>
            <c:spPr>
              <a:gradFill>
                <a:gsLst>
                  <a:gs pos="25000">
                    <a:schemeClr val="accent4">
                      <a:lumMod val="60000"/>
                      <a:lumOff val="40000"/>
                    </a:schemeClr>
                  </a:gs>
                  <a:gs pos="95000">
                    <a:schemeClr val="accent4">
                      <a:lumMod val="40000"/>
                      <a:lumOff val="60000"/>
                    </a:schemeClr>
                  </a:gs>
                </a:gsLst>
                <a:lin ang="0" scaled="1"/>
              </a:gradFill>
              <a:ln>
                <a:solidFill>
                  <a:schemeClr val="tx1"/>
                </a:solidFill>
              </a:ln>
            </c:spPr>
          </c:dPt>
          <c:dPt>
            <c:idx val="21"/>
            <c:invertIfNegative val="0"/>
            <c:bubble3D val="0"/>
            <c:spPr>
              <a:gradFill>
                <a:gsLst>
                  <a:gs pos="25000">
                    <a:schemeClr val="accent2">
                      <a:lumMod val="60000"/>
                      <a:lumOff val="40000"/>
                    </a:schemeClr>
                  </a:gs>
                  <a:gs pos="95000">
                    <a:schemeClr val="accent2">
                      <a:lumMod val="40000"/>
                      <a:lumOff val="60000"/>
                    </a:schemeClr>
                  </a:gs>
                </a:gsLst>
                <a:lin ang="0" scaled="1"/>
              </a:gradFill>
              <a:ln>
                <a:solidFill>
                  <a:schemeClr val="tx1"/>
                </a:solidFill>
              </a:ln>
            </c:spPr>
          </c:dPt>
          <c:dPt>
            <c:idx val="22"/>
            <c:invertIfNegative val="0"/>
            <c:bubble3D val="0"/>
            <c:spPr>
              <a:gradFill>
                <a:gsLst>
                  <a:gs pos="25000">
                    <a:schemeClr val="accent2">
                      <a:lumMod val="60000"/>
                      <a:lumOff val="40000"/>
                    </a:schemeClr>
                  </a:gs>
                  <a:gs pos="95000">
                    <a:schemeClr val="accent2">
                      <a:lumMod val="40000"/>
                      <a:lumOff val="60000"/>
                    </a:schemeClr>
                  </a:gs>
                </a:gsLst>
                <a:lin ang="0" scaled="1"/>
              </a:gradFill>
              <a:ln>
                <a:solidFill>
                  <a:schemeClr val="tx1"/>
                </a:solidFill>
              </a:ln>
            </c:spPr>
          </c:dPt>
          <c:dPt>
            <c:idx val="23"/>
            <c:invertIfNegative val="0"/>
            <c:bubble3D val="0"/>
            <c:spPr>
              <a:gradFill>
                <a:gsLst>
                  <a:gs pos="25000">
                    <a:schemeClr val="accent2">
                      <a:lumMod val="60000"/>
                      <a:lumOff val="40000"/>
                    </a:schemeClr>
                  </a:gs>
                  <a:gs pos="95000">
                    <a:schemeClr val="accent2">
                      <a:lumMod val="40000"/>
                      <a:lumOff val="60000"/>
                    </a:schemeClr>
                  </a:gs>
                </a:gsLst>
                <a:lin ang="0" scaled="1"/>
              </a:gradFill>
              <a:ln>
                <a:solidFill>
                  <a:schemeClr val="tx1"/>
                </a:solidFill>
              </a:ln>
            </c:spPr>
          </c:dPt>
          <c:dPt>
            <c:idx val="24"/>
            <c:invertIfNegative val="0"/>
            <c:bubble3D val="0"/>
            <c:spPr>
              <a:solidFill>
                <a:schemeClr val="accent4">
                  <a:lumMod val="60000"/>
                  <a:lumOff val="40000"/>
                </a:schemeClr>
              </a:solidFill>
              <a:ln>
                <a:solidFill>
                  <a:schemeClr val="tx1"/>
                </a:solidFill>
              </a:ln>
            </c:spPr>
          </c:dPt>
          <c:dPt>
            <c:idx val="25"/>
            <c:invertIfNegative val="0"/>
            <c:bubble3D val="0"/>
            <c:spPr>
              <a:gradFill>
                <a:gsLst>
                  <a:gs pos="25000">
                    <a:schemeClr val="accent2">
                      <a:lumMod val="60000"/>
                      <a:lumOff val="40000"/>
                    </a:schemeClr>
                  </a:gs>
                  <a:gs pos="95000">
                    <a:schemeClr val="accent2">
                      <a:lumMod val="40000"/>
                      <a:lumOff val="60000"/>
                    </a:schemeClr>
                  </a:gs>
                </a:gsLst>
                <a:lin ang="0" scaled="1"/>
              </a:gradFill>
              <a:ln>
                <a:solidFill>
                  <a:schemeClr val="tx1"/>
                </a:solidFill>
              </a:ln>
            </c:spPr>
          </c:dPt>
          <c:dPt>
            <c:idx val="26"/>
            <c:invertIfNegative val="0"/>
            <c:bubble3D val="0"/>
            <c:spPr>
              <a:gradFill>
                <a:gsLst>
                  <a:gs pos="25000">
                    <a:schemeClr val="accent2">
                      <a:lumMod val="60000"/>
                      <a:lumOff val="40000"/>
                    </a:schemeClr>
                  </a:gs>
                  <a:gs pos="95000">
                    <a:schemeClr val="accent2">
                      <a:lumMod val="40000"/>
                      <a:lumOff val="60000"/>
                    </a:schemeClr>
                  </a:gs>
                </a:gsLst>
                <a:lin ang="0" scaled="1"/>
              </a:gradFill>
              <a:ln>
                <a:solidFill>
                  <a:schemeClr val="tx1"/>
                </a:solidFill>
              </a:ln>
            </c:spPr>
          </c:dPt>
          <c:cat>
            <c:strRef>
              <c:f>Sheet1!$A$2:$A$28</c:f>
              <c:strCache>
                <c:ptCount val="27"/>
                <c:pt idx="0">
                  <c:v>Metabolism</c:v>
                </c:pt>
                <c:pt idx="1">
                  <c:v>FtsZ</c:v>
                </c:pt>
                <c:pt idx="2">
                  <c:v>Cytokinesis</c:v>
                </c:pt>
                <c:pt idx="3">
                  <c:v>Shape</c:v>
                </c:pt>
                <c:pt idx="4">
                  <c:v>Translation</c:v>
                </c:pt>
                <c:pt idx="5">
                  <c:v>Term Org</c:v>
                </c:pt>
                <c:pt idx="6">
                  <c:v>Ribosome</c:v>
                </c:pt>
                <c:pt idx="7">
                  <c:v>Translocation</c:v>
                </c:pt>
                <c:pt idx="8">
                  <c:v>Processing II</c:v>
                </c:pt>
                <c:pt idx="9">
                  <c:v>Processing I</c:v>
                </c:pt>
                <c:pt idx="10">
                  <c:v>Modification</c:v>
                </c:pt>
                <c:pt idx="11">
                  <c:v>Folding</c:v>
                </c:pt>
                <c:pt idx="12">
                  <c:v>Degradation</c:v>
                </c:pt>
                <c:pt idx="13">
                  <c:v>Activation</c:v>
                </c:pt>
                <c:pt idx="14">
                  <c:v>Complexation</c:v>
                </c:pt>
                <c:pt idx="15">
                  <c:v>Aminoacylation</c:v>
                </c:pt>
                <c:pt idx="16">
                  <c:v>Transcription</c:v>
                </c:pt>
                <c:pt idx="17">
                  <c:v>Processing</c:v>
                </c:pt>
                <c:pt idx="18">
                  <c:v>Modification</c:v>
                </c:pt>
                <c:pt idx="19">
                  <c:v>Degradation</c:v>
                </c:pt>
                <c:pt idx="20">
                  <c:v>Trans Reg</c:v>
                </c:pt>
                <c:pt idx="21">
                  <c:v>Rep Init</c:v>
                </c:pt>
                <c:pt idx="22">
                  <c:v>Replication</c:v>
                </c:pt>
                <c:pt idx="23">
                  <c:v>Repair</c:v>
                </c:pt>
                <c:pt idx="24">
                  <c:v>Damage</c:v>
                </c:pt>
                <c:pt idx="25">
                  <c:v>Segregation</c:v>
                </c:pt>
                <c:pt idx="26">
                  <c:v>Condensation</c:v>
                </c:pt>
              </c:strCache>
            </c:strRef>
          </c:cat>
          <c:val>
            <c:numRef>
              <c:f>Sheet1!$B$2:$B$28</c:f>
              <c:numCache>
                <c:formatCode>General</c:formatCode>
                <c:ptCount val="27"/>
                <c:pt idx="0">
                  <c:v>161</c:v>
                </c:pt>
                <c:pt idx="1">
                  <c:v>12</c:v>
                </c:pt>
                <c:pt idx="2">
                  <c:v>5</c:v>
                </c:pt>
                <c:pt idx="3">
                  <c:v>0</c:v>
                </c:pt>
                <c:pt idx="4">
                  <c:v>145</c:v>
                </c:pt>
                <c:pt idx="5">
                  <c:v>13</c:v>
                </c:pt>
                <c:pt idx="6">
                  <c:v>7</c:v>
                </c:pt>
                <c:pt idx="7">
                  <c:v>10</c:v>
                </c:pt>
                <c:pt idx="8">
                  <c:v>3</c:v>
                </c:pt>
                <c:pt idx="9">
                  <c:v>3</c:v>
                </c:pt>
                <c:pt idx="10">
                  <c:v>4</c:v>
                </c:pt>
                <c:pt idx="11">
                  <c:v>7</c:v>
                </c:pt>
                <c:pt idx="12">
                  <c:v>10</c:v>
                </c:pt>
                <c:pt idx="13">
                  <c:v>1.2</c:v>
                </c:pt>
                <c:pt idx="14">
                  <c:v>0</c:v>
                </c:pt>
                <c:pt idx="15">
                  <c:v>62</c:v>
                </c:pt>
                <c:pt idx="16">
                  <c:v>14</c:v>
                </c:pt>
                <c:pt idx="17">
                  <c:v>7</c:v>
                </c:pt>
                <c:pt idx="18">
                  <c:v>15</c:v>
                </c:pt>
                <c:pt idx="19">
                  <c:v>3</c:v>
                </c:pt>
                <c:pt idx="20">
                  <c:v>6</c:v>
                </c:pt>
                <c:pt idx="21">
                  <c:v>16</c:v>
                </c:pt>
                <c:pt idx="22">
                  <c:v>36</c:v>
                </c:pt>
                <c:pt idx="23">
                  <c:v>19</c:v>
                </c:pt>
                <c:pt idx="24">
                  <c:v>0</c:v>
                </c:pt>
                <c:pt idx="25">
                  <c:v>5</c:v>
                </c:pt>
                <c:pt idx="26">
                  <c:v>7</c:v>
                </c:pt>
              </c:numCache>
            </c:numRef>
          </c:val>
        </c:ser>
        <c:dLbls>
          <c:showLegendKey val="0"/>
          <c:showVal val="0"/>
          <c:showCatName val="0"/>
          <c:showSerName val="0"/>
          <c:showPercent val="0"/>
          <c:showBubbleSize val="0"/>
        </c:dLbls>
        <c:gapWidth val="35"/>
        <c:overlap val="-64"/>
        <c:axId val="160940544"/>
        <c:axId val="65596800"/>
      </c:barChart>
      <c:catAx>
        <c:axId val="160940544"/>
        <c:scaling>
          <c:orientation val="minMax"/>
        </c:scaling>
        <c:delete val="0"/>
        <c:axPos val="l"/>
        <c:title>
          <c:tx>
            <c:rich>
              <a:bodyPr rot="-5400000" vert="horz"/>
              <a:lstStyle/>
              <a:p>
                <a:pPr>
                  <a:defRPr sz="2400" b="0">
                    <a:latin typeface="CMU Bright" panose="02000603000000000000" pitchFamily="2" charset="0"/>
                    <a:ea typeface="CMU Bright" panose="02000603000000000000" pitchFamily="2" charset="0"/>
                    <a:cs typeface="CMU Bright" panose="02000603000000000000" pitchFamily="2" charset="0"/>
                  </a:defRPr>
                </a:pPr>
                <a:r>
                  <a:rPr lang="en-US" sz="2400" b="0" dirty="0" smtClean="0">
                    <a:latin typeface="CMU Bright" panose="02000603000000000000" pitchFamily="2" charset="0"/>
                    <a:ea typeface="CMU Bright" panose="02000603000000000000" pitchFamily="2" charset="0"/>
                    <a:cs typeface="CMU Bright" panose="02000603000000000000" pitchFamily="2" charset="0"/>
                  </a:rPr>
                  <a:t>Process</a:t>
                </a:r>
                <a:endParaRPr lang="en-US" sz="2400" b="0" dirty="0">
                  <a:latin typeface="CMU Bright" panose="02000603000000000000" pitchFamily="2" charset="0"/>
                  <a:ea typeface="CMU Bright" panose="02000603000000000000" pitchFamily="2" charset="0"/>
                  <a:cs typeface="CMU Bright" panose="02000603000000000000" pitchFamily="2" charset="0"/>
                </a:endParaRPr>
              </a:p>
            </c:rich>
          </c:tx>
          <c:layout>
            <c:manualLayout>
              <c:xMode val="edge"/>
              <c:yMode val="edge"/>
              <c:x val="0"/>
              <c:y val="0.36809674832312628"/>
            </c:manualLayout>
          </c:layout>
          <c:overlay val="0"/>
        </c:title>
        <c:majorTickMark val="out"/>
        <c:minorTickMark val="none"/>
        <c:tickLblPos val="none"/>
        <c:txPr>
          <a:bodyPr/>
          <a:lstStyle/>
          <a:p>
            <a:pPr>
              <a:defRPr sz="1400"/>
            </a:pPr>
            <a:endParaRPr lang="en-US"/>
          </a:p>
        </c:txPr>
        <c:crossAx val="65596800"/>
        <c:crosses val="autoZero"/>
        <c:auto val="1"/>
        <c:lblAlgn val="ctr"/>
        <c:lblOffset val="100"/>
        <c:tickLblSkip val="1"/>
        <c:noMultiLvlLbl val="0"/>
      </c:catAx>
      <c:valAx>
        <c:axId val="65596800"/>
        <c:scaling>
          <c:logBase val="10"/>
          <c:orientation val="minMax"/>
          <c:max val="180"/>
        </c:scaling>
        <c:delete val="0"/>
        <c:axPos val="b"/>
        <c:title>
          <c:tx>
            <c:rich>
              <a:bodyPr/>
              <a:lstStyle/>
              <a:p>
                <a:pPr>
                  <a:defRPr sz="2400">
                    <a:latin typeface="CMU Bright" panose="02000603000000000000" pitchFamily="2" charset="0"/>
                    <a:ea typeface="CMU Bright" panose="02000603000000000000" pitchFamily="2" charset="0"/>
                    <a:cs typeface="CMU Bright" panose="02000603000000000000" pitchFamily="2" charset="0"/>
                  </a:defRPr>
                </a:pPr>
                <a:r>
                  <a:rPr lang="en-US" sz="2400" b="0" dirty="0" smtClean="0">
                    <a:latin typeface="CMU Bright" panose="02000603000000000000" pitchFamily="2" charset="0"/>
                    <a:ea typeface="CMU Bright" panose="02000603000000000000" pitchFamily="2" charset="0"/>
                    <a:cs typeface="CMU Bright" panose="02000603000000000000" pitchFamily="2" charset="0"/>
                  </a:rPr>
                  <a:t>Genes</a:t>
                </a:r>
                <a:endParaRPr lang="en-US" sz="2400" b="0" dirty="0">
                  <a:latin typeface="CMU Bright" panose="02000603000000000000" pitchFamily="2" charset="0"/>
                  <a:ea typeface="CMU Bright" panose="02000603000000000000" pitchFamily="2" charset="0"/>
                  <a:cs typeface="CMU Bright" panose="02000603000000000000" pitchFamily="2" charset="0"/>
                </a:endParaRPr>
              </a:p>
            </c:rich>
          </c:tx>
          <c:layout>
            <c:manualLayout>
              <c:xMode val="edge"/>
              <c:yMode val="edge"/>
              <c:x val="0.61278689122193053"/>
              <c:y val="0.93022273257510268"/>
            </c:manualLayout>
          </c:layout>
          <c:overlay val="0"/>
        </c:title>
        <c:numFmt formatCode="General" sourceLinked="1"/>
        <c:majorTickMark val="out"/>
        <c:minorTickMark val="none"/>
        <c:tickLblPos val="nextTo"/>
        <c:txPr>
          <a:bodyPr/>
          <a:lstStyle/>
          <a:p>
            <a:pPr>
              <a:defRPr sz="1200">
                <a:latin typeface="CMU Bright" panose="02000603000000000000" pitchFamily="2" charset="0"/>
                <a:ea typeface="CMU Bright" panose="02000603000000000000" pitchFamily="2" charset="0"/>
                <a:cs typeface="CMU Bright" panose="02000603000000000000" pitchFamily="2" charset="0"/>
              </a:defRPr>
            </a:pPr>
            <a:endParaRPr lang="en-US"/>
          </a:p>
        </c:txPr>
        <c:crossAx val="160940544"/>
        <c:crosses val="autoZero"/>
        <c:crossBetween val="between"/>
      </c:valAx>
      <c:spPr>
        <a:noFill/>
        <a:ln w="25400">
          <a:noFill/>
        </a:ln>
      </c:spPr>
    </c:plotArea>
    <c:plotVisOnly val="1"/>
    <c:dispBlanksAs val="gap"/>
    <c:showDLblsOverMax val="0"/>
  </c:chart>
  <c:spPr>
    <a:ln>
      <a:noFill/>
    </a:ln>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777312-AD05-4E78-B2A4-10C9647DC3ED}" type="datetimeFigureOut">
              <a:rPr lang="en-US" smtClean="0"/>
              <a:t>4/2/2016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3B2649-56BC-4F9B-B7C8-98EE1FB1A76A}" type="slidenum">
              <a:rPr lang="en-US" smtClean="0"/>
              <a:t>‹#›</a:t>
            </a:fld>
            <a:endParaRPr lang="en-US"/>
          </a:p>
        </p:txBody>
      </p:sp>
    </p:spTree>
    <p:extLst>
      <p:ext uri="{BB962C8B-B14F-4D97-AF65-F5344CB8AC3E}">
        <p14:creationId xmlns:p14="http://schemas.microsoft.com/office/powerpoint/2010/main" val="3153276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ECCF28-2012-4623-8E3B-7B1DA3B39011}" type="datetimeFigureOut">
              <a:rPr lang="en-US" smtClean="0"/>
              <a:pPr/>
              <a:t>4/2/2016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63A284-FE38-4107-AC70-2057EF175A33}" type="slidenum">
              <a:rPr lang="en-US" smtClean="0"/>
              <a:pPr/>
              <a:t>‹#›</a:t>
            </a:fld>
            <a:endParaRPr lang="en-US"/>
          </a:p>
        </p:txBody>
      </p:sp>
    </p:spTree>
    <p:extLst>
      <p:ext uri="{BB962C8B-B14F-4D97-AF65-F5344CB8AC3E}">
        <p14:creationId xmlns:p14="http://schemas.microsoft.com/office/powerpoint/2010/main" val="330259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Toward</a:t>
            </a:r>
            <a:r>
              <a:rPr lang="en-US" baseline="0" dirty="0" smtClean="0"/>
              <a:t> this goal we have built a gene-complete, computational model of a single bacterial cell which</a:t>
            </a:r>
          </a:p>
          <a:p>
            <a:pPr>
              <a:buFontTx/>
              <a:buChar char="-"/>
            </a:pPr>
            <a:r>
              <a:rPr lang="en-US" baseline="0" dirty="0" smtClean="0"/>
              <a:t> Integrates all cellular processes into a single computational model, providing a unified understanding of cellular physiology, which</a:t>
            </a:r>
          </a:p>
          <a:p>
            <a:pPr>
              <a:buFontTx/>
              <a:buChar char="-"/>
            </a:pPr>
            <a:r>
              <a:rPr lang="en-US" baseline="0" dirty="0" smtClean="0"/>
              <a:t> Predicts the dynamics of every molecule and process, </a:t>
            </a:r>
          </a:p>
          <a:p>
            <a:pPr>
              <a:buFontTx/>
              <a:buChar char="-"/>
            </a:pPr>
            <a:r>
              <a:rPr lang="en-US" baseline="0" dirty="0" smtClean="0"/>
              <a:t> Can be used to guide experimental design and inform data analysis</a:t>
            </a:r>
          </a:p>
          <a:p>
            <a:pPr>
              <a:buFontTx/>
              <a:buChar char="-"/>
            </a:pPr>
            <a:r>
              <a:rPr lang="en-US" baseline="0" dirty="0" smtClean="0"/>
              <a:t> Hopefully in the future, in concert with emerging genome-scale DNA synthesis techniques, can be used to guide rational engineering of biological systems</a:t>
            </a:r>
          </a:p>
          <a:p>
            <a:pPr>
              <a:buFontTx/>
              <a:buChar char="-"/>
            </a:pPr>
            <a:endParaRPr lang="en-US" baseline="0" dirty="0" smtClean="0"/>
          </a:p>
        </p:txBody>
      </p:sp>
      <p:sp>
        <p:nvSpPr>
          <p:cNvPr id="4" name="Slide Number Placeholder 3"/>
          <p:cNvSpPr>
            <a:spLocks noGrp="1"/>
          </p:cNvSpPr>
          <p:nvPr>
            <p:ph type="sldNum" sz="quarter" idx="10"/>
          </p:nvPr>
        </p:nvSpPr>
        <p:spPr/>
        <p:txBody>
          <a:bodyPr/>
          <a:lstStyle/>
          <a:p>
            <a:fld id="{D863A284-FE38-4107-AC70-2057EF175A33}" type="slidenum">
              <a:rPr lang="en-US" smtClean="0"/>
              <a:pPr/>
              <a:t>16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model is then executed</a:t>
            </a:r>
            <a:r>
              <a:rPr lang="en-US" baseline="0" dirty="0" smtClean="0"/>
              <a:t> by first executing 28 individual models of cellular processes at a 1 s time scale, second integrating the inputs and outputs of the individual models, for example, and finally repeating this process tens of thousands of times across the length of the </a:t>
            </a:r>
            <a:r>
              <a:rPr lang="en-US" i="1" baseline="0" dirty="0" smtClean="0"/>
              <a:t>Mycoplasma </a:t>
            </a:r>
            <a:r>
              <a:rPr lang="en-US" i="1" baseline="0" dirty="0" err="1" smtClean="0"/>
              <a:t>genitalium</a:t>
            </a:r>
            <a:r>
              <a:rPr lang="en-US" baseline="0" dirty="0" smtClean="0"/>
              <a:t> cell cycle.</a:t>
            </a:r>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36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3151 simulations (192 </a:t>
            </a:r>
            <a:r>
              <a:rPr lang="en-US" dirty="0" err="1" smtClean="0"/>
              <a:t>wt</a:t>
            </a:r>
            <a:r>
              <a:rPr lang="en-US" dirty="0" smtClean="0"/>
              <a:t>, 2959 deletions)</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39</a:t>
            </a:fld>
            <a:endParaRPr lang="en-US"/>
          </a:p>
        </p:txBody>
      </p:sp>
    </p:spTree>
    <p:extLst>
      <p:ext uri="{BB962C8B-B14F-4D97-AF65-F5344CB8AC3E}">
        <p14:creationId xmlns:p14="http://schemas.microsoft.com/office/powerpoint/2010/main" val="227457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http://www.pbs.org/wgbh/nova/sciencenow/dispatches/images/050707-mgenitalium.jpg</a:t>
            </a:r>
          </a:p>
          <a:p>
            <a:endParaRPr lang="en-US" dirty="0" smtClean="0"/>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Tractable</a:t>
            </a:r>
            <a:r>
              <a:rPr kumimoji="0" lang="en-US" sz="1200" b="0" i="0" u="none" strike="noStrike" kern="1200" cap="none" spc="0" normalizeH="0" noProof="0" dirty="0" smtClean="0">
                <a:ln>
                  <a:noFill/>
                </a:ln>
                <a:solidFill>
                  <a:schemeClr val="tx1"/>
                </a:solidFill>
                <a:effectLst/>
                <a:uLnTx/>
                <a:uFillTx/>
                <a:latin typeface="+mn-lt"/>
                <a:ea typeface="+mn-ea"/>
                <a:cs typeface="+mn-cs"/>
              </a:rPr>
              <a:t> genome</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sz="1200" baseline="0" dirty="0" smtClean="0"/>
              <a:t>75%</a:t>
            </a:r>
            <a:r>
              <a:rPr lang="en-US" sz="1200" dirty="0" smtClean="0"/>
              <a:t> annotated</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Little</a:t>
            </a:r>
            <a:r>
              <a:rPr kumimoji="0" lang="en-US" sz="1200" b="0" i="0" u="none" strike="noStrike" kern="1200" cap="none" spc="0" normalizeH="0" noProof="0" dirty="0" smtClean="0">
                <a:ln>
                  <a:noFill/>
                </a:ln>
                <a:solidFill>
                  <a:schemeClr val="tx1"/>
                </a:solidFill>
                <a:effectLst/>
                <a:uLnTx/>
                <a:uFillTx/>
                <a:latin typeface="+mn-lt"/>
                <a:ea typeface="+mn-ea"/>
                <a:cs typeface="+mn-cs"/>
              </a:rPr>
              <a:t> overlapping function</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lang="en-US" sz="1200" noProof="0" dirty="0" smtClean="0"/>
              <a:t>Genomic synthesis</a:t>
            </a:r>
          </a:p>
          <a:p>
            <a:pPr marL="342900" marR="0" lvl="0" indent="-342900" algn="l" defTabSz="914400" rtl="0" eaLnBrk="1" fontAlgn="auto" latinLnBrk="0" hangingPunct="1">
              <a:lnSpc>
                <a:spcPct val="100000"/>
              </a:lnSpc>
              <a:spcBef>
                <a:spcPts val="1200"/>
              </a:spcBef>
              <a:spcAft>
                <a:spcPts val="0"/>
              </a:spcAft>
              <a:buClrTx/>
              <a:buSzTx/>
              <a:buFont typeface="Arial" pitchFamily="34" charset="0"/>
              <a:buChar char="•"/>
              <a:tabLst/>
              <a:defRPr/>
            </a:pPr>
            <a:r>
              <a:rPr kumimoji="0" lang="en-US" sz="1200" b="0" i="0" u="none" strike="noStrike" kern="1200" cap="none" spc="0" normalizeH="0" baseline="0" dirty="0" smtClean="0">
                <a:ln>
                  <a:noFill/>
                </a:ln>
                <a:solidFill>
                  <a:schemeClr val="tx1"/>
                </a:solidFill>
                <a:effectLst/>
                <a:uLnTx/>
                <a:uFillTx/>
                <a:latin typeface="+mn-lt"/>
                <a:ea typeface="+mn-ea"/>
                <a:cs typeface="+mn-cs"/>
              </a:rPr>
              <a:t>Genome-scale</a:t>
            </a:r>
            <a:r>
              <a:rPr kumimoji="0" lang="en-US" sz="1200" b="0" i="0" u="none" strike="noStrike" kern="1200" cap="none" spc="0" normalizeH="0" dirty="0" smtClean="0">
                <a:ln>
                  <a:noFill/>
                </a:ln>
                <a:solidFill>
                  <a:schemeClr val="tx1"/>
                </a:solidFill>
                <a:effectLst/>
                <a:uLnTx/>
                <a:uFillTx/>
                <a:latin typeface="+mn-lt"/>
                <a:ea typeface="+mn-ea"/>
                <a:cs typeface="+mn-cs"/>
              </a:rPr>
              <a:t> datasets</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43FE2EF-D59C-4FE8-B831-14E40956EE33}" type="slidenum">
              <a:rPr lang="en-US" smtClean="0"/>
              <a:pPr/>
              <a:t>42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45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863A284-FE38-4107-AC70-2057EF175A33}" type="slidenum">
              <a:rPr lang="en-US" smtClean="0"/>
              <a:pPr/>
              <a:t>46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50 million ATP /</a:t>
            </a:r>
            <a:r>
              <a:rPr lang="en-US" baseline="0" dirty="0" smtClean="0"/>
              <a:t> cell</a:t>
            </a:r>
          </a:p>
          <a:p>
            <a:r>
              <a:rPr lang="en-US" baseline="0" dirty="0" smtClean="0"/>
              <a:t>80 </a:t>
            </a:r>
            <a:r>
              <a:rPr lang="en-US" baseline="0" dirty="0" err="1" smtClean="0"/>
              <a:t>atto</a:t>
            </a:r>
            <a:r>
              <a:rPr lang="en-US" baseline="0" dirty="0" smtClean="0"/>
              <a:t> mol ATP / cell</a:t>
            </a:r>
          </a:p>
          <a:p>
            <a:r>
              <a:rPr lang="en-US" baseline="0" dirty="0" smtClean="0"/>
              <a:t>60 m mol ATP / </a:t>
            </a:r>
            <a:r>
              <a:rPr lang="en-US" baseline="0" dirty="0" err="1" smtClean="0"/>
              <a:t>gDCW</a:t>
            </a:r>
            <a:endParaRPr lang="en-US" dirty="0"/>
          </a:p>
        </p:txBody>
      </p:sp>
      <p:sp>
        <p:nvSpPr>
          <p:cNvPr id="4" name="Slide Number Placeholder 3"/>
          <p:cNvSpPr>
            <a:spLocks noGrp="1"/>
          </p:cNvSpPr>
          <p:nvPr>
            <p:ph type="sldNum" sz="quarter" idx="10"/>
          </p:nvPr>
        </p:nvSpPr>
        <p:spPr/>
        <p:txBody>
          <a:bodyPr/>
          <a:lstStyle/>
          <a:p>
            <a:fld id="{D43FE2EF-D59C-4FE8-B831-14E40956EE33}" type="slidenum">
              <a:rPr lang="en-US" smtClean="0"/>
              <a:pPr/>
              <a:t>53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55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central challenge in cell biology is to understand the molecular basis of cellular behaviors, that is:</a:t>
            </a:r>
          </a:p>
          <a:p>
            <a:pPr>
              <a:buFontTx/>
              <a:buChar char="-"/>
            </a:pPr>
            <a:r>
              <a:rPr lang="en-US" baseline="0" dirty="0" smtClean="0"/>
              <a:t> to understand how cellular behaviors arise from the interactions of </a:t>
            </a:r>
            <a:r>
              <a:rPr lang="en-US" baseline="0" dirty="0" err="1" smtClean="0"/>
              <a:t>biomolecules</a:t>
            </a:r>
            <a:r>
              <a:rPr lang="en-US" baseline="0" dirty="0" smtClean="0"/>
              <a:t>, </a:t>
            </a:r>
          </a:p>
          <a:p>
            <a:pPr>
              <a:buFontTx/>
              <a:buChar char="-"/>
            </a:pPr>
            <a:r>
              <a:rPr lang="en-US" baseline="0" dirty="0" smtClean="0"/>
              <a:t> to understand how cellular processes are controlled and coordinated at the molecular level,</a:t>
            </a:r>
          </a:p>
          <a:p>
            <a:pPr>
              <a:buFontTx/>
              <a:buChar char="-"/>
            </a:pPr>
            <a:r>
              <a:rPr lang="en-US" baseline="0" dirty="0" smtClean="0"/>
              <a:t> to understand how cells allocate limited molecular resources for growth and </a:t>
            </a:r>
            <a:r>
              <a:rPr lang="en-US" baseline="0" dirty="0" err="1" smtClean="0"/>
              <a:t>maintainence</a:t>
            </a:r>
            <a:r>
              <a:rPr lang="en-US" baseline="0" dirty="0" smtClean="0"/>
              <a:t>,</a:t>
            </a:r>
          </a:p>
          <a:p>
            <a:pPr>
              <a:buFontTx/>
              <a:buChar char="-"/>
            </a:pPr>
            <a:r>
              <a:rPr lang="en-US" baseline="0" dirty="0" smtClean="0"/>
              <a:t> and more.</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66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43FE2EF-D59C-4FE8-B831-14E40956EE33}" type="slidenum">
              <a:rPr lang="en-US" smtClean="0"/>
              <a:pPr/>
              <a:t>67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 expression: http://www.ncbi.nlm.nih.gov/pmc/articles/PMC2778844/figure/F4/</a:t>
            </a:r>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20</a:t>
            </a:fld>
            <a:endParaRPr lang="en-US"/>
          </a:p>
        </p:txBody>
      </p:sp>
    </p:spTree>
    <p:extLst>
      <p:ext uri="{BB962C8B-B14F-4D97-AF65-F5344CB8AC3E}">
        <p14:creationId xmlns:p14="http://schemas.microsoft.com/office/powerpoint/2010/main" val="108652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central challenge in cell biology is to understand the molecular basis of cellular behaviors, that is:</a:t>
            </a:r>
          </a:p>
          <a:p>
            <a:pPr>
              <a:buFontTx/>
              <a:buChar char="-"/>
            </a:pPr>
            <a:r>
              <a:rPr lang="en-US" baseline="0" dirty="0" smtClean="0"/>
              <a:t> to understand how cellular behaviors arise from the interactions of </a:t>
            </a:r>
            <a:r>
              <a:rPr lang="en-US" baseline="0" dirty="0" err="1" smtClean="0"/>
              <a:t>biomolecules</a:t>
            </a:r>
            <a:r>
              <a:rPr lang="en-US" baseline="0" dirty="0" smtClean="0"/>
              <a:t>, </a:t>
            </a:r>
          </a:p>
          <a:p>
            <a:pPr>
              <a:buFontTx/>
              <a:buChar char="-"/>
            </a:pPr>
            <a:r>
              <a:rPr lang="en-US" baseline="0" dirty="0" smtClean="0"/>
              <a:t> to understand how cellular processes are controlled and coordinated at the molecular level,</a:t>
            </a:r>
          </a:p>
          <a:p>
            <a:pPr>
              <a:buFontTx/>
              <a:buChar char="-"/>
            </a:pPr>
            <a:r>
              <a:rPr lang="en-US" baseline="0" dirty="0" smtClean="0"/>
              <a:t> to understand how cells allocate limited molecular resources for growth and </a:t>
            </a:r>
            <a:r>
              <a:rPr lang="en-US" baseline="0" dirty="0" err="1" smtClean="0"/>
              <a:t>maintainence</a:t>
            </a:r>
            <a:r>
              <a:rPr lang="en-US" baseline="0" dirty="0" smtClean="0"/>
              <a:t>,</a:t>
            </a:r>
          </a:p>
          <a:p>
            <a:pPr>
              <a:buFontTx/>
              <a:buChar char="-"/>
            </a:pPr>
            <a:r>
              <a:rPr lang="en-US" baseline="0" dirty="0" smtClean="0"/>
              <a:t> and more.</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Lack of data</a:t>
            </a:r>
          </a:p>
          <a:p>
            <a:pPr>
              <a:buFont typeface="Arial" pitchFamily="34" charset="0"/>
              <a:buChar char="•"/>
            </a:pPr>
            <a:r>
              <a:rPr lang="en-US" dirty="0" smtClean="0"/>
              <a:t>Time scales</a:t>
            </a:r>
          </a:p>
          <a:p>
            <a:pPr>
              <a:buFont typeface="Arial" pitchFamily="34" charset="0"/>
              <a:buChar char="•"/>
            </a:pPr>
            <a:r>
              <a:rPr lang="en-US" dirty="0" smtClean="0"/>
              <a:t>Heterogeneity of experimental and computational methods across cell biology subfields</a:t>
            </a:r>
          </a:p>
          <a:p>
            <a:pPr>
              <a:buFont typeface="Arial" pitchFamily="34" charset="0"/>
              <a:buChar char="•"/>
            </a:pPr>
            <a:r>
              <a:rPr lang="en-US" dirty="0" smtClean="0"/>
              <a:t>Lack of correlated measurements (cell properties measured </a:t>
            </a:r>
            <a:r>
              <a:rPr lang="en-US" dirty="0" err="1" smtClean="0"/>
              <a:t>independtely</a:t>
            </a:r>
            <a:endParaRPr lang="en-US" dirty="0" smtClean="0"/>
          </a:p>
          <a:p>
            <a:pPr>
              <a:buFont typeface="Arial" pitchFamily="34" charset="0"/>
              <a:buChar char="•"/>
            </a:pPr>
            <a:r>
              <a:rPr lang="en-US" dirty="0" smtClean="0"/>
              <a:t>Measurements are bulk (not single cells) (also obscures correlations, causation)</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Havugimana</a:t>
            </a:r>
            <a:r>
              <a:rPr lang="en-US" sz="1200" dirty="0" smtClean="0"/>
              <a:t> et al., 2012; Yan et al., 2010; Sachs et al., 2005; </a:t>
            </a:r>
            <a:r>
              <a:rPr lang="en-US" sz="1200" dirty="0" err="1" smtClean="0"/>
              <a:t>Orth</a:t>
            </a:r>
            <a:r>
              <a:rPr lang="en-US" sz="1200" dirty="0" smtClean="0"/>
              <a:t> et al., 2010</a:t>
            </a:r>
            <a:endParaRPr lang="en-US" sz="1200" i="1" dirty="0" smtClean="0"/>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26</a:t>
            </a:fld>
            <a:endParaRPr lang="en-US"/>
          </a:p>
        </p:txBody>
      </p:sp>
    </p:spTree>
    <p:extLst>
      <p:ext uri="{BB962C8B-B14F-4D97-AF65-F5344CB8AC3E}">
        <p14:creationId xmlns:p14="http://schemas.microsoft.com/office/powerpoint/2010/main" val="36952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Lack of data</a:t>
            </a:r>
          </a:p>
          <a:p>
            <a:pPr>
              <a:buFont typeface="Arial" pitchFamily="34" charset="0"/>
              <a:buChar char="•"/>
            </a:pPr>
            <a:r>
              <a:rPr lang="en-US" dirty="0" smtClean="0"/>
              <a:t>Time scales</a:t>
            </a:r>
          </a:p>
          <a:p>
            <a:pPr>
              <a:buFont typeface="Arial" pitchFamily="34" charset="0"/>
              <a:buChar char="•"/>
            </a:pPr>
            <a:r>
              <a:rPr lang="en-US" dirty="0" smtClean="0"/>
              <a:t>Heterogeneity of experimental and computational methods across cell biology subfields</a:t>
            </a:r>
          </a:p>
          <a:p>
            <a:pPr>
              <a:buFont typeface="Arial" pitchFamily="34" charset="0"/>
              <a:buChar char="•"/>
            </a:pPr>
            <a:r>
              <a:rPr lang="en-US" dirty="0" smtClean="0"/>
              <a:t>Lack of correlated measurements (cell properties measured </a:t>
            </a:r>
            <a:r>
              <a:rPr lang="en-US" dirty="0" err="1" smtClean="0"/>
              <a:t>independtely</a:t>
            </a:r>
            <a:endParaRPr lang="en-US" dirty="0" smtClean="0"/>
          </a:p>
          <a:p>
            <a:pPr>
              <a:buFont typeface="Arial" pitchFamily="34" charset="0"/>
              <a:buChar char="•"/>
            </a:pPr>
            <a:r>
              <a:rPr lang="en-US" dirty="0" smtClean="0"/>
              <a:t>Measurements are bulk (not single cells) (also obscures correlations, causation)</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Lack of data</a:t>
            </a:r>
          </a:p>
          <a:p>
            <a:pPr>
              <a:buFont typeface="Arial" pitchFamily="34" charset="0"/>
              <a:buChar char="•"/>
            </a:pPr>
            <a:r>
              <a:rPr lang="en-US" dirty="0" smtClean="0"/>
              <a:t>Time scales</a:t>
            </a:r>
          </a:p>
          <a:p>
            <a:pPr>
              <a:buFont typeface="Arial" pitchFamily="34" charset="0"/>
              <a:buChar char="•"/>
            </a:pPr>
            <a:r>
              <a:rPr lang="en-US" dirty="0" smtClean="0"/>
              <a:t>Heterogeneity of experimental and computational methods across cell biology subfields</a:t>
            </a:r>
          </a:p>
          <a:p>
            <a:pPr>
              <a:buFont typeface="Arial" pitchFamily="34" charset="0"/>
              <a:buChar char="•"/>
            </a:pPr>
            <a:r>
              <a:rPr lang="en-US" dirty="0" smtClean="0"/>
              <a:t>Lack of correlated measurements (cell properties measured </a:t>
            </a:r>
            <a:r>
              <a:rPr lang="en-US" dirty="0" err="1" smtClean="0"/>
              <a:t>independtely</a:t>
            </a:r>
            <a:endParaRPr lang="en-US" dirty="0" smtClean="0"/>
          </a:p>
          <a:p>
            <a:pPr>
              <a:buFont typeface="Arial" pitchFamily="34" charset="0"/>
              <a:buChar char="•"/>
            </a:pPr>
            <a:r>
              <a:rPr lang="en-US" dirty="0" smtClean="0"/>
              <a:t>Measurements are bulk (not single cells) (also obscures correlations, causation)</a:t>
            </a:r>
          </a:p>
          <a:p>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27 models are</a:t>
            </a:r>
            <a:r>
              <a:rPr lang="en-US" baseline="0" dirty="0" smtClean="0"/>
              <a:t> each based on extensive </a:t>
            </a:r>
            <a:r>
              <a:rPr lang="en-US" baseline="0" dirty="0" err="1" smtClean="0"/>
              <a:t>curation</a:t>
            </a:r>
            <a:r>
              <a:rPr lang="en-US" baseline="0" dirty="0" smtClean="0"/>
              <a:t> of the literature and are implemented separately using different mathematical representations. For example, we constructed the replication module by first considering the molecular mechanism of replication, interactions between replication and DNA, the enzymes involved in catalyzing replication, and the metabolic resources required for replication. </a:t>
            </a:r>
          </a:p>
          <a:p>
            <a:endParaRPr lang="en-US" baseline="0" dirty="0" smtClean="0"/>
          </a:p>
          <a:p>
            <a:r>
              <a:rPr lang="en-US" baseline="0" dirty="0" smtClean="0"/>
              <a:t>This motivated us to build a model of replication which would account for:</a:t>
            </a:r>
          </a:p>
          <a:p>
            <a:pPr>
              <a:buFontTx/>
              <a:buChar char="-"/>
            </a:pPr>
            <a:r>
              <a:rPr lang="en-US" baseline="0" dirty="0" smtClean="0"/>
              <a:t> The formation of the replication bubble and </a:t>
            </a:r>
            <a:r>
              <a:rPr lang="en-US" baseline="0" dirty="0" err="1" smtClean="0"/>
              <a:t>DnaA</a:t>
            </a:r>
            <a:r>
              <a:rPr lang="en-US" baseline="0" dirty="0" smtClean="0"/>
              <a:t> complex disassembly at the </a:t>
            </a:r>
            <a:r>
              <a:rPr lang="en-US" baseline="0" dirty="0" err="1" smtClean="0"/>
              <a:t>oriC</a:t>
            </a:r>
            <a:endParaRPr lang="en-US" baseline="0" dirty="0" smtClean="0"/>
          </a:p>
          <a:p>
            <a:pPr>
              <a:buFontTx/>
              <a:buChar char="-"/>
            </a:pPr>
            <a:r>
              <a:rPr lang="en-US" baseline="0" dirty="0" smtClean="0"/>
              <a:t> DNA unwinding, replication bubble progression, and leading strand polymerization toward the </a:t>
            </a:r>
            <a:r>
              <a:rPr lang="en-US" baseline="0" dirty="0" err="1" smtClean="0"/>
              <a:t>terC</a:t>
            </a:r>
            <a:endParaRPr lang="en-US" baseline="0" dirty="0" smtClean="0"/>
          </a:p>
          <a:p>
            <a:pPr>
              <a:buFontTx/>
              <a:buChar char="-"/>
            </a:pPr>
            <a:r>
              <a:rPr lang="en-US" baseline="0" dirty="0" smtClean="0"/>
              <a:t> Discontinuous lagging strand primer and DNA polymerization</a:t>
            </a:r>
          </a:p>
          <a:p>
            <a:pPr>
              <a:buFontTx/>
              <a:buChar char="-"/>
            </a:pPr>
            <a:r>
              <a:rPr lang="en-US" baseline="0" dirty="0" smtClean="0"/>
              <a:t> Okazaki fragment ligation</a:t>
            </a:r>
          </a:p>
          <a:p>
            <a:pPr>
              <a:buFontTx/>
              <a:buChar char="-"/>
            </a:pPr>
            <a:r>
              <a:rPr lang="en-US" baseline="0" dirty="0" smtClean="0"/>
              <a:t> Interactions between DNA polymerase and other DNA-bound proteins and DNA damage</a:t>
            </a:r>
          </a:p>
          <a:p>
            <a:pPr>
              <a:buFontTx/>
              <a:buChar char="-"/>
            </a:pPr>
            <a:endParaRPr lang="en-US" baseline="0" dirty="0" smtClean="0"/>
          </a:p>
          <a:p>
            <a:r>
              <a:rPr lang="en-US" baseline="0" dirty="0" smtClean="0"/>
              <a:t>Next we built data structures which enable us to represent the specific location and size of all of the replication machinery and other DNA-bound proteins and DNA modifications and damages at each point in the cell cycle.</a:t>
            </a:r>
          </a:p>
          <a:p>
            <a:endParaRPr lang="en-US" baseline="0" dirty="0" smtClean="0"/>
          </a:p>
          <a:p>
            <a:r>
              <a:rPr lang="en-US" baseline="0" dirty="0" smtClean="0"/>
              <a:t>Finally we modeled the initiation, progression, and termination of replication as a set of rules governing the evolution of the state of the DNA, proteins, and metabolites.</a:t>
            </a:r>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33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 recognizing</a:t>
            </a:r>
            <a:r>
              <a:rPr lang="en-US" baseline="0" dirty="0" smtClean="0"/>
              <a:t> the modularity of biology and the separation of time scales of biological processes, we built our model by composition enabling us at short time scales to model each cellular process independently, using the most appropriate mathematical representation and experimental data for each cellular process.</a:t>
            </a:r>
          </a:p>
          <a:p>
            <a:endParaRPr lang="en-US" baseline="0" dirty="0" smtClean="0"/>
          </a:p>
          <a:p>
            <a:r>
              <a:rPr lang="en-US" sz="1200" b="0" i="0" u="none" strike="noStrike" kern="1200" baseline="0" dirty="0" smtClean="0">
                <a:solidFill>
                  <a:schemeClr val="tx1"/>
                </a:solidFill>
                <a:latin typeface="+mn-lt"/>
                <a:ea typeface="+mn-ea"/>
                <a:cs typeface="+mn-cs"/>
              </a:rPr>
              <a:t>- Separation of time scales</a:t>
            </a:r>
          </a:p>
          <a:p>
            <a:r>
              <a:rPr lang="en-US" sz="1200" b="0" i="0" u="none" strike="noStrike" kern="1200" baseline="0" dirty="0" smtClean="0">
                <a:solidFill>
                  <a:schemeClr val="tx1"/>
                </a:solidFill>
                <a:latin typeface="+mn-lt"/>
                <a:ea typeface="+mn-ea"/>
                <a:cs typeface="+mn-cs"/>
              </a:rPr>
              <a:t>- Choose appropriate representations and parameterizations</a:t>
            </a:r>
          </a:p>
          <a:p>
            <a:pPr marL="0" indent="0">
              <a:buFontTx/>
              <a:buNone/>
            </a:pPr>
            <a:r>
              <a:rPr lang="en-US" sz="1200" b="0" i="0" u="none" strike="noStrike" kern="1200" baseline="0" dirty="0" smtClean="0">
                <a:solidFill>
                  <a:schemeClr val="tx1"/>
                </a:solidFill>
                <a:latin typeface="+mn-lt"/>
                <a:ea typeface="+mn-ea"/>
                <a:cs typeface="+mn-cs"/>
              </a:rPr>
              <a:t>- Creatively decouple representations </a:t>
            </a:r>
          </a:p>
          <a:p>
            <a:pPr marL="171450" indent="-171450">
              <a:buFontTx/>
              <a:buChar char="-"/>
            </a:pPr>
            <a:r>
              <a:rPr lang="en-US" sz="1200" b="0" i="0" u="none" strike="noStrike" kern="1200" baseline="0" dirty="0" smtClean="0">
                <a:solidFill>
                  <a:schemeClr val="tx1"/>
                </a:solidFill>
                <a:latin typeface="+mn-lt"/>
                <a:ea typeface="+mn-ea"/>
                <a:cs typeface="+mn-cs"/>
              </a:rPr>
              <a:t>Computational reconcile and decouple parameters</a:t>
            </a:r>
          </a:p>
          <a:p>
            <a:pPr marL="171450" indent="-171450">
              <a:buFontTx/>
              <a:buChar char="-"/>
            </a:pPr>
            <a:endParaRPr lang="en-US" sz="1200" b="0" i="0" u="none" strike="noStrike" kern="1200" baseline="0" dirty="0" smtClean="0">
              <a:solidFill>
                <a:schemeClr val="tx1"/>
              </a:solidFill>
              <a:latin typeface="+mn-lt"/>
              <a:ea typeface="+mn-ea"/>
              <a:cs typeface="+mn-cs"/>
            </a:endParaRPr>
          </a:p>
          <a:p>
            <a:pPr marL="171450" indent="-171450">
              <a:buFontTx/>
              <a:buChar char="-"/>
            </a:pPr>
            <a:endParaRPr lang="en-US" sz="1200" b="0" i="0" u="none" strike="noStrike" kern="1200" baseline="0" dirty="0" smtClean="0">
              <a:solidFill>
                <a:schemeClr val="tx1"/>
              </a:solidFill>
              <a:latin typeface="+mn-lt"/>
              <a:ea typeface="+mn-ea"/>
              <a:cs typeface="+mn-cs"/>
            </a:endParaRPr>
          </a:p>
          <a:p>
            <a:pPr marL="0" indent="0">
              <a:buFontTx/>
              <a:buNone/>
            </a:pPr>
            <a:r>
              <a:rPr lang="en-US" sz="1200" b="0" i="0" u="none" strike="noStrike" kern="1200" baseline="0" dirty="0" smtClean="0">
                <a:solidFill>
                  <a:schemeClr val="tx1"/>
                </a:solidFill>
                <a:latin typeface="+mn-lt"/>
                <a:ea typeface="+mn-ea"/>
                <a:cs typeface="+mn-cs"/>
              </a:rPr>
              <a:t>A module is:</a:t>
            </a:r>
          </a:p>
          <a:p>
            <a:pPr marL="171450" indent="-171450">
              <a:buFontTx/>
              <a:buChar char="-"/>
            </a:pPr>
            <a:r>
              <a:rPr lang="en-US" sz="1200" b="0" i="0" u="none" strike="noStrike" kern="1200" baseline="0" dirty="0" smtClean="0">
                <a:solidFill>
                  <a:schemeClr val="tx1"/>
                </a:solidFill>
                <a:latin typeface="+mn-lt"/>
                <a:ea typeface="+mn-ea"/>
                <a:cs typeface="+mn-cs"/>
              </a:rPr>
              <a:t>Independent physiologic function</a:t>
            </a:r>
          </a:p>
          <a:p>
            <a:pPr marL="171450" indent="-171450">
              <a:buFontTx/>
              <a:buChar char="-"/>
            </a:pPr>
            <a:r>
              <a:rPr lang="en-US" sz="1200" b="0" i="0" u="none" strike="noStrike" kern="1200" baseline="0" dirty="0" smtClean="0">
                <a:solidFill>
                  <a:schemeClr val="tx1"/>
                </a:solidFill>
                <a:latin typeface="+mn-lt"/>
                <a:ea typeface="+mn-ea"/>
                <a:cs typeface="+mn-cs"/>
              </a:rPr>
              <a:t>Independent enzyme complement</a:t>
            </a:r>
          </a:p>
          <a:p>
            <a:pPr marL="171450" indent="-171450">
              <a:buFontTx/>
              <a:buChar char="-"/>
            </a:pPr>
            <a:r>
              <a:rPr lang="en-US" sz="1200" b="0" i="0" u="none" strike="noStrike" kern="1200" baseline="0" dirty="0" smtClean="0">
                <a:solidFill>
                  <a:schemeClr val="tx1"/>
                </a:solidFill>
                <a:latin typeface="+mn-lt"/>
                <a:ea typeface="+mn-ea"/>
                <a:cs typeface="+mn-cs"/>
              </a:rPr>
              <a:t>Internal time scale faster than time scales of interactions with other modules</a:t>
            </a:r>
          </a:p>
          <a:p>
            <a:pPr marL="171450" indent="-171450">
              <a:buFontTx/>
              <a:buChar char="-"/>
            </a:pPr>
            <a:r>
              <a:rPr lang="en-US" sz="1200" b="0" i="0" u="none" strike="noStrike" kern="1200" baseline="0" dirty="0" smtClean="0">
                <a:solidFill>
                  <a:schemeClr val="tx1"/>
                </a:solidFill>
                <a:latin typeface="+mn-lt"/>
                <a:ea typeface="+mn-ea"/>
                <a:cs typeface="+mn-cs"/>
              </a:rPr>
              <a:t>Factorization of state space and transfer functions</a:t>
            </a:r>
          </a:p>
          <a:p>
            <a:pPr marL="0" indent="0">
              <a:buFontTx/>
              <a:buNone/>
            </a:pPr>
            <a:endParaRPr lang="en-US" sz="1200" b="0" i="0" u="none" strike="noStrike" kern="1200" baseline="0" dirty="0" smtClean="0">
              <a:solidFill>
                <a:schemeClr val="tx1"/>
              </a:solidFill>
              <a:latin typeface="+mn-lt"/>
              <a:ea typeface="+mn-ea"/>
              <a:cs typeface="+mn-cs"/>
            </a:endParaRPr>
          </a:p>
          <a:p>
            <a:pPr marL="0" indent="0">
              <a:buFontTx/>
              <a:buNone/>
            </a:pPr>
            <a:r>
              <a:rPr lang="en-US" sz="1200" b="0" i="0" u="none" strike="noStrike" kern="1200" baseline="0" dirty="0" smtClean="0">
                <a:solidFill>
                  <a:schemeClr val="tx1"/>
                </a:solidFill>
                <a:latin typeface="+mn-lt"/>
                <a:ea typeface="+mn-ea"/>
                <a:cs typeface="+mn-cs"/>
              </a:rPr>
              <a:t>Module methods:</a:t>
            </a:r>
          </a:p>
          <a:p>
            <a:pPr marL="171450" indent="-171450">
              <a:buFontTx/>
              <a:buChar char="-"/>
            </a:pPr>
            <a:r>
              <a:rPr lang="en-US" sz="1200" b="0" i="0" u="none" strike="noStrike" kern="1200" baseline="0" dirty="0" smtClean="0">
                <a:solidFill>
                  <a:schemeClr val="tx1"/>
                </a:solidFill>
                <a:latin typeface="+mn-lt"/>
                <a:ea typeface="+mn-ea"/>
                <a:cs typeface="+mn-cs"/>
              </a:rPr>
              <a:t>Time evolution</a:t>
            </a:r>
          </a:p>
          <a:p>
            <a:pPr marL="171450" indent="-171450">
              <a:buFontTx/>
              <a:buChar char="-"/>
            </a:pPr>
            <a:r>
              <a:rPr lang="en-US" sz="1200" b="0" i="0" u="none" strike="noStrike" kern="1200" baseline="0" dirty="0" smtClean="0">
                <a:solidFill>
                  <a:schemeClr val="tx1"/>
                </a:solidFill>
                <a:latin typeface="+mn-lt"/>
                <a:ea typeface="+mn-ea"/>
                <a:cs typeface="+mn-cs"/>
              </a:rPr>
              <a:t>Interface to core simulation -- references to metabolites, </a:t>
            </a:r>
            <a:r>
              <a:rPr lang="en-US" sz="1200" b="0" i="0" u="none" strike="noStrike" kern="1200" baseline="0" dirty="0" err="1" smtClean="0">
                <a:solidFill>
                  <a:schemeClr val="tx1"/>
                </a:solidFill>
                <a:latin typeface="+mn-lt"/>
                <a:ea typeface="+mn-ea"/>
                <a:cs typeface="+mn-cs"/>
              </a:rPr>
              <a:t>enyzmes</a:t>
            </a:r>
            <a:r>
              <a:rPr lang="en-US" sz="1200" b="0" i="0" u="none" strike="noStrike" kern="1200" baseline="0" dirty="0" smtClean="0">
                <a:solidFill>
                  <a:schemeClr val="tx1"/>
                </a:solidFill>
                <a:latin typeface="+mn-lt"/>
                <a:ea typeface="+mn-ea"/>
                <a:cs typeface="+mn-cs"/>
              </a:rPr>
              <a:t>; RNAs, proteins, etc.</a:t>
            </a:r>
          </a:p>
          <a:p>
            <a:pPr marL="171450" indent="-171450">
              <a:buFontTx/>
              <a:buChar char="-"/>
            </a:pPr>
            <a:r>
              <a:rPr lang="en-US" sz="1200" b="0" i="0" u="none" strike="noStrike" kern="1200" baseline="0" dirty="0" smtClean="0">
                <a:solidFill>
                  <a:schemeClr val="tx1"/>
                </a:solidFill>
                <a:latin typeface="+mn-lt"/>
                <a:ea typeface="+mn-ea"/>
                <a:cs typeface="+mn-cs"/>
              </a:rPr>
              <a:t>Resource (energy) requirement during simulation</a:t>
            </a:r>
          </a:p>
          <a:p>
            <a:pPr marL="171450" indent="-171450">
              <a:buFontTx/>
              <a:buChar char="-"/>
            </a:pPr>
            <a:r>
              <a:rPr lang="en-US" sz="1200" b="0" i="0" u="none" strike="noStrike" kern="1200" baseline="0" dirty="0" smtClean="0">
                <a:solidFill>
                  <a:schemeClr val="tx1"/>
                </a:solidFill>
                <a:latin typeface="+mn-lt"/>
                <a:ea typeface="+mn-ea"/>
                <a:cs typeface="+mn-cs"/>
              </a:rPr>
              <a:t>Initial conditions</a:t>
            </a:r>
          </a:p>
          <a:p>
            <a:pPr marL="171450" indent="-171450">
              <a:buFontTx/>
              <a:buChar char="-"/>
            </a:pPr>
            <a:r>
              <a:rPr lang="en-US" sz="1200" b="0" i="0" u="none" strike="noStrike" kern="1200" baseline="0" dirty="0" smtClean="0">
                <a:solidFill>
                  <a:schemeClr val="tx1"/>
                </a:solidFill>
                <a:latin typeface="+mn-lt"/>
                <a:ea typeface="+mn-ea"/>
                <a:cs typeface="+mn-cs"/>
              </a:rPr>
              <a:t>Fit growth rate</a:t>
            </a:r>
          </a:p>
          <a:p>
            <a:pPr marL="171450" indent="-171450">
              <a:buFontTx/>
              <a:buChar char="-"/>
            </a:pPr>
            <a:r>
              <a:rPr lang="en-US" sz="1200" b="0" i="0" u="none" strike="noStrike" kern="1200" baseline="0" dirty="0" smtClean="0">
                <a:solidFill>
                  <a:schemeClr val="tx1"/>
                </a:solidFill>
                <a:latin typeface="+mn-lt"/>
                <a:ea typeface="+mn-ea"/>
                <a:cs typeface="+mn-cs"/>
              </a:rPr>
              <a:t>Expected resource requirements (contribution metabolism objective)</a:t>
            </a:r>
          </a:p>
          <a:p>
            <a:pPr marL="171450" indent="-171450">
              <a:buFontTx/>
              <a:buChar char="-"/>
            </a:pPr>
            <a:r>
              <a:rPr lang="en-US" sz="1200" b="0" i="0" u="none" strike="noStrike" kern="1200" baseline="0" dirty="0" smtClean="0">
                <a:solidFill>
                  <a:schemeClr val="tx1"/>
                </a:solidFill>
                <a:latin typeface="+mn-lt"/>
                <a:ea typeface="+mn-ea"/>
                <a:cs typeface="+mn-cs"/>
              </a:rPr>
              <a:t>Pre-processing, memory allocation</a:t>
            </a:r>
          </a:p>
          <a:p>
            <a:pPr marL="171450" indent="-171450">
              <a:buFontTx/>
              <a:buChar char="-"/>
            </a:pPr>
            <a:r>
              <a:rPr lang="en-US" sz="1200" b="0" i="0" u="none" strike="noStrike" kern="1200" baseline="0" dirty="0" smtClean="0">
                <a:solidFill>
                  <a:schemeClr val="tx1"/>
                </a:solidFill>
                <a:latin typeface="+mn-lt"/>
                <a:ea typeface="+mn-ea"/>
                <a:cs typeface="+mn-cs"/>
              </a:rPr>
              <a:t>Options, parameters, indices, pre-processed data, predicted time courses</a:t>
            </a:r>
          </a:p>
          <a:p>
            <a:pPr marL="171450" indent="-171450">
              <a:buFontTx/>
              <a:buChar char="-"/>
            </a:pPr>
            <a:r>
              <a:rPr lang="en-US" sz="1200" b="0" i="0" u="none" strike="noStrike" kern="1200" baseline="0" dirty="0" smtClean="0">
                <a:solidFill>
                  <a:schemeClr val="tx1"/>
                </a:solidFill>
                <a:latin typeface="+mn-lt"/>
                <a:ea typeface="+mn-ea"/>
                <a:cs typeface="+mn-cs"/>
              </a:rPr>
              <a:t>Plotting, printing, saving, loading</a:t>
            </a:r>
            <a:endParaRPr lang="en-US" dirty="0"/>
          </a:p>
        </p:txBody>
      </p:sp>
      <p:sp>
        <p:nvSpPr>
          <p:cNvPr id="4" name="Slide Number Placeholder 3"/>
          <p:cNvSpPr>
            <a:spLocks noGrp="1"/>
          </p:cNvSpPr>
          <p:nvPr>
            <p:ph type="sldNum" sz="quarter" idx="10"/>
          </p:nvPr>
        </p:nvSpPr>
        <p:spPr/>
        <p:txBody>
          <a:bodyPr/>
          <a:lstStyle/>
          <a:p>
            <a:fld id="{D863A284-FE38-4107-AC70-2057EF175A33}" type="slidenum">
              <a:rPr lang="en-US" smtClean="0"/>
              <a:pPr/>
              <a:t>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9144000" cy="1447800"/>
          </a:xfrm>
          <a:noFill/>
        </p:spPr>
        <p:txBody>
          <a:bodyPr>
            <a:noAutofit/>
          </a:bodyPr>
          <a:lstStyle>
            <a:lvl1pPr>
              <a:defRPr sz="4400">
                <a:solidFill>
                  <a:sysClr val="windowText" lastClr="000000"/>
                </a:solidFill>
                <a:effectLst>
                  <a:outerShdw blurRad="38100" dist="38100" dir="2700000" algn="tl">
                    <a:srgbClr val="000000">
                      <a:alpha val="43137"/>
                    </a:srgbClr>
                  </a:outerShdw>
                </a:effectLst>
              </a:defRPr>
            </a:lvl1pPr>
          </a:lstStyle>
          <a:p>
            <a:r>
              <a:rPr lang="en-US" dirty="0" smtClean="0"/>
              <a:t>Click to edit Master title style</a:t>
            </a:r>
            <a:br>
              <a:rPr lang="en-US" dirty="0" smtClean="0"/>
            </a:br>
            <a:r>
              <a:rPr lang="en-US" dirty="0" smtClean="0"/>
              <a:t>ADF</a:t>
            </a:r>
            <a:endParaRPr lang="en-US" dirty="0"/>
          </a:p>
        </p:txBody>
      </p:sp>
      <p:sp>
        <p:nvSpPr>
          <p:cNvPr id="7" name="Rectangle 6"/>
          <p:cNvSpPr/>
          <p:nvPr userDrawn="1"/>
        </p:nvSpPr>
        <p:spPr>
          <a:xfrm>
            <a:off x="0" y="5943600"/>
            <a:ext cx="9144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r"/>
            <a:endParaRPr lang="en-US" sz="20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0" name="Picture Placeholder 9"/>
          <p:cNvSpPr>
            <a:spLocks noGrp="1"/>
          </p:cNvSpPr>
          <p:nvPr>
            <p:ph type="pic" sz="quarter" idx="10"/>
          </p:nvPr>
        </p:nvSpPr>
        <p:spPr>
          <a:xfrm>
            <a:off x="1579353" y="1569720"/>
            <a:ext cx="5985294" cy="4257874"/>
          </a:xfrm>
        </p:spPr>
        <p:txBody>
          <a:bodyPr/>
          <a:lstStyle>
            <a:lvl1pPr marL="0" indent="0">
              <a:buNone/>
              <a:defRPr/>
            </a:lvl1pPr>
          </a:lstStyle>
          <a:p>
            <a:r>
              <a:rPr lang="en-US" smtClean="0"/>
              <a:t>Click icon to add picture</a:t>
            </a:r>
            <a:endParaRPr lang="en-US" dirty="0"/>
          </a:p>
        </p:txBody>
      </p:sp>
      <p:sp>
        <p:nvSpPr>
          <p:cNvPr id="12" name="Text Placeholder 11"/>
          <p:cNvSpPr>
            <a:spLocks noGrp="1"/>
          </p:cNvSpPr>
          <p:nvPr>
            <p:ph type="body" sz="quarter" idx="11"/>
          </p:nvPr>
        </p:nvSpPr>
        <p:spPr>
          <a:xfrm>
            <a:off x="0" y="5943600"/>
            <a:ext cx="9144000" cy="914400"/>
          </a:xfrm>
        </p:spPr>
        <p:txBody>
          <a:bodyPr anchor="ctr">
            <a:normAutofit/>
          </a:bodyPr>
          <a:lstStyle>
            <a:lvl1pPr marL="0" indent="0" algn="r">
              <a:buNone/>
              <a:defRPr sz="2000" b="1">
                <a:solidFill>
                  <a:schemeClr val="bg1"/>
                </a:solidFill>
              </a:defRPr>
            </a:lvl1pPr>
            <a:lvl2pPr algn="r">
              <a:defRPr/>
            </a:lvl2pPr>
            <a:lvl3pPr algn="r">
              <a:defRPr/>
            </a:lvl3pPr>
            <a:lvl4pPr algn="r">
              <a:defRPr/>
            </a:lvl4pPr>
            <a:lvl5pPr algn="r">
              <a:defRPr/>
            </a:lvl5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D8ED94-D8E1-40BF-A5F2-19FF3DAB4F00}" type="datetime1">
              <a:rPr lang="en-US" smtClean="0"/>
              <a:pPr/>
              <a:t>4/2/2016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marL="182880" indent="-182880">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2DD789-E9D9-42DA-AF98-97414BDF9D3A}" type="datetime1">
              <a:rPr lang="en-US" smtClean="0"/>
              <a:pPr/>
              <a:t>4/2/2016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83A50D-4B6C-4E1E-9012-F73DD6445E9D}" type="datetime1">
              <a:rPr lang="en-US" smtClean="0"/>
              <a:pPr/>
              <a:t>4/2/2016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5840"/>
          </a:xfrm>
        </p:spPr>
        <p:txBody>
          <a:bodyPr/>
          <a:lstStyle/>
          <a:p>
            <a:r>
              <a:rPr lang="en-US" smtClean="0"/>
              <a:t>Click to edit Master title style</a:t>
            </a:r>
            <a:endParaRPr lang="en-US" dirty="0"/>
          </a:p>
        </p:txBody>
      </p:sp>
      <p:sp>
        <p:nvSpPr>
          <p:cNvPr id="8" name="Text Placeholder 7"/>
          <p:cNvSpPr>
            <a:spLocks noGrp="1"/>
          </p:cNvSpPr>
          <p:nvPr>
            <p:ph type="body" sz="quarter" idx="10"/>
          </p:nvPr>
        </p:nvSpPr>
        <p:spPr>
          <a:xfrm>
            <a:off x="381000" y="1524000"/>
            <a:ext cx="8382000" cy="3962400"/>
          </a:xfrm>
        </p:spPr>
        <p:txBody>
          <a:bodyPr/>
          <a:lstStyle>
            <a:lvl1pPr marL="0" indent="0" algn="ctr">
              <a:spcBef>
                <a:spcPts val="2400"/>
              </a:spcBef>
              <a:buFontTx/>
              <a:buNone/>
              <a:defRPr sz="2800" b="1">
                <a:solidFill>
                  <a:schemeClr val="tx1"/>
                </a:solidFill>
              </a:defRPr>
            </a:lvl1pPr>
            <a:lvl2pPr marL="0" indent="0" algn="ctr">
              <a:spcBef>
                <a:spcPts val="200"/>
              </a:spcBef>
              <a:buFontTx/>
              <a:buNone/>
              <a:defRPr sz="2200"/>
            </a:lvl2pPr>
            <a:lvl3pPr algn="ctr">
              <a:defRPr/>
            </a:lvl3pPr>
            <a:lvl4pPr algn="ctr">
              <a:defRPr/>
            </a:lvl4pPr>
            <a:lvl5pPr algn="ctr">
              <a:defRPr/>
            </a:lvl5pPr>
          </a:lstStyle>
          <a:p>
            <a:pPr lvl="0"/>
            <a:r>
              <a:rPr lang="en-US" smtClean="0"/>
              <a:t>Click to edit Master text styles</a:t>
            </a:r>
          </a:p>
          <a:p>
            <a:pPr lvl="1"/>
            <a:r>
              <a:rPr lang="en-US" smtClean="0"/>
              <a:t>Second level</a:t>
            </a:r>
          </a:p>
        </p:txBody>
      </p:sp>
      <p:sp>
        <p:nvSpPr>
          <p:cNvPr id="12" name="Text Placeholder 11"/>
          <p:cNvSpPr>
            <a:spLocks noGrp="1"/>
          </p:cNvSpPr>
          <p:nvPr>
            <p:ph type="body" sz="quarter" idx="11"/>
          </p:nvPr>
        </p:nvSpPr>
        <p:spPr>
          <a:xfrm>
            <a:off x="0" y="5852160"/>
            <a:ext cx="9144000" cy="1005840"/>
          </a:xfrm>
          <a:solidFill>
            <a:schemeClr val="tx1"/>
          </a:solidFill>
        </p:spPr>
        <p:txBody>
          <a:bodyPr anchor="ctr"/>
          <a:lstStyle>
            <a:lvl1pPr marL="0" indent="0" algn="ctr">
              <a:buNone/>
              <a:defRPr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2861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019869"/>
            <a:ext cx="9144000" cy="1447800"/>
          </a:xfrm>
          <a:noFill/>
        </p:spPr>
        <p:txBody>
          <a:bodyPr>
            <a:noAutofit/>
          </a:bodyPr>
          <a:lstStyle>
            <a:lvl1pPr>
              <a:defRPr sz="4400">
                <a:solidFill>
                  <a:sysClr val="windowText" lastClr="000000"/>
                </a:solidFill>
                <a:effectLst>
                  <a:outerShdw blurRad="38100" dist="38100" dir="2700000" algn="tl">
                    <a:srgbClr val="000000">
                      <a:alpha val="43137"/>
                    </a:srgbClr>
                  </a:outerShdw>
                </a:effectLst>
              </a:defRPr>
            </a:lvl1pPr>
          </a:lstStyle>
          <a:p>
            <a:r>
              <a:rPr lang="en-US" dirty="0" smtClean="0"/>
              <a:t>Click to edit Master title style</a:t>
            </a:r>
            <a:br>
              <a:rPr lang="en-US" dirty="0" smtClean="0"/>
            </a:br>
            <a:r>
              <a:rPr lang="en-US" dirty="0" smtClean="0"/>
              <a:t>ADF</a:t>
            </a:r>
            <a:endParaRPr lang="en-US" dirty="0"/>
          </a:p>
        </p:txBody>
      </p:sp>
      <p:sp>
        <p:nvSpPr>
          <p:cNvPr id="3" name="Subtitle 2"/>
          <p:cNvSpPr>
            <a:spLocks noGrp="1"/>
          </p:cNvSpPr>
          <p:nvPr>
            <p:ph type="subTitle" idx="1"/>
          </p:nvPr>
        </p:nvSpPr>
        <p:spPr>
          <a:xfrm>
            <a:off x="1371600" y="3691720"/>
            <a:ext cx="6400800" cy="762000"/>
          </a:xfrm>
        </p:spPr>
        <p:txBody>
          <a:bodyPr anchor="ctr">
            <a:normAutofit/>
          </a:bodyPr>
          <a:lstStyle>
            <a:lvl1pPr marL="0" indent="0" algn="ctr">
              <a:buNone/>
              <a:defRPr sz="2000">
                <a:solidFill>
                  <a:schemeClr val="tx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7" name="Rectangle 6"/>
          <p:cNvSpPr/>
          <p:nvPr userDrawn="1"/>
        </p:nvSpPr>
        <p:spPr>
          <a:xfrm>
            <a:off x="0" y="5943600"/>
            <a:ext cx="9144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r"/>
            <a:endParaRPr lang="en-US" sz="20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2" name="Text Placeholder 11"/>
          <p:cNvSpPr>
            <a:spLocks noGrp="1"/>
          </p:cNvSpPr>
          <p:nvPr>
            <p:ph type="body" sz="quarter" idx="11"/>
          </p:nvPr>
        </p:nvSpPr>
        <p:spPr>
          <a:xfrm>
            <a:off x="0" y="5943600"/>
            <a:ext cx="9144000" cy="914400"/>
          </a:xfrm>
        </p:spPr>
        <p:txBody>
          <a:bodyPr anchor="ctr">
            <a:normAutofit/>
          </a:bodyPr>
          <a:lstStyle>
            <a:lvl1pPr marL="0" indent="0" algn="r">
              <a:buNone/>
              <a:defRPr sz="2000" b="1">
                <a:solidFill>
                  <a:schemeClr val="bg1"/>
                </a:solidFill>
              </a:defRPr>
            </a:lvl1pPr>
            <a:lvl2pPr algn="r">
              <a:defRPr/>
            </a:lvl2pPr>
            <a:lvl3pPr algn="r">
              <a:defRPr/>
            </a:lvl3pPr>
            <a:lvl4pPr algn="r">
              <a:defRPr/>
            </a:lvl4pPr>
            <a:lvl5pPr algn="r">
              <a:defRPr/>
            </a:lvl5pPr>
          </a:lstStyle>
          <a:p>
            <a:pPr lvl="0"/>
            <a:r>
              <a:rPr lang="en-US" smtClean="0"/>
              <a:t>Click to edit Master text styles</a:t>
            </a:r>
          </a:p>
        </p:txBody>
      </p:sp>
    </p:spTree>
    <p:extLst>
      <p:ext uri="{BB962C8B-B14F-4D97-AF65-F5344CB8AC3E}">
        <p14:creationId xmlns:p14="http://schemas.microsoft.com/office/powerpoint/2010/main" val="352550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019869"/>
            <a:ext cx="9144000" cy="1447800"/>
          </a:xfrm>
          <a:noFill/>
        </p:spPr>
        <p:txBody>
          <a:bodyPr>
            <a:noAutofit/>
          </a:bodyPr>
          <a:lstStyle>
            <a:lvl1pPr>
              <a:defRPr sz="4400">
                <a:solidFill>
                  <a:sysClr val="windowText" lastClr="000000"/>
                </a:solidFill>
                <a:effectLst/>
              </a:defRPr>
            </a:lvl1pPr>
          </a:lstStyle>
          <a:p>
            <a:r>
              <a:rPr lang="en-US" dirty="0" smtClean="0"/>
              <a:t>Click to edit Master title style</a:t>
            </a:r>
            <a:br>
              <a:rPr lang="en-US" dirty="0" smtClean="0"/>
            </a:br>
            <a:r>
              <a:rPr lang="en-US" dirty="0" smtClean="0"/>
              <a:t>ADF</a:t>
            </a:r>
            <a:endParaRPr lang="en-US" dirty="0"/>
          </a:p>
        </p:txBody>
      </p:sp>
      <p:sp>
        <p:nvSpPr>
          <p:cNvPr id="3" name="Subtitle 2"/>
          <p:cNvSpPr>
            <a:spLocks noGrp="1"/>
          </p:cNvSpPr>
          <p:nvPr>
            <p:ph type="subTitle" idx="1"/>
          </p:nvPr>
        </p:nvSpPr>
        <p:spPr>
          <a:xfrm>
            <a:off x="1371600" y="3691720"/>
            <a:ext cx="6400800" cy="762000"/>
          </a:xfrm>
        </p:spPr>
        <p:txBody>
          <a:bodyPr anchor="ctr">
            <a:normAutofit/>
          </a:bodyPr>
          <a:lstStyle>
            <a:lvl1pPr marL="0" indent="0" algn="ctr">
              <a:buNone/>
              <a:defRPr sz="200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74085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019869"/>
            <a:ext cx="9144000" cy="1447800"/>
          </a:xfrm>
          <a:solidFill>
            <a:schemeClr val="tx1"/>
          </a:solidFill>
        </p:spPr>
        <p:txBody>
          <a:bodyPr>
            <a:noAutofit/>
          </a:bodyPr>
          <a:lstStyle>
            <a:lvl1pPr>
              <a:defRPr sz="4400">
                <a:solidFill>
                  <a:schemeClr val="bg1"/>
                </a:solidFill>
                <a:effectLst/>
              </a:defRPr>
            </a:lvl1pPr>
          </a:lstStyle>
          <a:p>
            <a:r>
              <a:rPr lang="en-US" dirty="0" smtClean="0"/>
              <a:t>Click to edit Master title style</a:t>
            </a:r>
            <a:br>
              <a:rPr lang="en-US" dirty="0" smtClean="0"/>
            </a:br>
            <a:r>
              <a:rPr lang="en-US" dirty="0" smtClean="0"/>
              <a:t>ADF</a:t>
            </a:r>
            <a:endParaRPr lang="en-US" dirty="0"/>
          </a:p>
        </p:txBody>
      </p:sp>
      <p:sp>
        <p:nvSpPr>
          <p:cNvPr id="3" name="Subtitle 2"/>
          <p:cNvSpPr>
            <a:spLocks noGrp="1"/>
          </p:cNvSpPr>
          <p:nvPr>
            <p:ph type="subTitle" idx="1"/>
          </p:nvPr>
        </p:nvSpPr>
        <p:spPr>
          <a:xfrm>
            <a:off x="1371600" y="3691720"/>
            <a:ext cx="6400800" cy="762000"/>
          </a:xfrm>
        </p:spPr>
        <p:txBody>
          <a:bodyPr anchor="ctr">
            <a:normAutofit/>
          </a:bodyPr>
          <a:lstStyle>
            <a:lvl1pPr marL="0" indent="0" algn="ctr">
              <a:buNone/>
              <a:defRPr sz="200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429121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2811780"/>
            <a:ext cx="9144000" cy="1234440"/>
          </a:xfrm>
        </p:spPr>
        <p:txBody>
          <a:bodyPr anchor="ctr">
            <a:normAutofit/>
          </a:bodyPr>
          <a:lstStyle>
            <a:lvl1pPr algn="ctr">
              <a:defRPr sz="3000" b="1" cap="none" baseline="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C7189C72-81C6-45EC-8F4C-987B079167C2}" type="datetime1">
              <a:rPr lang="en-US" smtClean="0"/>
              <a:pPr/>
              <a:t>4/2/2016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82880" indent="-182880">
              <a:defRPr/>
            </a:lvl1pPr>
            <a:lvl2pPr marL="548640" indent="-274320">
              <a:defRPr/>
            </a:lvl2pPr>
            <a:lvl3pPr marL="822960" indent="-182880">
              <a:defRPr/>
            </a:lvl3pPr>
            <a:lvl4pPr marL="1097280" indent="-274320">
              <a:defRPr/>
            </a:lvl4pPr>
            <a:lvl5pPr marL="1371600" indent="-18288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FAC1D3-8C57-4C72-A7ED-58F287583DBD}" type="datetime1">
              <a:rPr lang="en-US" smtClean="0"/>
              <a:pPr/>
              <a:t>4/2/2016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marL="182880" indent="-18288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marL="182880" indent="-18288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AB68F1-7CD9-43B4-B455-779341A55CAB}" type="datetime1">
              <a:rPr lang="en-US" smtClean="0"/>
              <a:pPr/>
              <a:t>4/2/2016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solidFill>
            <a:schemeClr val="tx1"/>
          </a:solidFill>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marL="182880" indent="-18288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solidFill>
            <a:schemeClr val="tx1"/>
          </a:solidFill>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marL="182880" indent="-18288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BCC7FA-1406-4711-A0A9-155F12CD395A}" type="datetime1">
              <a:rPr lang="en-US" smtClean="0"/>
              <a:pPr/>
              <a:t>4/2/2016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49574D-5E58-4BE0-8008-E2E81E487A7A}" type="datetime1">
              <a:rPr lang="en-US" smtClean="0"/>
              <a:pPr/>
              <a:t>4/2/2016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BAC18C-6F3D-47B3-8E83-B2DD4171A10D}"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31520"/>
          </a:xfrm>
          <a:prstGeom prst="rect">
            <a:avLst/>
          </a:prstGeom>
          <a:solidFill>
            <a:schemeClr val="accent1"/>
          </a:solidFill>
        </p:spPr>
        <p:txBody>
          <a:bodyPr vert="horz" lIns="0" tIns="0" rIns="0" bIns="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01C163-04AF-4DE8-A477-042DB02ED892}" type="datetime1">
              <a:rPr lang="en-US" smtClean="0"/>
              <a:pPr/>
              <a:t>4/2/2016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BAC18C-6F3D-47B3-8E83-B2DD4171A1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51" r:id="rId5"/>
    <p:sldLayoutId id="2147483650" r:id="rId6"/>
    <p:sldLayoutId id="2147483652" r:id="rId7"/>
    <p:sldLayoutId id="2147483653" r:id="rId8"/>
    <p:sldLayoutId id="2147483654" r:id="rId9"/>
    <p:sldLayoutId id="2147483655" r:id="rId10"/>
    <p:sldLayoutId id="2147483656" r:id="rId11"/>
    <p:sldLayoutId id="2147483657" r:id="rId12"/>
    <p:sldLayoutId id="214748366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3600" b="1" kern="1200">
          <a:solidFill>
            <a:schemeClr val="bg1"/>
          </a:solidFill>
          <a:latin typeface="CMU Bright" pitchFamily="2" charset="0"/>
          <a:ea typeface="CMU Bright" pitchFamily="2" charset="0"/>
          <a:cs typeface="CMU Bright" pitchFamily="2"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MU Bright" pitchFamily="2" charset="0"/>
          <a:ea typeface="CMU Bright" pitchFamily="2" charset="0"/>
          <a:cs typeface="CMU Bright"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MU Bright" pitchFamily="2" charset="0"/>
          <a:ea typeface="CMU Bright" pitchFamily="2" charset="0"/>
          <a:cs typeface="CMU Bright" pitchFamily="2"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MU Bright" pitchFamily="2" charset="0"/>
          <a:ea typeface="CMU Bright" pitchFamily="2" charset="0"/>
          <a:cs typeface="CMU Bright"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itchFamily="2" charset="0"/>
          <a:ea typeface="CMU Bright" pitchFamily="2" charset="0"/>
          <a:cs typeface="CMU Bright"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itchFamily="2" charset="0"/>
          <a:ea typeface="CMU Bright" pitchFamily="2" charset="0"/>
          <a:cs typeface="CMU Bright"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gif"/><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video" Target="file:///C:\Users\jonrkarr\Google%20Drive\presentations\presentation_2014_02_26_wholecell_ibm\WholeCellViz.wmv"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gif"/><Relationship Id="rId3" Type="http://schemas.openxmlformats.org/officeDocument/2006/relationships/image" Target="../media/image84.gif"/><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image" Target="../media/image1.png"/><Relationship Id="rId10" Type="http://schemas.openxmlformats.org/officeDocument/2006/relationships/image" Target="../media/image90.gif"/><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4.gi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9144000" cy="914400"/>
          </a:xfrm>
          <a:solidFill>
            <a:schemeClr val="tx1"/>
          </a:solidFill>
        </p:spPr>
        <p:txBody>
          <a:bodyPr/>
          <a:lstStyle/>
          <a:p>
            <a:r>
              <a:rPr lang="en-US" sz="3600" dirty="0" smtClean="0">
                <a:solidFill>
                  <a:schemeClr val="bg1"/>
                </a:solidFill>
                <a:effectLst/>
              </a:rPr>
              <a:t>Introduction </a:t>
            </a:r>
            <a:r>
              <a:rPr lang="en-US" sz="3600" dirty="0">
                <a:solidFill>
                  <a:schemeClr val="bg1"/>
                </a:solidFill>
                <a:effectLst/>
              </a:rPr>
              <a:t>to whole-cell </a:t>
            </a:r>
            <a:r>
              <a:rPr lang="en-US" sz="3600" dirty="0" smtClean="0">
                <a:solidFill>
                  <a:schemeClr val="bg1"/>
                </a:solidFill>
                <a:effectLst/>
              </a:rPr>
              <a:t>modeling</a:t>
            </a:r>
            <a:endParaRPr lang="en-US" sz="3600" dirty="0">
              <a:solidFill>
                <a:schemeClr val="bg1"/>
              </a:solidFill>
              <a:effectLst/>
            </a:endParaRPr>
          </a:p>
        </p:txBody>
      </p:sp>
      <p:sp>
        <p:nvSpPr>
          <p:cNvPr id="3" name="Text Placeholder 2"/>
          <p:cNvSpPr>
            <a:spLocks noGrp="1"/>
          </p:cNvSpPr>
          <p:nvPr>
            <p:ph type="body" sz="quarter" idx="11"/>
          </p:nvPr>
        </p:nvSpPr>
        <p:spPr>
          <a:xfrm>
            <a:off x="0" y="5943600"/>
            <a:ext cx="9144000" cy="914400"/>
          </a:xfrm>
        </p:spPr>
        <p:txBody>
          <a:bodyPr>
            <a:normAutofit/>
          </a:bodyPr>
          <a:lstStyle/>
          <a:p>
            <a:pPr>
              <a:lnSpc>
                <a:spcPct val="85000"/>
              </a:lnSpc>
            </a:pPr>
            <a:r>
              <a:rPr lang="en-US" dirty="0" smtClean="0"/>
              <a:t>KarrLab.org</a:t>
            </a:r>
          </a:p>
          <a:p>
            <a:pPr>
              <a:lnSpc>
                <a:spcPct val="85000"/>
              </a:lnSpc>
            </a:pPr>
            <a:r>
              <a:rPr lang="en-US" dirty="0" smtClean="0"/>
              <a:t>karr@mssm.edu</a:t>
            </a:r>
            <a:endParaRPr lang="en-US" dirty="0"/>
          </a:p>
        </p:txBody>
      </p:sp>
      <p:sp>
        <p:nvSpPr>
          <p:cNvPr id="14" name="Subtitle 2"/>
          <p:cNvSpPr txBox="1">
            <a:spLocks/>
          </p:cNvSpPr>
          <p:nvPr/>
        </p:nvSpPr>
        <p:spPr>
          <a:xfrm>
            <a:off x="119418" y="6096000"/>
            <a:ext cx="2895600" cy="609600"/>
          </a:xfrm>
          <a:prstGeom prst="rect">
            <a:avLst/>
          </a:prstGeom>
          <a:effectLst/>
        </p:spPr>
        <p:txBody>
          <a:bodyPr vert="horz" lIns="0" tIns="0" rIns="0" bIns="0" rtlCol="0">
            <a:normAutofit/>
          </a:bodyPr>
          <a:lstStyle/>
          <a:p>
            <a:pPr marL="342900" marR="0" lvl="0" indent="-342900" defTabSz="914400" rtl="0" eaLnBrk="1" fontAlgn="auto" latinLnBrk="0" hangingPunct="1">
              <a:lnSpc>
                <a:spcPct val="100000"/>
              </a:lnSpc>
              <a:spcAft>
                <a:spcPts val="0"/>
              </a:spcAft>
              <a:buClrTx/>
              <a:buSzTx/>
              <a:tabLst/>
              <a:defRPr/>
            </a:pPr>
            <a:r>
              <a:rPr kumimoji="0" lang="en-US" sz="2000" b="1" i="0" u="none" strike="noStrike" kern="1200" cap="none" spc="0" normalizeH="0" baseline="0" noProof="0" dirty="0" smtClean="0">
                <a:ln>
                  <a:noFill/>
                </a:ln>
                <a:solidFill>
                  <a:schemeClr val="bg1"/>
                </a:solidFill>
                <a:uLnTx/>
                <a:uFillTx/>
                <a:latin typeface="CMU Bright" panose="02000603000000000000" pitchFamily="2" charset="0"/>
                <a:ea typeface="CMU Bright" panose="02000603000000000000" pitchFamily="2" charset="0"/>
                <a:cs typeface="CMU Bright" panose="02000603000000000000" pitchFamily="2" charset="0"/>
              </a:rPr>
              <a:t>Jonathan Karr</a:t>
            </a:r>
          </a:p>
          <a:p>
            <a:pPr marL="342900" marR="0" lvl="0" indent="-342900" defTabSz="914400" rtl="0" eaLnBrk="1" fontAlgn="auto" latinLnBrk="0" hangingPunct="1">
              <a:lnSpc>
                <a:spcPct val="100000"/>
              </a:lnSpc>
              <a:spcAft>
                <a:spcPts val="0"/>
              </a:spcAft>
              <a:buClrTx/>
              <a:buSzTx/>
              <a:tabLst/>
              <a:defRPr/>
            </a:pPr>
            <a:r>
              <a:rPr lang="en-US" sz="20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rPr>
              <a:t>April 3</a:t>
            </a:r>
            <a:r>
              <a:rPr kumimoji="0" lang="en-US" sz="2000" b="1" i="0" u="none" strike="noStrike" kern="1200" cap="none" spc="0" normalizeH="0" baseline="0" noProof="0" dirty="0" smtClean="0">
                <a:ln>
                  <a:noFill/>
                </a:ln>
                <a:solidFill>
                  <a:schemeClr val="bg1"/>
                </a:solidFill>
                <a:uLnTx/>
                <a:uFillTx/>
                <a:latin typeface="CMU Bright" panose="02000603000000000000" pitchFamily="2" charset="0"/>
                <a:ea typeface="CMU Bright" panose="02000603000000000000" pitchFamily="2" charset="0"/>
                <a:cs typeface="CMU Bright" panose="02000603000000000000" pitchFamily="2" charset="0"/>
              </a:rPr>
              <a:t>, 2016</a:t>
            </a:r>
          </a:p>
        </p:txBody>
      </p:sp>
      <p:pic>
        <p:nvPicPr>
          <p:cNvPr id="8" name="Picture 3" descr="C:\Users\jonrkarr\Google Drive\Mt Sinai\logos\Sinai - horizontal - bla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3459" y="6080760"/>
            <a:ext cx="1917082" cy="64008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11" descr="model overview.png"/>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85" r="1285"/>
          <a:stretch>
            <a:fillRect/>
          </a:stretch>
        </p:blipFill>
        <p:spPr>
          <a:xfrm>
            <a:off x="1579353" y="1119346"/>
            <a:ext cx="5985294" cy="4257874"/>
          </a:xfrm>
          <a:effectLst/>
        </p:spPr>
      </p:pic>
    </p:spTree>
    <p:extLst>
      <p:ext uri="{BB962C8B-B14F-4D97-AF65-F5344CB8AC3E}">
        <p14:creationId xmlns:p14="http://schemas.microsoft.com/office/powerpoint/2010/main" val="301962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206777293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12497309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177530893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7234551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
        <p:nvSpPr>
          <p:cNvPr id="5" name="TextBox 4"/>
          <p:cNvSpPr txBox="1"/>
          <p:nvPr/>
        </p:nvSpPr>
        <p:spPr>
          <a:xfrm>
            <a:off x="76200" y="5949404"/>
            <a:ext cx="8991600" cy="769441"/>
          </a:xfrm>
          <a:prstGeom prst="rect">
            <a:avLst/>
          </a:prstGeom>
          <a:noFill/>
        </p:spPr>
        <p:txBody>
          <a:bodyPr wrap="square" lIns="0" tIns="0" rIns="0" bIns="0" rtlCol="0">
            <a:spAutoFit/>
          </a:bodyPr>
          <a:lstStyle/>
          <a:p>
            <a:pPr algn="ctr"/>
            <a:r>
              <a:rPr lang="en-US" sz="2500" b="1" dirty="0" smtClean="0">
                <a:solidFill>
                  <a:schemeClr val="accent3"/>
                </a:solidFill>
                <a:latin typeface="CMU Bright" panose="02000603000000000000" pitchFamily="2" charset="0"/>
                <a:ea typeface="CMU Bright" panose="02000603000000000000" pitchFamily="2" charset="0"/>
                <a:cs typeface="CMU Bright" panose="02000603000000000000" pitchFamily="2" charset="0"/>
              </a:rPr>
              <a:t>Designing genomes with specific phenotypes requires comprehensive WC models</a:t>
            </a:r>
            <a:endParaRPr lang="en-US" sz="2500" b="1" dirty="0">
              <a:solidFill>
                <a:schemeClr val="accent3"/>
              </a:solidFill>
              <a:latin typeface="CMU Bright" panose="02000603000000000000" pitchFamily="2" charset="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2904503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solidFill>
                  <a:schemeClr val="accent3"/>
                </a:solidFill>
              </a:rPr>
              <a:t>What is a WC model?</a:t>
            </a:r>
          </a:p>
          <a:p>
            <a:r>
              <a:rPr lang="en-US" dirty="0"/>
              <a:t>Challenges</a:t>
            </a:r>
          </a:p>
          <a:p>
            <a:r>
              <a:rPr lang="en-US" dirty="0"/>
              <a:t>Model building</a:t>
            </a:r>
          </a:p>
          <a:p>
            <a:r>
              <a:rPr lang="en-US" dirty="0" smtClean="0"/>
              <a:t>State-of-the-art</a:t>
            </a:r>
            <a:endParaRPr lang="en-US" dirty="0"/>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27534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descr="C:\Users\jonrkarr\Google Drive\others' presentations\2016_01_26_Arthur_LLNL_talks\icons\icon_molcu.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16" y="5084747"/>
            <a:ext cx="1029078" cy="123985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onrkarr\Google Drive\others' presentations\2016_01_26_Arthur_LLNL_talks\icons\icon_chromo.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7198" y="4067268"/>
            <a:ext cx="885596" cy="594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jonrkarr\Google Drive\others' presentations\2016_01_26_Arthur_LLNL_talks\icons\icon_cycle.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84733" y="1375201"/>
            <a:ext cx="672084" cy="6858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jonrkarr\Google Drive\others' presentations\2016_01_26_Arthur_LLNL_talks\icons\icon_data.png"/>
          <p:cNvPicPr>
            <a:picLocks noChangeAspect="1" noChangeArrowheads="1"/>
          </p:cNvPicPr>
          <p:nvPr/>
        </p:nvPicPr>
        <p:blipFill>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0992" y="5361773"/>
            <a:ext cx="66582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Users\jonrkarr\Google Drive\others' presentations\2016_01_26_Arthur_LLNL_talks\icons\icon_dynamic.png"/>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6153" y="2667000"/>
            <a:ext cx="740664" cy="6858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descr="C:\Users\jonrkarr\Google Drive\others' presentations\2016_01_26_Arthur_LLNL_talks\icons\icon_genetic.png"/>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7206" y="2895600"/>
            <a:ext cx="1275588" cy="228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C:\Users\jonrkarr\Google Drive\others' presentations\2016_01_26_Arthur_LLNL_talks\icons\icon_single_cell.png"/>
          <p:cNvPicPr>
            <a:picLocks noChangeAspect="1" noChangeArrowheads="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175" y="1420921"/>
            <a:ext cx="1515619" cy="5943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Users\jonrkarr\Google Drive\others' presentations\2016_01_26_Arthur_LLNL_talks\icons\icon_stochastic.png"/>
          <p:cNvPicPr>
            <a:picLocks noChangeAspect="1" noChangeArrowheads="1"/>
          </p:cNvPicPr>
          <p:nvPr/>
        </p:nvPicPr>
        <p:blipFill rotWithShape="1">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r="1266"/>
          <a:stretch/>
        </p:blipFill>
        <p:spPr bwMode="auto">
          <a:xfrm>
            <a:off x="4829615" y="4067268"/>
            <a:ext cx="927202" cy="594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75031" y="1487269"/>
            <a:ext cx="1609736" cy="461665"/>
          </a:xfrm>
          <a:prstGeom prst="rect">
            <a:avLst/>
          </a:prstGeom>
          <a:noFill/>
        </p:spPr>
        <p:txBody>
          <a:bodyPr wrap="none" rtlCol="0">
            <a:spAutoFit/>
          </a:bodyPr>
          <a:lstStyle/>
          <a:p>
            <a:r>
              <a:rPr lang="en-US" sz="2400" b="1" dirty="0" smtClean="0">
                <a:solidFill>
                  <a:schemeClr val="accent4"/>
                </a:solidFill>
              </a:rPr>
              <a:t>Single-cell</a:t>
            </a:r>
            <a:endParaRPr lang="en-US" sz="2400" b="1" dirty="0">
              <a:solidFill>
                <a:schemeClr val="accent4"/>
              </a:solidFill>
            </a:endParaRPr>
          </a:p>
        </p:txBody>
      </p:sp>
      <p:sp>
        <p:nvSpPr>
          <p:cNvPr id="27" name="TextBox 26"/>
          <p:cNvSpPr txBox="1"/>
          <p:nvPr/>
        </p:nvSpPr>
        <p:spPr>
          <a:xfrm>
            <a:off x="1975031" y="2779068"/>
            <a:ext cx="2353529" cy="461665"/>
          </a:xfrm>
          <a:prstGeom prst="rect">
            <a:avLst/>
          </a:prstGeom>
          <a:noFill/>
        </p:spPr>
        <p:txBody>
          <a:bodyPr wrap="none" rtlCol="0">
            <a:spAutoFit/>
          </a:bodyPr>
          <a:lstStyle/>
          <a:p>
            <a:r>
              <a:rPr lang="en-US" sz="2400" b="1" dirty="0" smtClean="0">
                <a:solidFill>
                  <a:schemeClr val="accent4"/>
                </a:solidFill>
              </a:rPr>
              <a:t>Species-specific</a:t>
            </a:r>
            <a:endParaRPr lang="en-US" sz="2400" b="1" dirty="0">
              <a:solidFill>
                <a:schemeClr val="accent4"/>
              </a:solidFill>
            </a:endParaRPr>
          </a:p>
        </p:txBody>
      </p:sp>
      <p:sp>
        <p:nvSpPr>
          <p:cNvPr id="28" name="TextBox 27"/>
          <p:cNvSpPr txBox="1"/>
          <p:nvPr/>
        </p:nvSpPr>
        <p:spPr>
          <a:xfrm>
            <a:off x="1975031" y="3948950"/>
            <a:ext cx="1725152" cy="830997"/>
          </a:xfrm>
          <a:prstGeom prst="rect">
            <a:avLst/>
          </a:prstGeom>
          <a:noFill/>
        </p:spPr>
        <p:txBody>
          <a:bodyPr wrap="none" rtlCol="0">
            <a:spAutoFit/>
          </a:bodyPr>
          <a:lstStyle/>
          <a:p>
            <a:r>
              <a:rPr lang="en-US" sz="2400" b="1" dirty="0" smtClean="0">
                <a:solidFill>
                  <a:schemeClr val="accent3"/>
                </a:solidFill>
              </a:rPr>
              <a:t>Genetically</a:t>
            </a:r>
          </a:p>
          <a:p>
            <a:r>
              <a:rPr lang="en-US" sz="2400" b="1" dirty="0" smtClean="0">
                <a:solidFill>
                  <a:schemeClr val="accent3"/>
                </a:solidFill>
              </a:rPr>
              <a:t>complete</a:t>
            </a:r>
            <a:endParaRPr lang="en-US" sz="2400" b="1" dirty="0">
              <a:solidFill>
                <a:schemeClr val="accent3"/>
              </a:solidFill>
            </a:endParaRPr>
          </a:p>
        </p:txBody>
      </p:sp>
      <p:sp>
        <p:nvSpPr>
          <p:cNvPr id="29" name="TextBox 28"/>
          <p:cNvSpPr txBox="1"/>
          <p:nvPr/>
        </p:nvSpPr>
        <p:spPr>
          <a:xfrm>
            <a:off x="1975031" y="5289175"/>
            <a:ext cx="1802096" cy="830997"/>
          </a:xfrm>
          <a:prstGeom prst="rect">
            <a:avLst/>
          </a:prstGeom>
          <a:noFill/>
        </p:spPr>
        <p:txBody>
          <a:bodyPr wrap="none" rtlCol="0">
            <a:spAutoFit/>
          </a:bodyPr>
          <a:lstStyle/>
          <a:p>
            <a:r>
              <a:rPr lang="en-US" sz="2400" b="1" dirty="0" smtClean="0">
                <a:solidFill>
                  <a:schemeClr val="accent3"/>
                </a:solidFill>
              </a:rPr>
              <a:t>Molecularly</a:t>
            </a:r>
          </a:p>
          <a:p>
            <a:r>
              <a:rPr lang="en-US" sz="2400" b="1" dirty="0" smtClean="0">
                <a:solidFill>
                  <a:schemeClr val="accent3"/>
                </a:solidFill>
              </a:rPr>
              <a:t>precise</a:t>
            </a:r>
            <a:endParaRPr lang="en-US" sz="2400" b="1" dirty="0">
              <a:solidFill>
                <a:schemeClr val="accent3"/>
              </a:solidFill>
            </a:endParaRPr>
          </a:p>
        </p:txBody>
      </p:sp>
      <p:sp>
        <p:nvSpPr>
          <p:cNvPr id="30" name="TextBox 29"/>
          <p:cNvSpPr txBox="1"/>
          <p:nvPr/>
        </p:nvSpPr>
        <p:spPr>
          <a:xfrm>
            <a:off x="5861232" y="2779068"/>
            <a:ext cx="3191899" cy="461665"/>
          </a:xfrm>
          <a:prstGeom prst="rect">
            <a:avLst/>
          </a:prstGeom>
          <a:noFill/>
        </p:spPr>
        <p:txBody>
          <a:bodyPr wrap="none" rtlCol="0">
            <a:spAutoFit/>
          </a:bodyPr>
          <a:lstStyle/>
          <a:p>
            <a:r>
              <a:rPr lang="en-US" sz="2400" b="1" dirty="0" smtClean="0">
                <a:solidFill>
                  <a:schemeClr val="accent2"/>
                </a:solidFill>
              </a:rPr>
              <a:t>Mechanistic/dynamic</a:t>
            </a:r>
            <a:endParaRPr lang="en-US" sz="2400" b="1" dirty="0">
              <a:solidFill>
                <a:schemeClr val="accent2"/>
              </a:solidFill>
            </a:endParaRPr>
          </a:p>
        </p:txBody>
      </p:sp>
      <p:sp>
        <p:nvSpPr>
          <p:cNvPr id="31" name="TextBox 30"/>
          <p:cNvSpPr txBox="1"/>
          <p:nvPr/>
        </p:nvSpPr>
        <p:spPr>
          <a:xfrm>
            <a:off x="5861232" y="1302603"/>
            <a:ext cx="1763624" cy="830997"/>
          </a:xfrm>
          <a:prstGeom prst="rect">
            <a:avLst/>
          </a:prstGeom>
          <a:noFill/>
        </p:spPr>
        <p:txBody>
          <a:bodyPr wrap="none" rtlCol="0">
            <a:spAutoFit/>
          </a:bodyPr>
          <a:lstStyle/>
          <a:p>
            <a:r>
              <a:rPr lang="en-US" sz="2400" b="1" dirty="0" smtClean="0">
                <a:solidFill>
                  <a:schemeClr val="accent3"/>
                </a:solidFill>
              </a:rPr>
              <a:t>Temporally</a:t>
            </a:r>
          </a:p>
          <a:p>
            <a:r>
              <a:rPr lang="en-US" sz="2400" b="1" dirty="0" smtClean="0">
                <a:solidFill>
                  <a:schemeClr val="accent3"/>
                </a:solidFill>
              </a:rPr>
              <a:t>complete</a:t>
            </a:r>
          </a:p>
        </p:txBody>
      </p:sp>
      <p:sp>
        <p:nvSpPr>
          <p:cNvPr id="32" name="TextBox 31"/>
          <p:cNvSpPr txBox="1"/>
          <p:nvPr/>
        </p:nvSpPr>
        <p:spPr>
          <a:xfrm>
            <a:off x="5861232" y="4133616"/>
            <a:ext cx="1636987" cy="461665"/>
          </a:xfrm>
          <a:prstGeom prst="rect">
            <a:avLst/>
          </a:prstGeom>
          <a:noFill/>
        </p:spPr>
        <p:txBody>
          <a:bodyPr wrap="none" rtlCol="0">
            <a:spAutoFit/>
          </a:bodyPr>
          <a:lstStyle/>
          <a:p>
            <a:r>
              <a:rPr lang="en-US" sz="2400" b="1" dirty="0" smtClean="0">
                <a:solidFill>
                  <a:schemeClr val="accent2"/>
                </a:solidFill>
              </a:rPr>
              <a:t>Stochastic</a:t>
            </a:r>
            <a:endParaRPr lang="en-US" sz="2400" b="1" dirty="0">
              <a:solidFill>
                <a:schemeClr val="accent2"/>
              </a:solidFill>
            </a:endParaRPr>
          </a:p>
        </p:txBody>
      </p:sp>
      <p:sp>
        <p:nvSpPr>
          <p:cNvPr id="33" name="TextBox 32"/>
          <p:cNvSpPr txBox="1"/>
          <p:nvPr/>
        </p:nvSpPr>
        <p:spPr>
          <a:xfrm>
            <a:off x="5861232" y="5473841"/>
            <a:ext cx="1443024" cy="461665"/>
          </a:xfrm>
          <a:prstGeom prst="rect">
            <a:avLst/>
          </a:prstGeom>
          <a:noFill/>
        </p:spPr>
        <p:txBody>
          <a:bodyPr wrap="none" rtlCol="0">
            <a:spAutoFit/>
          </a:bodyPr>
          <a:lstStyle/>
          <a:p>
            <a:r>
              <a:rPr lang="en-US" sz="2400" b="1" dirty="0" smtClean="0">
                <a:solidFill>
                  <a:schemeClr val="accent5"/>
                </a:solidFill>
              </a:rPr>
              <a:t>Accurate</a:t>
            </a:r>
            <a:endParaRPr lang="en-US" sz="2400" b="1" dirty="0">
              <a:solidFill>
                <a:schemeClr val="accent5"/>
              </a:solidFill>
            </a:endParaRPr>
          </a:p>
        </p:txBody>
      </p:sp>
      <p:sp>
        <p:nvSpPr>
          <p:cNvPr id="7" name="Title 6"/>
          <p:cNvSpPr>
            <a:spLocks noGrp="1"/>
          </p:cNvSpPr>
          <p:nvPr>
            <p:ph type="title"/>
          </p:nvPr>
        </p:nvSpPr>
        <p:spPr/>
        <p:txBody>
          <a:bodyPr>
            <a:normAutofit/>
          </a:bodyPr>
          <a:lstStyle/>
          <a:p>
            <a:r>
              <a:rPr lang="en-US" dirty="0" smtClean="0"/>
              <a:t>WC </a:t>
            </a:r>
            <a:r>
              <a:rPr lang="en-US" dirty="0"/>
              <a:t>modeling </a:t>
            </a:r>
            <a:r>
              <a:rPr lang="en-US" dirty="0" smtClean="0"/>
              <a:t>principles</a:t>
            </a:r>
            <a:endParaRPr lang="en-US" dirty="0"/>
          </a:p>
        </p:txBody>
      </p:sp>
      <p:sp>
        <p:nvSpPr>
          <p:cNvPr id="26" name="TextBox 25"/>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mj-lt"/>
                <a:ea typeface="CMU Bright" panose="02000603000000000000" pitchFamily="2" charset="0"/>
                <a:cs typeface="CMU Bright" panose="02000603000000000000" pitchFamily="2" charset="0"/>
              </a:rPr>
              <a:t>Karr et al., 2015</a:t>
            </a:r>
            <a:endParaRPr lang="en-US" sz="1400" i="1" dirty="0">
              <a:latin typeface="+mj-lt"/>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870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457575"/>
            <a:ext cx="8686800" cy="1181100"/>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23925"/>
            <a:ext cx="8686800" cy="2228850"/>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129212"/>
            <a:ext cx="8686800" cy="1323975"/>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rmAutofit/>
          </a:bodyPr>
          <a:lstStyle/>
          <a:p>
            <a:r>
              <a:rPr lang="en-US" dirty="0" smtClean="0"/>
              <a:t>WC modeling</a:t>
            </a:r>
            <a:endParaRPr lang="en-US" dirty="0"/>
          </a:p>
        </p:txBody>
      </p:sp>
      <p:sp>
        <p:nvSpPr>
          <p:cNvPr id="3" name="Content Placeholder 2"/>
          <p:cNvSpPr>
            <a:spLocks noGrp="1"/>
          </p:cNvSpPr>
          <p:nvPr>
            <p:ph idx="1"/>
          </p:nvPr>
        </p:nvSpPr>
        <p:spPr>
          <a:xfrm>
            <a:off x="457200" y="990600"/>
            <a:ext cx="8229600" cy="4895850"/>
          </a:xfrm>
        </p:spPr>
        <p:txBody>
          <a:bodyPr>
            <a:noAutofit/>
          </a:bodyPr>
          <a:lstStyle/>
          <a:p>
            <a:pPr marL="0" indent="0">
              <a:spcBef>
                <a:spcPts val="7200"/>
              </a:spcBef>
              <a:buNone/>
            </a:pPr>
            <a:r>
              <a:rPr lang="en-US" sz="2600" dirty="0"/>
              <a:t>The ultimate test of understanding a simple cell, </a:t>
            </a:r>
            <a:br>
              <a:rPr lang="en-US" sz="2600" dirty="0"/>
            </a:br>
            <a:r>
              <a:rPr lang="en-US" sz="2600" dirty="0"/>
              <a:t>more than being able to build one, would be to build</a:t>
            </a:r>
            <a:br>
              <a:rPr lang="en-US" sz="2600" dirty="0"/>
            </a:br>
            <a:r>
              <a:rPr lang="en-US" sz="2600" dirty="0"/>
              <a:t>a computer model of the cell</a:t>
            </a:r>
            <a:br>
              <a:rPr lang="en-US" sz="2600" dirty="0"/>
            </a:br>
            <a:r>
              <a:rPr lang="en-US" sz="2600" i="1" dirty="0">
                <a:solidFill>
                  <a:schemeClr val="bg1">
                    <a:lumMod val="50000"/>
                  </a:schemeClr>
                </a:solidFill>
              </a:rPr>
              <a:t>    – Clyde Hutchison, 1999</a:t>
            </a:r>
          </a:p>
          <a:p>
            <a:pPr marL="0" indent="0">
              <a:spcBef>
                <a:spcPts val="7200"/>
              </a:spcBef>
              <a:buNone/>
            </a:pPr>
            <a:r>
              <a:rPr lang="en-US" sz="2600" dirty="0" smtClean="0">
                <a:latin typeface="CMU Bright" panose="02000603000000000000" pitchFamily="2" charset="0"/>
                <a:ea typeface="CMU Bright" panose="02000603000000000000" pitchFamily="2" charset="0"/>
                <a:cs typeface="CMU Bright" panose="02000603000000000000" pitchFamily="2" charset="0"/>
              </a:rPr>
              <a:t>A grand </a:t>
            </a:r>
            <a:r>
              <a:rPr lang="en-US" sz="2600" dirty="0">
                <a:latin typeface="CMU Bright" panose="02000603000000000000" pitchFamily="2" charset="0"/>
                <a:ea typeface="CMU Bright" panose="02000603000000000000" pitchFamily="2" charset="0"/>
                <a:cs typeface="CMU Bright" panose="02000603000000000000" pitchFamily="2" charset="0"/>
              </a:rPr>
              <a:t>challenge of the </a:t>
            </a:r>
            <a:r>
              <a:rPr lang="en-US" sz="2600" dirty="0" smtClean="0">
                <a:latin typeface="CMU Bright" panose="02000603000000000000" pitchFamily="2" charset="0"/>
                <a:ea typeface="CMU Bright" panose="02000603000000000000" pitchFamily="2" charset="0"/>
                <a:cs typeface="CMU Bright" panose="02000603000000000000" pitchFamily="2" charset="0"/>
              </a:rPr>
              <a:t>21</a:t>
            </a:r>
            <a:r>
              <a:rPr lang="en-US" sz="2600" baseline="30000" dirty="0" smtClean="0">
                <a:latin typeface="CMU Bright" panose="02000603000000000000" pitchFamily="2" charset="0"/>
                <a:ea typeface="CMU Bright" panose="02000603000000000000" pitchFamily="2" charset="0"/>
                <a:cs typeface="CMU Bright" panose="02000603000000000000" pitchFamily="2" charset="0"/>
              </a:rPr>
              <a:t>st</a:t>
            </a:r>
            <a:r>
              <a:rPr lang="en-US" sz="2600" dirty="0" smtClean="0">
                <a:latin typeface="CMU Bright" panose="02000603000000000000" pitchFamily="2" charset="0"/>
                <a:ea typeface="CMU Bright" panose="02000603000000000000" pitchFamily="2" charset="0"/>
                <a:cs typeface="CMU Bright" panose="02000603000000000000" pitchFamily="2" charset="0"/>
              </a:rPr>
              <a:t> century</a:t>
            </a:r>
            <a:br>
              <a:rPr lang="en-US" sz="2600" dirty="0" smtClean="0">
                <a:latin typeface="CMU Bright" panose="02000603000000000000" pitchFamily="2" charset="0"/>
                <a:ea typeface="CMU Bright" panose="02000603000000000000" pitchFamily="2" charset="0"/>
                <a:cs typeface="CMU Bright" panose="02000603000000000000" pitchFamily="2" charset="0"/>
              </a:rPr>
            </a:br>
            <a:r>
              <a:rPr lang="en-US" sz="2600" i="1"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 Masaru Tomita, 2001</a:t>
            </a:r>
          </a:p>
          <a:p>
            <a:pPr marL="0" indent="0">
              <a:spcBef>
                <a:spcPts val="7200"/>
              </a:spcBef>
              <a:buNone/>
            </a:pPr>
            <a:r>
              <a:rPr lang="en-US" sz="2600" dirty="0" smtClean="0">
                <a:latin typeface="CMU Bright" panose="02000603000000000000" pitchFamily="2" charset="0"/>
                <a:ea typeface="CMU Bright" panose="02000603000000000000" pitchFamily="2" charset="0"/>
                <a:cs typeface="CMU Bright" panose="02000603000000000000" pitchFamily="2" charset="0"/>
              </a:rPr>
              <a:t>Biology </a:t>
            </a:r>
            <a:r>
              <a:rPr lang="en-US" sz="2600" dirty="0">
                <a:latin typeface="CMU Bright" panose="02000603000000000000" pitchFamily="2" charset="0"/>
                <a:ea typeface="CMU Bright" panose="02000603000000000000" pitchFamily="2" charset="0"/>
                <a:cs typeface="CMU Bright" panose="02000603000000000000" pitchFamily="2" charset="0"/>
              </a:rPr>
              <a:t>urgently needs a theoretical basis to unify </a:t>
            </a:r>
            <a:r>
              <a:rPr lang="en-US" sz="2600" dirty="0" smtClean="0">
                <a:latin typeface="CMU Bright" panose="02000603000000000000" pitchFamily="2" charset="0"/>
                <a:ea typeface="CMU Bright" panose="02000603000000000000" pitchFamily="2" charset="0"/>
                <a:cs typeface="CMU Bright" panose="02000603000000000000" pitchFamily="2" charset="0"/>
              </a:rPr>
              <a:t>it</a:t>
            </a:r>
            <a:br>
              <a:rPr lang="en-US" sz="2600" dirty="0" smtClean="0">
                <a:latin typeface="CMU Bright" panose="02000603000000000000" pitchFamily="2" charset="0"/>
                <a:ea typeface="CMU Bright" panose="02000603000000000000" pitchFamily="2" charset="0"/>
                <a:cs typeface="CMU Bright" panose="02000603000000000000" pitchFamily="2" charset="0"/>
              </a:rPr>
            </a:br>
            <a:r>
              <a:rPr lang="en-US" sz="2600" i="1" dirty="0" smtClean="0">
                <a:solidFill>
                  <a:schemeClr val="tx1">
                    <a:lumMod val="50000"/>
                    <a:lumOff val="50000"/>
                  </a:schemeClr>
                </a:solidFill>
                <a:latin typeface="CMU Bright" panose="02000603000000000000" pitchFamily="2" charset="0"/>
                <a:ea typeface="CMU Bright" panose="02000603000000000000" pitchFamily="2" charset="0"/>
                <a:cs typeface="CMU Bright" panose="02000603000000000000" pitchFamily="2" charset="0"/>
              </a:rPr>
              <a:t> </a:t>
            </a:r>
            <a:r>
              <a:rPr lang="en-US" sz="2600" i="1"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 Sydney Brenner, 2010</a:t>
            </a:r>
          </a:p>
          <a:p>
            <a:pPr marL="0" indent="0">
              <a:spcBef>
                <a:spcPts val="1600"/>
              </a:spcBef>
              <a:buNone/>
            </a:pPr>
            <a:endParaRPr lang="en-US" sz="2600" dirty="0" smtClean="0">
              <a:latin typeface="CMU Bright" panose="02000603000000000000" pitchFamily="2" charset="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292373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1104900"/>
            <a:ext cx="6942672" cy="433173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30138" y="1104900"/>
            <a:ext cx="7086600" cy="4572000"/>
            <a:chOff x="990600" y="1371600"/>
            <a:chExt cx="7086600" cy="4572000"/>
          </a:xfrm>
        </p:grpSpPr>
        <p:cxnSp>
          <p:nvCxnSpPr>
            <p:cNvPr id="6" name="Straight Connector 5"/>
            <p:cNvCxnSpPr/>
            <p:nvPr/>
          </p:nvCxnSpPr>
          <p:spPr>
            <a:xfrm>
              <a:off x="990600" y="1371600"/>
              <a:ext cx="0" cy="4572000"/>
            </a:xfrm>
            <a:prstGeom prst="line">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990600" y="5943600"/>
              <a:ext cx="7086600" cy="0"/>
            </a:xfrm>
            <a:prstGeom prst="line">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636493" y="5666836"/>
            <a:ext cx="1871025" cy="584775"/>
          </a:xfrm>
          <a:prstGeom prst="rect">
            <a:avLst/>
          </a:prstGeom>
          <a:noFill/>
        </p:spPr>
        <p:txBody>
          <a:bodyPr wrap="none" rtlCol="0">
            <a:spAutoFit/>
          </a:bodyPr>
          <a:lstStyle/>
          <a:p>
            <a:pPr algn="ctr"/>
            <a:r>
              <a:rPr lang="en-US" sz="3200" dirty="0" smtClean="0">
                <a:latin typeface="+mj-lt"/>
                <a:ea typeface="CMU Bright" panose="02000603000000000000" pitchFamily="2" charset="0"/>
                <a:cs typeface="CMU Bright" panose="02000603000000000000" pitchFamily="2" charset="0"/>
              </a:rPr>
              <a:t>Accuracy</a:t>
            </a:r>
            <a:endParaRPr lang="en-US" sz="3200" dirty="0">
              <a:latin typeface="+mj-lt"/>
              <a:ea typeface="CMU Bright" panose="02000603000000000000" pitchFamily="2" charset="0"/>
              <a:cs typeface="CMU Bright" panose="02000603000000000000" pitchFamily="2" charset="0"/>
            </a:endParaRPr>
          </a:p>
        </p:txBody>
      </p:sp>
      <p:sp>
        <p:nvSpPr>
          <p:cNvPr id="13" name="TextBox 12"/>
          <p:cNvSpPr txBox="1"/>
          <p:nvPr/>
        </p:nvSpPr>
        <p:spPr>
          <a:xfrm rot="16200000">
            <a:off x="-34" y="3098514"/>
            <a:ext cx="1346844" cy="584775"/>
          </a:xfrm>
          <a:prstGeom prst="rect">
            <a:avLst/>
          </a:prstGeom>
          <a:noFill/>
        </p:spPr>
        <p:txBody>
          <a:bodyPr wrap="none" rtlCol="0">
            <a:spAutoFit/>
          </a:bodyPr>
          <a:lstStyle/>
          <a:p>
            <a:pPr algn="ctr"/>
            <a:r>
              <a:rPr lang="en-US" sz="3200" dirty="0" smtClean="0">
                <a:latin typeface="+mj-lt"/>
                <a:ea typeface="CMU Bright" panose="02000603000000000000" pitchFamily="2" charset="0"/>
                <a:cs typeface="CMU Bright" panose="02000603000000000000" pitchFamily="2" charset="0"/>
              </a:rPr>
              <a:t>Scope</a:t>
            </a:r>
            <a:endParaRPr lang="en-US" sz="3200" dirty="0">
              <a:latin typeface="+mj-lt"/>
              <a:ea typeface="CMU Bright" panose="02000603000000000000" pitchFamily="2" charset="0"/>
              <a:cs typeface="CMU Bright" panose="02000603000000000000" pitchFamily="2" charset="0"/>
            </a:endParaRPr>
          </a:p>
        </p:txBody>
      </p:sp>
      <p:sp>
        <p:nvSpPr>
          <p:cNvPr id="14" name="TextBox 13"/>
          <p:cNvSpPr txBox="1"/>
          <p:nvPr/>
        </p:nvSpPr>
        <p:spPr>
          <a:xfrm>
            <a:off x="4479557" y="3390900"/>
            <a:ext cx="2132187" cy="830997"/>
          </a:xfrm>
          <a:prstGeom prst="rect">
            <a:avLst/>
          </a:prstGeom>
          <a:noFill/>
        </p:spPr>
        <p:txBody>
          <a:bodyPr wrap="none" rtlCol="0">
            <a:spAutoFit/>
          </a:bodyPr>
          <a:lstStyle/>
          <a:p>
            <a:pPr algn="ctr"/>
            <a:r>
              <a:rPr lang="en-US" sz="2400" dirty="0" smtClean="0">
                <a:latin typeface="+mj-lt"/>
                <a:ea typeface="CMU Bright" panose="02000603000000000000" pitchFamily="2" charset="0"/>
                <a:cs typeface="CMU Bright" panose="02000603000000000000" pitchFamily="2" charset="0"/>
              </a:rPr>
              <a:t>ODE</a:t>
            </a:r>
          </a:p>
          <a:p>
            <a:pPr algn="ctr"/>
            <a:r>
              <a:rPr lang="en-US" sz="2400" i="1" dirty="0" smtClean="0">
                <a:latin typeface="+mj-lt"/>
                <a:ea typeface="CMU Bright" panose="02000603000000000000" pitchFamily="2" charset="0"/>
                <a:cs typeface="CMU Bright" panose="02000603000000000000" pitchFamily="2" charset="0"/>
              </a:rPr>
              <a:t>Shuler, 1970’s</a:t>
            </a:r>
            <a:endParaRPr lang="en-US" sz="2400" i="1" dirty="0">
              <a:latin typeface="+mj-lt"/>
              <a:ea typeface="CMU Bright" panose="02000603000000000000" pitchFamily="2" charset="0"/>
              <a:cs typeface="CMU Bright" panose="02000603000000000000" pitchFamily="2" charset="0"/>
            </a:endParaRPr>
          </a:p>
        </p:txBody>
      </p:sp>
      <p:sp>
        <p:nvSpPr>
          <p:cNvPr id="16" name="TextBox 15"/>
          <p:cNvSpPr txBox="1"/>
          <p:nvPr/>
        </p:nvSpPr>
        <p:spPr>
          <a:xfrm>
            <a:off x="2622994" y="2324100"/>
            <a:ext cx="2354363" cy="830997"/>
          </a:xfrm>
          <a:prstGeom prst="rect">
            <a:avLst/>
          </a:prstGeom>
          <a:noFill/>
        </p:spPr>
        <p:txBody>
          <a:bodyPr wrap="none" rtlCol="0">
            <a:spAutoFit/>
          </a:bodyPr>
          <a:lstStyle/>
          <a:p>
            <a:pPr algn="ctr"/>
            <a:r>
              <a:rPr lang="en-US" sz="2400" dirty="0" smtClean="0">
                <a:latin typeface="+mj-lt"/>
                <a:ea typeface="CMU Bright" panose="02000603000000000000" pitchFamily="2" charset="0"/>
                <a:cs typeface="CMU Bright" panose="02000603000000000000" pitchFamily="2" charset="0"/>
              </a:rPr>
              <a:t>FBA</a:t>
            </a:r>
          </a:p>
          <a:p>
            <a:pPr algn="ctr"/>
            <a:r>
              <a:rPr lang="en-US" sz="2400" i="1" dirty="0" err="1" smtClean="0">
                <a:latin typeface="+mj-lt"/>
                <a:ea typeface="CMU Bright" panose="02000603000000000000" pitchFamily="2" charset="0"/>
                <a:cs typeface="CMU Bright" panose="02000603000000000000" pitchFamily="2" charset="0"/>
              </a:rPr>
              <a:t>Palsson</a:t>
            </a:r>
            <a:r>
              <a:rPr lang="en-US" sz="2400" i="1" dirty="0" smtClean="0">
                <a:latin typeface="+mj-lt"/>
                <a:ea typeface="CMU Bright" panose="02000603000000000000" pitchFamily="2" charset="0"/>
                <a:cs typeface="CMU Bright" panose="02000603000000000000" pitchFamily="2" charset="0"/>
              </a:rPr>
              <a:t>, 1990’s</a:t>
            </a:r>
            <a:endParaRPr lang="en-US" sz="2400" i="1" dirty="0">
              <a:latin typeface="+mj-lt"/>
              <a:ea typeface="CMU Bright" panose="02000603000000000000" pitchFamily="2" charset="0"/>
              <a:cs typeface="CMU Bright" panose="02000603000000000000" pitchFamily="2" charset="0"/>
            </a:endParaRPr>
          </a:p>
        </p:txBody>
      </p:sp>
      <p:sp>
        <p:nvSpPr>
          <p:cNvPr id="17" name="TextBox 16"/>
          <p:cNvSpPr txBox="1"/>
          <p:nvPr/>
        </p:nvSpPr>
        <p:spPr>
          <a:xfrm>
            <a:off x="1026481" y="1257300"/>
            <a:ext cx="2218108" cy="830997"/>
          </a:xfrm>
          <a:prstGeom prst="rect">
            <a:avLst/>
          </a:prstGeom>
          <a:noFill/>
        </p:spPr>
        <p:txBody>
          <a:bodyPr wrap="none" rtlCol="0">
            <a:spAutoFit/>
          </a:bodyPr>
          <a:lstStyle/>
          <a:p>
            <a:pPr algn="ctr"/>
            <a:r>
              <a:rPr lang="en-US" sz="2400" dirty="0" smtClean="0">
                <a:latin typeface="+mj-lt"/>
                <a:ea typeface="CMU Bright" panose="02000603000000000000" pitchFamily="2" charset="0"/>
                <a:cs typeface="CMU Bright" panose="02000603000000000000" pitchFamily="2" charset="0"/>
              </a:rPr>
              <a:t>Boolean</a:t>
            </a:r>
          </a:p>
          <a:p>
            <a:pPr algn="ctr"/>
            <a:r>
              <a:rPr lang="en-US" sz="2400" i="1" dirty="0" err="1" smtClean="0">
                <a:latin typeface="+mj-lt"/>
                <a:ea typeface="CMU Bright" panose="02000603000000000000" pitchFamily="2" charset="0"/>
                <a:cs typeface="CMU Bright" panose="02000603000000000000" pitchFamily="2" charset="0"/>
              </a:rPr>
              <a:t>Bolouri</a:t>
            </a:r>
            <a:r>
              <a:rPr lang="en-US" sz="2400" i="1" dirty="0" smtClean="0">
                <a:latin typeface="+mj-lt"/>
                <a:ea typeface="CMU Bright" panose="02000603000000000000" pitchFamily="2" charset="0"/>
                <a:cs typeface="CMU Bright" panose="02000603000000000000" pitchFamily="2" charset="0"/>
              </a:rPr>
              <a:t>, 2000’s</a:t>
            </a:r>
            <a:endParaRPr lang="en-US" sz="2400" i="1" dirty="0">
              <a:latin typeface="+mj-lt"/>
              <a:ea typeface="CMU Bright" panose="02000603000000000000" pitchFamily="2" charset="0"/>
              <a:cs typeface="CMU Bright" panose="02000603000000000000" pitchFamily="2" charset="0"/>
            </a:endParaRPr>
          </a:p>
        </p:txBody>
      </p:sp>
      <p:sp>
        <p:nvSpPr>
          <p:cNvPr id="19" name="TextBox 18"/>
          <p:cNvSpPr txBox="1"/>
          <p:nvPr/>
        </p:nvSpPr>
        <p:spPr>
          <a:xfrm>
            <a:off x="5935175" y="4769703"/>
            <a:ext cx="3244414" cy="830997"/>
          </a:xfrm>
          <a:prstGeom prst="rect">
            <a:avLst/>
          </a:prstGeom>
          <a:noFill/>
        </p:spPr>
        <p:txBody>
          <a:bodyPr wrap="none" rtlCol="0">
            <a:spAutoFit/>
          </a:bodyPr>
          <a:lstStyle/>
          <a:p>
            <a:pPr algn="ctr"/>
            <a:r>
              <a:rPr lang="en-US" sz="2400" dirty="0" smtClean="0">
                <a:latin typeface="+mj-lt"/>
                <a:ea typeface="CMU Bright" panose="02000603000000000000" pitchFamily="2" charset="0"/>
                <a:cs typeface="CMU Bright" panose="02000603000000000000" pitchFamily="2" charset="0"/>
              </a:rPr>
              <a:t>Gillespie</a:t>
            </a:r>
          </a:p>
          <a:p>
            <a:pPr algn="ctr"/>
            <a:r>
              <a:rPr lang="en-US" sz="2400" i="1" dirty="0" err="1" smtClean="0">
                <a:latin typeface="+mj-lt"/>
                <a:ea typeface="CMU Bright" panose="02000603000000000000" pitchFamily="2" charset="0"/>
                <a:cs typeface="CMU Bright" panose="02000603000000000000" pitchFamily="2" charset="0"/>
              </a:rPr>
              <a:t>Luthey-Schulten</a:t>
            </a:r>
            <a:r>
              <a:rPr lang="en-US" sz="2400" i="1" dirty="0" smtClean="0">
                <a:latin typeface="+mj-lt"/>
                <a:ea typeface="CMU Bright" panose="02000603000000000000" pitchFamily="2" charset="0"/>
                <a:cs typeface="CMU Bright" panose="02000603000000000000" pitchFamily="2" charset="0"/>
              </a:rPr>
              <a:t>, 2011</a:t>
            </a:r>
            <a:endParaRPr lang="en-US" sz="2400" i="1" dirty="0">
              <a:latin typeface="+mj-lt"/>
              <a:ea typeface="CMU Bright" panose="02000603000000000000" pitchFamily="2" charset="0"/>
              <a:cs typeface="CMU Bright" panose="02000603000000000000" pitchFamily="2" charset="0"/>
            </a:endParaRPr>
          </a:p>
        </p:txBody>
      </p:sp>
      <p:sp>
        <p:nvSpPr>
          <p:cNvPr id="20" name="TextBox 19"/>
          <p:cNvSpPr txBox="1"/>
          <p:nvPr/>
        </p:nvSpPr>
        <p:spPr>
          <a:xfrm>
            <a:off x="7156466" y="4453235"/>
            <a:ext cx="817853" cy="461665"/>
          </a:xfrm>
          <a:prstGeom prst="rect">
            <a:avLst/>
          </a:prstGeom>
          <a:noFill/>
        </p:spPr>
        <p:txBody>
          <a:bodyPr wrap="none" rtlCol="0">
            <a:spAutoFit/>
          </a:bodyPr>
          <a:lstStyle/>
          <a:p>
            <a:pPr algn="ctr"/>
            <a:r>
              <a:rPr lang="en-US" sz="2400" dirty="0" smtClean="0">
                <a:latin typeface="+mj-lt"/>
                <a:ea typeface="CMU Bright" panose="02000603000000000000" pitchFamily="2" charset="0"/>
                <a:cs typeface="CMU Bright" panose="02000603000000000000" pitchFamily="2" charset="0"/>
              </a:rPr>
              <a:t>PDE</a:t>
            </a:r>
            <a:endParaRPr lang="en-US" sz="2400" dirty="0">
              <a:latin typeface="+mj-lt"/>
              <a:ea typeface="CMU Bright" panose="02000603000000000000" pitchFamily="2" charset="0"/>
              <a:cs typeface="CMU Bright" panose="02000603000000000000" pitchFamily="2" charset="0"/>
            </a:endParaRPr>
          </a:p>
        </p:txBody>
      </p:sp>
      <p:sp>
        <p:nvSpPr>
          <p:cNvPr id="21" name="TextBox 20"/>
          <p:cNvSpPr txBox="1"/>
          <p:nvPr/>
        </p:nvSpPr>
        <p:spPr>
          <a:xfrm>
            <a:off x="6293199" y="1333500"/>
            <a:ext cx="2170787" cy="584775"/>
          </a:xfrm>
          <a:prstGeom prst="rect">
            <a:avLst/>
          </a:prstGeom>
          <a:noFill/>
        </p:spPr>
        <p:txBody>
          <a:bodyPr wrap="none" rtlCol="0">
            <a:spAutoFit/>
          </a:bodyPr>
          <a:lstStyle/>
          <a:p>
            <a:pPr algn="ctr"/>
            <a:r>
              <a:rPr lang="en-US" sz="3200" b="1" dirty="0" smtClean="0">
                <a:solidFill>
                  <a:schemeClr val="accent3"/>
                </a:solidFill>
                <a:latin typeface="+mj-lt"/>
                <a:ea typeface="CMU Bright" panose="02000603000000000000" pitchFamily="2" charset="0"/>
                <a:cs typeface="CMU Bright" panose="02000603000000000000" pitchFamily="2" charset="0"/>
              </a:rPr>
              <a:t>WC model</a:t>
            </a:r>
            <a:endParaRPr lang="en-US" sz="3200" b="1" dirty="0">
              <a:solidFill>
                <a:schemeClr val="accent3"/>
              </a:solidFill>
              <a:latin typeface="+mj-lt"/>
              <a:ea typeface="CMU Bright" panose="02000603000000000000" pitchFamily="2" charset="0"/>
              <a:cs typeface="CMU Bright" panose="02000603000000000000" pitchFamily="2" charset="0"/>
            </a:endParaRPr>
          </a:p>
        </p:txBody>
      </p:sp>
      <p:sp>
        <p:nvSpPr>
          <p:cNvPr id="15" name="TextBox 14"/>
          <p:cNvSpPr txBox="1"/>
          <p:nvPr/>
        </p:nvSpPr>
        <p:spPr>
          <a:xfrm>
            <a:off x="0" y="6286500"/>
            <a:ext cx="9143999" cy="477054"/>
          </a:xfrm>
          <a:prstGeom prst="rect">
            <a:avLst/>
          </a:prstGeom>
          <a:noFill/>
        </p:spPr>
        <p:txBody>
          <a:bodyPr wrap="square" rtlCol="0">
            <a:spAutoFit/>
          </a:bodyPr>
          <a:lstStyle/>
          <a:p>
            <a:pPr algn="ctr"/>
            <a:r>
              <a:rPr lang="en-US" sz="2500" b="1" dirty="0" smtClean="0">
                <a:solidFill>
                  <a:schemeClr val="accent3"/>
                </a:solidFill>
              </a:rPr>
              <a:t>WC modeling was limited by data and simulation algorithms</a:t>
            </a:r>
            <a:endParaRPr lang="en-US" sz="2500" b="1" dirty="0">
              <a:solidFill>
                <a:schemeClr val="accent3"/>
              </a:solidFill>
            </a:endParaRPr>
          </a:p>
        </p:txBody>
      </p:sp>
      <p:sp>
        <p:nvSpPr>
          <p:cNvPr id="5" name="Title 4"/>
          <p:cNvSpPr>
            <a:spLocks noGrp="1"/>
          </p:cNvSpPr>
          <p:nvPr>
            <p:ph type="title"/>
          </p:nvPr>
        </p:nvSpPr>
        <p:spPr/>
        <p:txBody>
          <a:bodyPr>
            <a:normAutofit/>
          </a:bodyPr>
          <a:lstStyle/>
          <a:p>
            <a:r>
              <a:rPr lang="en-US" dirty="0"/>
              <a:t>Predictive modeling </a:t>
            </a:r>
            <a:r>
              <a:rPr lang="en-US" dirty="0" smtClean="0"/>
              <a:t>methodologies</a:t>
            </a:r>
            <a:endParaRPr lang="en-US" dirty="0"/>
          </a:p>
        </p:txBody>
      </p:sp>
    </p:spTree>
    <p:extLst>
      <p:ext uri="{BB962C8B-B14F-4D97-AF65-F5344CB8AC3E}">
        <p14:creationId xmlns:p14="http://schemas.microsoft.com/office/powerpoint/2010/main" val="146037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P spid="19" grpId="0"/>
      <p:bldP spid="20" grpId="0"/>
      <p:bldP spid="21"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hart 9"/>
          <p:cNvGraphicFramePr/>
          <p:nvPr>
            <p:extLst>
              <p:ext uri="{D42A27DB-BD31-4B8C-83A1-F6EECF244321}">
                <p14:modId xmlns:p14="http://schemas.microsoft.com/office/powerpoint/2010/main" val="1619718455"/>
              </p:ext>
            </p:extLst>
          </p:nvPr>
        </p:nvGraphicFramePr>
        <p:xfrm>
          <a:off x="-76200" y="733425"/>
          <a:ext cx="8915400" cy="5511800"/>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p:cNvSpPr/>
          <p:nvPr/>
        </p:nvSpPr>
        <p:spPr>
          <a:xfrm>
            <a:off x="7391400" y="5229225"/>
            <a:ext cx="12954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4" name="Rectangle 13"/>
          <p:cNvSpPr/>
          <p:nvPr/>
        </p:nvSpPr>
        <p:spPr>
          <a:xfrm>
            <a:off x="990600" y="5229225"/>
            <a:ext cx="1524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5" name="Rectangle 14"/>
          <p:cNvSpPr/>
          <p:nvPr/>
        </p:nvSpPr>
        <p:spPr>
          <a:xfrm>
            <a:off x="2667000" y="5229225"/>
            <a:ext cx="1143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6" name="Rectangle 15"/>
          <p:cNvSpPr/>
          <p:nvPr/>
        </p:nvSpPr>
        <p:spPr>
          <a:xfrm>
            <a:off x="4495800" y="5229225"/>
            <a:ext cx="990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7" name="Rectangle 16"/>
          <p:cNvSpPr/>
          <p:nvPr/>
        </p:nvSpPr>
        <p:spPr>
          <a:xfrm>
            <a:off x="6096000" y="5229225"/>
            <a:ext cx="990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3" name="Straight Connector 2"/>
          <p:cNvCxnSpPr/>
          <p:nvPr/>
        </p:nvCxnSpPr>
        <p:spPr>
          <a:xfrm>
            <a:off x="990600" y="934593"/>
            <a:ext cx="78486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WC </a:t>
            </a:r>
            <a:r>
              <a:rPr lang="en-US" dirty="0"/>
              <a:t>modeling </a:t>
            </a:r>
            <a:r>
              <a:rPr lang="en-US" dirty="0" smtClean="0"/>
              <a:t>progress</a:t>
            </a:r>
            <a:endParaRPr lang="en-US" dirty="0"/>
          </a:p>
        </p:txBody>
      </p:sp>
      <p:sp>
        <p:nvSpPr>
          <p:cNvPr id="5" name="TextBox 4"/>
          <p:cNvSpPr txBox="1"/>
          <p:nvPr/>
        </p:nvSpPr>
        <p:spPr>
          <a:xfrm>
            <a:off x="0" y="6286500"/>
            <a:ext cx="9143999" cy="477054"/>
          </a:xfrm>
          <a:prstGeom prst="rect">
            <a:avLst/>
          </a:prstGeom>
          <a:noFill/>
        </p:spPr>
        <p:txBody>
          <a:bodyPr wrap="square" rtlCol="0">
            <a:spAutoFit/>
          </a:bodyPr>
          <a:lstStyle/>
          <a:p>
            <a:pPr algn="ctr"/>
            <a:r>
              <a:rPr lang="en-US" sz="2500" b="1" dirty="0" smtClean="0">
                <a:solidFill>
                  <a:schemeClr val="accent3"/>
                </a:solidFill>
              </a:rPr>
              <a:t>WC modeling was limited by data and simulation algorithms</a:t>
            </a:r>
            <a:endParaRPr lang="en-US" sz="2500" b="1" dirty="0">
              <a:solidFill>
                <a:schemeClr val="accent3"/>
              </a:solidFill>
            </a:endParaRPr>
          </a:p>
        </p:txBody>
      </p:sp>
    </p:spTree>
    <p:extLst>
      <p:ext uri="{BB962C8B-B14F-4D97-AF65-F5344CB8AC3E}">
        <p14:creationId xmlns:p14="http://schemas.microsoft.com/office/powerpoint/2010/main" val="230917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17" dur="500"/>
                                        <p:tgtEl>
                                          <p:spTgt spid="10">
                                            <p:graphicEl>
                                              <a:chart seriesIdx="-4" categoryIdx="0" bldStep="category"/>
                                            </p:graphicEl>
                                          </p:spTgt>
                                        </p:tgtEl>
                                      </p:cBhvr>
                                    </p:animEffect>
                                  </p:childTnLst>
                                </p:cTn>
                              </p:par>
                              <p:par>
                                <p:cTn id="18" presetID="10" presetClass="exit" presetSubtype="0" fill="hold" grpId="0"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25" dur="500"/>
                                        <p:tgtEl>
                                          <p:spTgt spid="10">
                                            <p:graphicEl>
                                              <a:chart seriesIdx="-4" categoryIdx="1" bldStep="category"/>
                                            </p:graphicEl>
                                          </p:spTgt>
                                        </p:tgtEl>
                                      </p:cBhvr>
                                    </p:animEffect>
                                  </p:childTnLst>
                                </p:cTn>
                              </p:par>
                              <p:par>
                                <p:cTn id="26" presetID="10" presetClass="exit" presetSubtype="0" fill="hold" grpId="0"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graphicEl>
                                              <a:chart seriesIdx="-4" categoryIdx="2" bldStep="category"/>
                                            </p:graphicEl>
                                          </p:spTgt>
                                        </p:tgtEl>
                                        <p:attrNameLst>
                                          <p:attrName>style.visibility</p:attrName>
                                        </p:attrNameLst>
                                      </p:cBhvr>
                                      <p:to>
                                        <p:strVal val="visible"/>
                                      </p:to>
                                    </p:set>
                                    <p:animEffect transition="in" filter="fade">
                                      <p:cBhvr>
                                        <p:cTn id="33" dur="500"/>
                                        <p:tgtEl>
                                          <p:spTgt spid="10">
                                            <p:graphicEl>
                                              <a:chart seriesIdx="-4" categoryIdx="2" bldStep="category"/>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graphicEl>
                                              <a:chart seriesIdx="-4" categoryIdx="3" bldStep="category"/>
                                            </p:graphicEl>
                                          </p:spTgt>
                                        </p:tgtEl>
                                        <p:attrNameLst>
                                          <p:attrName>style.visibility</p:attrName>
                                        </p:attrNameLst>
                                      </p:cBhvr>
                                      <p:to>
                                        <p:strVal val="visible"/>
                                      </p:to>
                                    </p:set>
                                    <p:animEffect transition="in" filter="fade">
                                      <p:cBhvr>
                                        <p:cTn id="38" dur="500"/>
                                        <p:tgtEl>
                                          <p:spTgt spid="10">
                                            <p:graphicEl>
                                              <a:chart seriesIdx="-4" categoryIdx="3" bldStep="category"/>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graphicEl>
                                              <a:chart seriesIdx="-4" categoryIdx="4" bldStep="category"/>
                                            </p:graphicEl>
                                          </p:spTgt>
                                        </p:tgtEl>
                                        <p:attrNameLst>
                                          <p:attrName>style.visibility</p:attrName>
                                        </p:attrNameLst>
                                      </p:cBhvr>
                                      <p:to>
                                        <p:strVal val="visible"/>
                                      </p:to>
                                    </p:set>
                                    <p:animEffect transition="in" filter="fade">
                                      <p:cBhvr>
                                        <p:cTn id="43" dur="500"/>
                                        <p:tgtEl>
                                          <p:spTgt spid="10">
                                            <p:graphicEl>
                                              <a:chart seriesIdx="-4" categoryIdx="4" bldStep="category"/>
                                            </p:graphicEl>
                                          </p:spTgt>
                                        </p:tgtEl>
                                      </p:cBhvr>
                                    </p:animEffect>
                                  </p:childTnLst>
                                </p:cTn>
                              </p:par>
                              <p:par>
                                <p:cTn id="44" presetID="10" presetClass="exit" presetSubtype="0" fill="hold" grpId="0"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category"/>
        </p:bldSub>
      </p:bldGraphic>
      <p:bldP spid="14" grpId="0" uiExpand="1" animBg="1"/>
      <p:bldP spid="15" grpId="0" uiExpand="1" animBg="1"/>
      <p:bldP spid="16"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t>Challenges</a:t>
            </a:r>
          </a:p>
          <a:p>
            <a:r>
              <a:rPr lang="en-US" dirty="0"/>
              <a:t>Model building</a:t>
            </a:r>
          </a:p>
          <a:p>
            <a:r>
              <a:rPr lang="en-US" dirty="0" smtClean="0"/>
              <a:t>State-of-the-art</a:t>
            </a:r>
            <a:endParaRPr lang="en-US" dirty="0"/>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105255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6200" y="990600"/>
            <a:ext cx="4548226" cy="301752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48200" y="1021080"/>
            <a:ext cx="990600" cy="301752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575" y="4145280"/>
            <a:ext cx="1926265" cy="124244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7600" y="2601700"/>
            <a:ext cx="1447800" cy="13237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5000" y="1037016"/>
            <a:ext cx="1447800" cy="1477583"/>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87221" y="2621280"/>
            <a:ext cx="1467621" cy="1219200"/>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9000" y="1077191"/>
            <a:ext cx="1752600" cy="1513608"/>
          </a:xfrm>
          <a:prstGeom prst="rect">
            <a:avLst/>
          </a:prstGeom>
        </p:spPr>
      </p:pic>
      <p:pic>
        <p:nvPicPr>
          <p:cNvPr id="23" name="Picture 22"/>
          <p:cNvPicPr>
            <a:picLocks noChangeAspect="1"/>
          </p:cNvPicPr>
          <p:nvPr/>
        </p:nvPicPr>
        <p:blipFill rotWithShape="1">
          <a:blip r:embed="rId10" cstate="print">
            <a:extLst>
              <a:ext uri="{28A0092B-C50C-407E-A947-70E740481C1C}">
                <a14:useLocalDpi xmlns:a14="http://schemas.microsoft.com/office/drawing/2010/main" val="0"/>
              </a:ext>
            </a:extLst>
          </a:blip>
          <a:srcRect r="-811" b="-3991"/>
          <a:stretch/>
        </p:blipFill>
        <p:spPr>
          <a:xfrm>
            <a:off x="4358640" y="5471160"/>
            <a:ext cx="2651760" cy="1188720"/>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31212" y="5381206"/>
            <a:ext cx="1331788" cy="500752"/>
          </a:xfrm>
          <a:prstGeom prst="rect">
            <a:avLst/>
          </a:prstGeom>
        </p:spPr>
      </p:pic>
      <p:pic>
        <p:nvPicPr>
          <p:cNvPr id="25" name="Picture 24"/>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7132320" y="5940930"/>
            <a:ext cx="1859280" cy="507076"/>
          </a:xfrm>
          <a:prstGeom prst="rect">
            <a:avLst/>
          </a:prstGeom>
        </p:spPr>
      </p:pic>
      <p:pic>
        <p:nvPicPr>
          <p:cNvPr id="26" name="Picture 25"/>
          <p:cNvPicPr>
            <a:picLocks noChangeAspect="1"/>
          </p:cNvPicPr>
          <p:nvPr/>
        </p:nvPicPr>
        <p:blipFill rotWithShape="1">
          <a:blip r:embed="rId13" cstate="print">
            <a:extLst>
              <a:ext uri="{28A0092B-C50C-407E-A947-70E740481C1C}">
                <a14:useLocalDpi xmlns:a14="http://schemas.microsoft.com/office/drawing/2010/main" val="0"/>
              </a:ext>
            </a:extLst>
          </a:blip>
          <a:srcRect l="-6"/>
          <a:stretch/>
        </p:blipFill>
        <p:spPr>
          <a:xfrm>
            <a:off x="7239000" y="4407332"/>
            <a:ext cx="1600200" cy="897674"/>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8579" y="6050280"/>
            <a:ext cx="914400" cy="457200"/>
          </a:xfrm>
          <a:prstGeom prst="rect">
            <a:avLst/>
          </a:prstGeom>
        </p:spPr>
      </p:pic>
      <p:pic>
        <p:nvPicPr>
          <p:cNvPr id="29" name="Pictur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00" y="6050280"/>
            <a:ext cx="1052286" cy="457200"/>
          </a:xfrm>
          <a:prstGeom prst="rect">
            <a:avLst/>
          </a:prstGeom>
        </p:spPr>
      </p:pic>
      <p:pic>
        <p:nvPicPr>
          <p:cNvPr id="30" name="Picture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02152" y="6052623"/>
            <a:ext cx="688848" cy="457200"/>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3072" y="6050280"/>
            <a:ext cx="828988" cy="457162"/>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67000" y="5059680"/>
            <a:ext cx="1565402" cy="865862"/>
          </a:xfrm>
          <a:prstGeom prst="rect">
            <a:avLst/>
          </a:prstGeom>
        </p:spPr>
      </p:pic>
      <p:pic>
        <p:nvPicPr>
          <p:cNvPr id="33" name="Picture 3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4069080"/>
            <a:ext cx="2403205" cy="1881894"/>
          </a:xfrm>
          <a:prstGeom prst="rect">
            <a:avLst/>
          </a:prstGeom>
        </p:spPr>
      </p:pic>
      <p:pic>
        <p:nvPicPr>
          <p:cNvPr id="34" name="Picture 3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28699" y="4221480"/>
            <a:ext cx="2319501" cy="788630"/>
          </a:xfrm>
          <a:prstGeom prst="rect">
            <a:avLst/>
          </a:prstGeom>
        </p:spPr>
      </p:pic>
      <p:sp>
        <p:nvSpPr>
          <p:cNvPr id="2" name="Title 1"/>
          <p:cNvSpPr>
            <a:spLocks noGrp="1"/>
          </p:cNvSpPr>
          <p:nvPr>
            <p:ph type="title"/>
          </p:nvPr>
        </p:nvSpPr>
        <p:spPr/>
        <p:txBody>
          <a:bodyPr>
            <a:normAutofit/>
          </a:bodyPr>
          <a:lstStyle/>
          <a:p>
            <a:r>
              <a:rPr lang="en-US" dirty="0"/>
              <a:t>Molecular data is now </a:t>
            </a:r>
            <a:r>
              <a:rPr lang="en-US" dirty="0" smtClean="0"/>
              <a:t>available</a:t>
            </a:r>
            <a:endParaRPr lang="en-US" dirty="0"/>
          </a:p>
        </p:txBody>
      </p:sp>
    </p:spTree>
    <p:extLst>
      <p:ext uri="{BB962C8B-B14F-4D97-AF65-F5344CB8AC3E}">
        <p14:creationId xmlns:p14="http://schemas.microsoft.com/office/powerpoint/2010/main" val="40931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p:cNvGrpSpPr/>
          <p:nvPr/>
        </p:nvGrpSpPr>
        <p:grpSpPr>
          <a:xfrm>
            <a:off x="3505200" y="988219"/>
            <a:ext cx="2133600" cy="5564981"/>
            <a:chOff x="5867400" y="912016"/>
            <a:chExt cx="2133600" cy="5564981"/>
          </a:xfrm>
        </p:grpSpPr>
        <p:grpSp>
          <p:nvGrpSpPr>
            <p:cNvPr id="3" name="Group 3"/>
            <p:cNvGrpSpPr/>
            <p:nvPr/>
          </p:nvGrpSpPr>
          <p:grpSpPr>
            <a:xfrm>
              <a:off x="5867400" y="912016"/>
              <a:ext cx="2133600" cy="5564981"/>
              <a:chOff x="7696201" y="3334236"/>
              <a:chExt cx="808560" cy="2108934"/>
            </a:xfrm>
          </p:grpSpPr>
          <p:sp>
            <p:nvSpPr>
              <p:cNvPr id="6"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5" name="Rectangle 4"/>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7"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a:endCxn id="7" idx="3"/>
              </p:cNvCxnSpPr>
              <p:nvPr/>
            </p:nvCxnSpPr>
            <p:spPr>
              <a:xfrm>
                <a:off x="7696202" y="3739418"/>
                <a:ext cx="0" cy="12985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Rounded Rectangle 9"/>
            <p:cNvSpPr/>
            <p:nvPr/>
          </p:nvSpPr>
          <p:spPr>
            <a:xfrm>
              <a:off x="6019801" y="3357754"/>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1" name="Rounded Rectangle 10"/>
            <p:cNvSpPr/>
            <p:nvPr/>
          </p:nvSpPr>
          <p:spPr>
            <a:xfrm>
              <a:off x="6019801" y="4231577"/>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2" name="Rounded Rectangle 11"/>
            <p:cNvSpPr/>
            <p:nvPr/>
          </p:nvSpPr>
          <p:spPr>
            <a:xfrm>
              <a:off x="6019801" y="5105400"/>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3" name="Rounded Rectangle 12"/>
            <p:cNvSpPr/>
            <p:nvPr/>
          </p:nvSpPr>
          <p:spPr>
            <a:xfrm>
              <a:off x="6019801" y="2483931"/>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4" name="Rounded Rectangle 13"/>
            <p:cNvSpPr/>
            <p:nvPr/>
          </p:nvSpPr>
          <p:spPr>
            <a:xfrm>
              <a:off x="6019801" y="1610108"/>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5" name="TextBox 14"/>
            <p:cNvSpPr txBox="1"/>
            <p:nvPr/>
          </p:nvSpPr>
          <p:spPr>
            <a:xfrm>
              <a:off x="6477000" y="1578629"/>
              <a:ext cx="914400" cy="330860"/>
            </a:xfrm>
            <a:prstGeom prst="rect">
              <a:avLst/>
            </a:prstGeom>
            <a:noFill/>
          </p:spPr>
          <p:txBody>
            <a:bodyPr wrap="square" rtlCol="0">
              <a:spAutoFit/>
            </a:bodyPr>
            <a:lstStyle/>
            <a:p>
              <a:pPr algn="ctr">
                <a:lnSpc>
                  <a:spcPts val="1800"/>
                </a:lnSpc>
              </a:pPr>
              <a:r>
                <a:rPr lang="en-US" sz="1600" b="1" dirty="0" smtClean="0">
                  <a:latin typeface="CMU Bright" panose="02000603000000000000" pitchFamily="2" charset="0"/>
                  <a:ea typeface="CMU Bright" panose="02000603000000000000" pitchFamily="2" charset="0"/>
                  <a:cs typeface="CMU Bright" panose="02000603000000000000" pitchFamily="2" charset="0"/>
                </a:rPr>
                <a:t>Uptake</a:t>
              </a:r>
            </a:p>
          </p:txBody>
        </p:sp>
        <p:sp>
          <p:nvSpPr>
            <p:cNvPr id="16" name="TextBox 15"/>
            <p:cNvSpPr txBox="1"/>
            <p:nvPr/>
          </p:nvSpPr>
          <p:spPr>
            <a:xfrm>
              <a:off x="6477000" y="1807229"/>
              <a:ext cx="914400"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FBA</a:t>
              </a:r>
            </a:p>
          </p:txBody>
        </p:sp>
        <p:sp>
          <p:nvSpPr>
            <p:cNvPr id="17" name="TextBox 16"/>
            <p:cNvSpPr txBox="1"/>
            <p:nvPr/>
          </p:nvSpPr>
          <p:spPr>
            <a:xfrm>
              <a:off x="6210300" y="2035829"/>
              <a:ext cx="1447800"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Composition</a:t>
              </a:r>
            </a:p>
          </p:txBody>
        </p:sp>
        <p:sp>
          <p:nvSpPr>
            <p:cNvPr id="18" name="TextBox 17"/>
            <p:cNvSpPr txBox="1"/>
            <p:nvPr/>
          </p:nvSpPr>
          <p:spPr>
            <a:xfrm>
              <a:off x="6248401" y="2493029"/>
              <a:ext cx="1371599" cy="330860"/>
            </a:xfrm>
            <a:prstGeom prst="rect">
              <a:avLst/>
            </a:prstGeom>
            <a:noFill/>
          </p:spPr>
          <p:txBody>
            <a:bodyPr wrap="square" rtlCol="0">
              <a:spAutoFit/>
            </a:bodyPr>
            <a:lstStyle/>
            <a:p>
              <a:pPr algn="ctr">
                <a:lnSpc>
                  <a:spcPts val="1800"/>
                </a:lnSpc>
              </a:pPr>
              <a:r>
                <a:rPr lang="en-US" sz="1600" b="1" dirty="0" smtClean="0">
                  <a:latin typeface="CMU Bright" panose="02000603000000000000" pitchFamily="2" charset="0"/>
                  <a:ea typeface="CMU Bright" panose="02000603000000000000" pitchFamily="2" charset="0"/>
                  <a:cs typeface="CMU Bright" panose="02000603000000000000" pitchFamily="2" charset="0"/>
                </a:rPr>
                <a:t>Metabolism</a:t>
              </a:r>
            </a:p>
          </p:txBody>
        </p:sp>
        <p:sp>
          <p:nvSpPr>
            <p:cNvPr id="19" name="TextBox 18"/>
            <p:cNvSpPr txBox="1"/>
            <p:nvPr/>
          </p:nvSpPr>
          <p:spPr>
            <a:xfrm>
              <a:off x="6457950" y="2721629"/>
              <a:ext cx="952500"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FBA</a:t>
              </a:r>
            </a:p>
          </p:txBody>
        </p:sp>
        <p:sp>
          <p:nvSpPr>
            <p:cNvPr id="20" name="TextBox 19"/>
            <p:cNvSpPr txBox="1"/>
            <p:nvPr/>
          </p:nvSpPr>
          <p:spPr>
            <a:xfrm>
              <a:off x="6248401" y="2950229"/>
              <a:ext cx="1371598" cy="323165"/>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Composition</a:t>
              </a:r>
            </a:p>
          </p:txBody>
        </p:sp>
        <p:sp>
          <p:nvSpPr>
            <p:cNvPr id="21" name="TextBox 20"/>
            <p:cNvSpPr txBox="1"/>
            <p:nvPr/>
          </p:nvSpPr>
          <p:spPr>
            <a:xfrm>
              <a:off x="6210300" y="3352800"/>
              <a:ext cx="1447800" cy="327013"/>
            </a:xfrm>
            <a:prstGeom prst="rect">
              <a:avLst/>
            </a:prstGeom>
            <a:noFill/>
          </p:spPr>
          <p:txBody>
            <a:bodyPr wrap="square" rtlCol="0">
              <a:spAutoFit/>
            </a:bodyPr>
            <a:lstStyle/>
            <a:p>
              <a:pPr algn="ctr">
                <a:lnSpc>
                  <a:spcPts val="1800"/>
                </a:lnSpc>
              </a:pPr>
              <a:r>
                <a:rPr lang="en-US" sz="1600" b="1" dirty="0" smtClean="0">
                  <a:latin typeface="CMU Bright" panose="02000603000000000000" pitchFamily="2" charset="0"/>
                  <a:ea typeface="CMU Bright" panose="02000603000000000000" pitchFamily="2" charset="0"/>
                  <a:cs typeface="CMU Bright" panose="02000603000000000000" pitchFamily="2" charset="0"/>
                </a:rPr>
                <a:t>Transcription</a:t>
              </a:r>
            </a:p>
          </p:txBody>
        </p:sp>
        <p:sp>
          <p:nvSpPr>
            <p:cNvPr id="22" name="TextBox 21"/>
            <p:cNvSpPr txBox="1"/>
            <p:nvPr/>
          </p:nvSpPr>
          <p:spPr>
            <a:xfrm>
              <a:off x="5981701" y="3581400"/>
              <a:ext cx="1904999" cy="323165"/>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Stochastic binding</a:t>
              </a:r>
            </a:p>
          </p:txBody>
        </p:sp>
        <p:sp>
          <p:nvSpPr>
            <p:cNvPr id="23" name="TextBox 22"/>
            <p:cNvSpPr txBox="1"/>
            <p:nvPr/>
          </p:nvSpPr>
          <p:spPr>
            <a:xfrm>
              <a:off x="5981701" y="3810000"/>
              <a:ext cx="1904999"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Gene expression</a:t>
              </a:r>
            </a:p>
          </p:txBody>
        </p:sp>
        <p:sp>
          <p:nvSpPr>
            <p:cNvPr id="24" name="TextBox 23"/>
            <p:cNvSpPr txBox="1"/>
            <p:nvPr/>
          </p:nvSpPr>
          <p:spPr>
            <a:xfrm>
              <a:off x="6210300" y="4191000"/>
              <a:ext cx="1447800" cy="326371"/>
            </a:xfrm>
            <a:prstGeom prst="rect">
              <a:avLst/>
            </a:prstGeom>
            <a:noFill/>
          </p:spPr>
          <p:txBody>
            <a:bodyPr wrap="square" rtlCol="0">
              <a:spAutoFit/>
            </a:bodyPr>
            <a:lstStyle/>
            <a:p>
              <a:pPr algn="ctr">
                <a:lnSpc>
                  <a:spcPts val="1800"/>
                </a:lnSpc>
              </a:pPr>
              <a:r>
                <a:rPr lang="en-US" sz="1600" b="1" dirty="0" smtClean="0">
                  <a:latin typeface="CMU Bright" panose="02000603000000000000" pitchFamily="2" charset="0"/>
                  <a:ea typeface="CMU Bright" panose="02000603000000000000" pitchFamily="2" charset="0"/>
                  <a:cs typeface="CMU Bright" panose="02000603000000000000" pitchFamily="2" charset="0"/>
                </a:rPr>
                <a:t>Translation</a:t>
              </a:r>
            </a:p>
          </p:txBody>
        </p:sp>
        <p:sp>
          <p:nvSpPr>
            <p:cNvPr id="25" name="TextBox 24"/>
            <p:cNvSpPr txBox="1"/>
            <p:nvPr/>
          </p:nvSpPr>
          <p:spPr>
            <a:xfrm>
              <a:off x="5952852" y="4419600"/>
              <a:ext cx="1962696"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Stochastic binding</a:t>
              </a:r>
            </a:p>
          </p:txBody>
        </p:sp>
        <p:sp>
          <p:nvSpPr>
            <p:cNvPr id="26" name="TextBox 25"/>
            <p:cNvSpPr txBox="1"/>
            <p:nvPr/>
          </p:nvSpPr>
          <p:spPr>
            <a:xfrm>
              <a:off x="5952852" y="4648200"/>
              <a:ext cx="1962696"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Gene expression</a:t>
              </a:r>
            </a:p>
          </p:txBody>
        </p:sp>
        <p:sp>
          <p:nvSpPr>
            <p:cNvPr id="27" name="TextBox 26"/>
            <p:cNvSpPr txBox="1"/>
            <p:nvPr/>
          </p:nvSpPr>
          <p:spPr>
            <a:xfrm>
              <a:off x="6019801" y="5105400"/>
              <a:ext cx="1828799" cy="326371"/>
            </a:xfrm>
            <a:prstGeom prst="rect">
              <a:avLst/>
            </a:prstGeom>
            <a:noFill/>
          </p:spPr>
          <p:txBody>
            <a:bodyPr wrap="square" rtlCol="0">
              <a:spAutoFit/>
            </a:bodyPr>
            <a:lstStyle/>
            <a:p>
              <a:pPr algn="ctr">
                <a:lnSpc>
                  <a:spcPts val="1800"/>
                </a:lnSpc>
              </a:pPr>
              <a:r>
                <a:rPr lang="en-US" sz="1600" b="1" dirty="0" smtClean="0">
                  <a:latin typeface="CMU Bright" panose="02000603000000000000" pitchFamily="2" charset="0"/>
                  <a:ea typeface="CMU Bright" panose="02000603000000000000" pitchFamily="2" charset="0"/>
                  <a:cs typeface="CMU Bright" panose="02000603000000000000" pitchFamily="2" charset="0"/>
                </a:rPr>
                <a:t>Replication</a:t>
              </a:r>
            </a:p>
          </p:txBody>
        </p:sp>
        <p:sp>
          <p:nvSpPr>
            <p:cNvPr id="28" name="TextBox 27"/>
            <p:cNvSpPr txBox="1"/>
            <p:nvPr/>
          </p:nvSpPr>
          <p:spPr>
            <a:xfrm>
              <a:off x="6019801" y="5334000"/>
              <a:ext cx="1828799" cy="323165"/>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Chemical kinetics</a:t>
              </a:r>
            </a:p>
          </p:txBody>
        </p:sp>
        <p:sp>
          <p:nvSpPr>
            <p:cNvPr id="29" name="TextBox 28"/>
            <p:cNvSpPr txBox="1"/>
            <p:nvPr/>
          </p:nvSpPr>
          <p:spPr>
            <a:xfrm>
              <a:off x="6019801" y="5562600"/>
              <a:ext cx="1828799" cy="326371"/>
            </a:xfrm>
            <a:prstGeom prst="rect">
              <a:avLst/>
            </a:prstGeom>
            <a:noFill/>
          </p:spPr>
          <p:txBody>
            <a:bodyPr wrap="square" rtlCol="0">
              <a:spAutoFit/>
            </a:bodyPr>
            <a:lstStyle/>
            <a:p>
              <a:pPr algn="ctr">
                <a:lnSpc>
                  <a:spcPts val="1800"/>
                </a:lnSpc>
              </a:pPr>
              <a:r>
                <a:rPr lang="en-US" sz="1600" dirty="0" smtClean="0">
                  <a:latin typeface="CMU Bright" panose="02000603000000000000" pitchFamily="2" charset="0"/>
                  <a:ea typeface="CMU Bright" panose="02000603000000000000" pitchFamily="2" charset="0"/>
                  <a:cs typeface="CMU Bright" panose="02000603000000000000" pitchFamily="2" charset="0"/>
                </a:rPr>
                <a:t>DNA sequence</a:t>
              </a:r>
            </a:p>
          </p:txBody>
        </p:sp>
      </p:grpSp>
      <p:sp>
        <p:nvSpPr>
          <p:cNvPr id="4" name="Title 3"/>
          <p:cNvSpPr>
            <a:spLocks noGrp="1"/>
          </p:cNvSpPr>
          <p:nvPr>
            <p:ph type="title"/>
          </p:nvPr>
        </p:nvSpPr>
        <p:spPr/>
        <p:txBody>
          <a:bodyPr>
            <a:normAutofit fontScale="90000"/>
          </a:bodyPr>
          <a:lstStyle/>
          <a:p>
            <a:r>
              <a:rPr lang="en-US" dirty="0" smtClean="0"/>
              <a:t>Integrative modeling methods are now available</a:t>
            </a:r>
            <a:endParaRPr lang="en-US" dirty="0"/>
          </a:p>
        </p:txBody>
      </p:sp>
    </p:spTree>
    <p:extLst>
      <p:ext uri="{BB962C8B-B14F-4D97-AF65-F5344CB8AC3E}">
        <p14:creationId xmlns:p14="http://schemas.microsoft.com/office/powerpoint/2010/main" val="7200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533400" y="1828800"/>
            <a:ext cx="3048000" cy="2819400"/>
            <a:chOff x="304800" y="609600"/>
            <a:chExt cx="3048000" cy="2819400"/>
          </a:xfrm>
          <a:effectLst>
            <a:outerShdw blurRad="50800" dist="38100" dir="2700000" algn="tl" rotWithShape="0">
              <a:prstClr val="black">
                <a:alpha val="40000"/>
              </a:prstClr>
            </a:outerShdw>
          </a:effectLst>
        </p:grpSpPr>
        <p:sp>
          <p:nvSpPr>
            <p:cNvPr id="16" name="Oval 15"/>
            <p:cNvSpPr/>
            <p:nvPr/>
          </p:nvSpPr>
          <p:spPr>
            <a:xfrm>
              <a:off x="304800" y="18288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5" name="Oval 14"/>
            <p:cNvSpPr/>
            <p:nvPr/>
          </p:nvSpPr>
          <p:spPr>
            <a:xfrm>
              <a:off x="3124200" y="10668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 name="Oval 13"/>
            <p:cNvSpPr/>
            <p:nvPr/>
          </p:nvSpPr>
          <p:spPr>
            <a:xfrm>
              <a:off x="3124200" y="28956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 name="Oval 4"/>
            <p:cNvSpPr/>
            <p:nvPr/>
          </p:nvSpPr>
          <p:spPr>
            <a:xfrm>
              <a:off x="1676400" y="6096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 name="Oval 5"/>
            <p:cNvSpPr/>
            <p:nvPr/>
          </p:nvSpPr>
          <p:spPr>
            <a:xfrm>
              <a:off x="1676400" y="10668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 name="Oval 8"/>
            <p:cNvSpPr/>
            <p:nvPr/>
          </p:nvSpPr>
          <p:spPr>
            <a:xfrm>
              <a:off x="1676400" y="15240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 name="Oval 9"/>
            <p:cNvSpPr/>
            <p:nvPr/>
          </p:nvSpPr>
          <p:spPr>
            <a:xfrm>
              <a:off x="1676400" y="23622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 name="Oval 10"/>
            <p:cNvSpPr/>
            <p:nvPr/>
          </p:nvSpPr>
          <p:spPr>
            <a:xfrm>
              <a:off x="1676400" y="32004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28" name="Straight Arrow Connector 27"/>
            <p:cNvCxnSpPr/>
            <p:nvPr/>
          </p:nvCxnSpPr>
          <p:spPr>
            <a:xfrm rot="5400000">
              <a:off x="1676400" y="952500"/>
              <a:ext cx="228600" cy="1588"/>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1676400" y="1409700"/>
              <a:ext cx="228600" cy="1588"/>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362200" y="18288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 name="Oval 17"/>
            <p:cNvSpPr/>
            <p:nvPr/>
          </p:nvSpPr>
          <p:spPr>
            <a:xfrm>
              <a:off x="990600" y="28956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70" name="Straight Arrow Connector 69"/>
            <p:cNvCxnSpPr>
              <a:stCxn id="13" idx="6"/>
              <a:endCxn id="14" idx="2"/>
            </p:cNvCxnSpPr>
            <p:nvPr/>
          </p:nvCxnSpPr>
          <p:spPr>
            <a:xfrm>
              <a:off x="2590800" y="3009900"/>
              <a:ext cx="5334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5" idx="2"/>
              <a:endCxn id="6" idx="6"/>
            </p:cNvCxnSpPr>
            <p:nvPr/>
          </p:nvCxnSpPr>
          <p:spPr>
            <a:xfrm rot="10800000">
              <a:off x="1905000" y="1181100"/>
              <a:ext cx="12192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6" idx="6"/>
              <a:endCxn id="17" idx="2"/>
            </p:cNvCxnSpPr>
            <p:nvPr/>
          </p:nvCxnSpPr>
          <p:spPr>
            <a:xfrm>
              <a:off x="533400" y="1943100"/>
              <a:ext cx="4572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Freeform 90"/>
            <p:cNvSpPr/>
            <p:nvPr/>
          </p:nvSpPr>
          <p:spPr>
            <a:xfrm>
              <a:off x="1905000" y="1600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108" name="Straight Arrow Connector 107"/>
            <p:cNvCxnSpPr>
              <a:stCxn id="88" idx="2"/>
              <a:endCxn id="10" idx="6"/>
            </p:cNvCxnSpPr>
            <p:nvPr/>
          </p:nvCxnSpPr>
          <p:spPr>
            <a:xfrm rot="10800000">
              <a:off x="1905000" y="2476500"/>
              <a:ext cx="6096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 idx="2"/>
              <a:endCxn id="87" idx="6"/>
            </p:cNvCxnSpPr>
            <p:nvPr/>
          </p:nvCxnSpPr>
          <p:spPr>
            <a:xfrm rot="10800000">
              <a:off x="1066800" y="2476500"/>
              <a:ext cx="6096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Freeform 118"/>
            <p:cNvSpPr/>
            <p:nvPr/>
          </p:nvSpPr>
          <p:spPr>
            <a:xfrm flipH="1">
              <a:off x="1143000" y="1600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0" name="Freeform 119"/>
            <p:cNvSpPr/>
            <p:nvPr/>
          </p:nvSpPr>
          <p:spPr>
            <a:xfrm flipH="1" flipV="1">
              <a:off x="1143000" y="3124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1" name="Freeform 120"/>
            <p:cNvSpPr/>
            <p:nvPr/>
          </p:nvSpPr>
          <p:spPr>
            <a:xfrm flipV="1">
              <a:off x="1905000" y="3124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2" name="Freeform 121"/>
            <p:cNvSpPr/>
            <p:nvPr/>
          </p:nvSpPr>
          <p:spPr>
            <a:xfrm rot="5400000" flipH="1" flipV="1">
              <a:off x="748816" y="1968015"/>
              <a:ext cx="533400" cy="254969"/>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7" name="Oval 16"/>
            <p:cNvSpPr/>
            <p:nvPr/>
          </p:nvSpPr>
          <p:spPr>
            <a:xfrm>
              <a:off x="990600" y="18288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25" name="Freeform 124"/>
            <p:cNvSpPr/>
            <p:nvPr/>
          </p:nvSpPr>
          <p:spPr>
            <a:xfrm rot="5400000">
              <a:off x="2299184" y="2730016"/>
              <a:ext cx="533400" cy="254969"/>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6" name="Freeform 125"/>
            <p:cNvSpPr/>
            <p:nvPr/>
          </p:nvSpPr>
          <p:spPr>
            <a:xfrm rot="16200000" flipH="1">
              <a:off x="723902" y="2552702"/>
              <a:ext cx="533400" cy="1524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 name="Oval 12"/>
            <p:cNvSpPr/>
            <p:nvPr/>
          </p:nvSpPr>
          <p:spPr>
            <a:xfrm>
              <a:off x="2362200" y="28956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7" name="Oval 86"/>
            <p:cNvSpPr/>
            <p:nvPr/>
          </p:nvSpPr>
          <p:spPr>
            <a:xfrm>
              <a:off x="838200" y="23622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7" name="Freeform 126"/>
            <p:cNvSpPr/>
            <p:nvPr/>
          </p:nvSpPr>
          <p:spPr>
            <a:xfrm rot="16200000" flipV="1">
              <a:off x="2324100" y="2247900"/>
              <a:ext cx="533400" cy="1524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8" name="Oval 87"/>
            <p:cNvSpPr/>
            <p:nvPr/>
          </p:nvSpPr>
          <p:spPr>
            <a:xfrm>
              <a:off x="2514600" y="2362200"/>
              <a:ext cx="228600" cy="228600"/>
            </a:xfrm>
            <a:prstGeom prst="ellipse">
              <a:avLst/>
            </a:prstGeom>
            <a:gradFill>
              <a:gsLst>
                <a:gs pos="25000">
                  <a:schemeClr val="accent5"/>
                </a:gs>
                <a:gs pos="95000">
                  <a:schemeClr val="accent5">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cxnSp>
        <p:nvCxnSpPr>
          <p:cNvPr id="134" name="Straight Arrow Connector 133"/>
          <p:cNvCxnSpPr/>
          <p:nvPr/>
        </p:nvCxnSpPr>
        <p:spPr>
          <a:xfrm>
            <a:off x="4191000" y="3276600"/>
            <a:ext cx="762000" cy="0"/>
          </a:xfrm>
          <a:prstGeom prst="straightConnector1">
            <a:avLst/>
          </a:prstGeom>
          <a:ln w="50800" cmpd="dbl">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66750" y="4778514"/>
            <a:ext cx="2795958" cy="584775"/>
          </a:xfrm>
          <a:prstGeom prst="rect">
            <a:avLst/>
          </a:prstGeom>
          <a:noFill/>
        </p:spPr>
        <p:txBody>
          <a:bodyPr wrap="none" rtlCol="0">
            <a:spAutoFit/>
          </a:bodyPr>
          <a:lstStyle/>
          <a:p>
            <a:pPr algn="ctr"/>
            <a:r>
              <a:rPr lang="en-US" sz="3200" smtClean="0">
                <a:latin typeface="CMU Bright" panose="02000603000000000000" pitchFamily="2" charset="0"/>
                <a:ea typeface="CMU Bright" panose="02000603000000000000" pitchFamily="2" charset="0"/>
                <a:cs typeface="CMU Bright" panose="02000603000000000000" pitchFamily="2" charset="0"/>
              </a:rPr>
              <a:t>Molecular data</a:t>
            </a:r>
            <a:endParaRPr lang="en-US" sz="3200" dirty="0">
              <a:latin typeface="CMU Bright" panose="02000603000000000000" pitchFamily="2" charset="0"/>
              <a:ea typeface="CMU Bright" panose="02000603000000000000" pitchFamily="2" charset="0"/>
              <a:cs typeface="CMU Bright" panose="02000603000000000000" pitchFamily="2" charset="0"/>
            </a:endParaRPr>
          </a:p>
        </p:txBody>
      </p:sp>
      <p:sp>
        <p:nvSpPr>
          <p:cNvPr id="47" name="TextBox 46"/>
          <p:cNvSpPr txBox="1"/>
          <p:nvPr/>
        </p:nvSpPr>
        <p:spPr>
          <a:xfrm>
            <a:off x="5358351" y="4778514"/>
            <a:ext cx="3217547" cy="584775"/>
          </a:xfrm>
          <a:prstGeom prst="rect">
            <a:avLst/>
          </a:prstGeom>
          <a:noFill/>
        </p:spPr>
        <p:txBody>
          <a:bodyPr wrap="none" rtlCol="0">
            <a:spAutoFit/>
          </a:bodyPr>
          <a:lstStyle/>
          <a:p>
            <a:pPr algn="ctr"/>
            <a:r>
              <a:rPr lang="en-US" sz="3200" dirty="0" smtClean="0">
                <a:latin typeface="CMU Bright" panose="02000603000000000000" pitchFamily="2" charset="0"/>
                <a:ea typeface="CMU Bright" panose="02000603000000000000" pitchFamily="2" charset="0"/>
                <a:cs typeface="CMU Bright" panose="02000603000000000000" pitchFamily="2" charset="0"/>
              </a:rPr>
              <a:t>Integrative model</a:t>
            </a:r>
            <a:endParaRPr lang="en-US" sz="3200" dirty="0">
              <a:latin typeface="CMU Bright" panose="02000603000000000000" pitchFamily="2" charset="0"/>
              <a:ea typeface="CMU Bright" panose="02000603000000000000" pitchFamily="2" charset="0"/>
              <a:cs typeface="CMU Bright" panose="02000603000000000000" pitchFamily="2" charset="0"/>
            </a:endParaRPr>
          </a:p>
        </p:txBody>
      </p:sp>
      <p:sp>
        <p:nvSpPr>
          <p:cNvPr id="3" name="Title 2"/>
          <p:cNvSpPr>
            <a:spLocks noGrp="1"/>
          </p:cNvSpPr>
          <p:nvPr>
            <p:ph type="title"/>
          </p:nvPr>
        </p:nvSpPr>
        <p:spPr/>
        <p:txBody>
          <a:bodyPr>
            <a:normAutofit/>
          </a:bodyPr>
          <a:lstStyle/>
          <a:p>
            <a:r>
              <a:rPr lang="en-US" dirty="0" smtClean="0"/>
              <a:t>WC modeling is now feasible</a:t>
            </a:r>
            <a:endParaRPr lang="en-US" dirty="0"/>
          </a:p>
        </p:txBody>
      </p:sp>
      <p:grpSp>
        <p:nvGrpSpPr>
          <p:cNvPr id="72" name="Group 31"/>
          <p:cNvGrpSpPr>
            <a:grpSpLocks noChangeAspect="1"/>
          </p:cNvGrpSpPr>
          <p:nvPr/>
        </p:nvGrpSpPr>
        <p:grpSpPr>
          <a:xfrm>
            <a:off x="6403790" y="1828800"/>
            <a:ext cx="1079782" cy="2816352"/>
            <a:chOff x="5867400" y="912016"/>
            <a:chExt cx="2133600" cy="5564981"/>
          </a:xfrm>
        </p:grpSpPr>
        <p:grpSp>
          <p:nvGrpSpPr>
            <p:cNvPr id="73" name="Group 3"/>
            <p:cNvGrpSpPr/>
            <p:nvPr/>
          </p:nvGrpSpPr>
          <p:grpSpPr>
            <a:xfrm>
              <a:off x="5867400" y="912016"/>
              <a:ext cx="2133600" cy="5564981"/>
              <a:chOff x="7696201" y="3334236"/>
              <a:chExt cx="808560" cy="2108934"/>
            </a:xfrm>
          </p:grpSpPr>
          <p:sp>
            <p:nvSpPr>
              <p:cNvPr id="143"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44" name="Rectangle 143"/>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45"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46" name="Straight Connector 145"/>
              <p:cNvCxnSpPr>
                <a:endCxn id="145" idx="3"/>
              </p:cNvCxnSpPr>
              <p:nvPr/>
            </p:nvCxnSpPr>
            <p:spPr>
              <a:xfrm>
                <a:off x="7696202" y="3739418"/>
                <a:ext cx="0" cy="12985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45"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2" name="Rounded Rectangle 81"/>
            <p:cNvSpPr/>
            <p:nvPr/>
          </p:nvSpPr>
          <p:spPr>
            <a:xfrm>
              <a:off x="6019801" y="3357754"/>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83" name="Rounded Rectangle 82"/>
            <p:cNvSpPr/>
            <p:nvPr/>
          </p:nvSpPr>
          <p:spPr>
            <a:xfrm>
              <a:off x="6019801" y="4231577"/>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84" name="Rounded Rectangle 83"/>
            <p:cNvSpPr/>
            <p:nvPr/>
          </p:nvSpPr>
          <p:spPr>
            <a:xfrm>
              <a:off x="6019801" y="5105400"/>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85" name="Rounded Rectangle 84"/>
            <p:cNvSpPr/>
            <p:nvPr/>
          </p:nvSpPr>
          <p:spPr>
            <a:xfrm>
              <a:off x="6019801" y="2483931"/>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86" name="Rounded Rectangle 85"/>
            <p:cNvSpPr/>
            <p:nvPr/>
          </p:nvSpPr>
          <p:spPr>
            <a:xfrm>
              <a:off x="6019801" y="1610108"/>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grpSp>
    </p:spTree>
    <p:extLst>
      <p:ext uri="{BB962C8B-B14F-4D97-AF65-F5344CB8AC3E}">
        <p14:creationId xmlns:p14="http://schemas.microsoft.com/office/powerpoint/2010/main" val="376562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extLst>
              <p:ext uri="{D42A27DB-BD31-4B8C-83A1-F6EECF244321}">
                <p14:modId xmlns:p14="http://schemas.microsoft.com/office/powerpoint/2010/main" val="2709349997"/>
              </p:ext>
            </p:extLst>
          </p:nvPr>
        </p:nvGraphicFramePr>
        <p:xfrm>
          <a:off x="-28575" y="1038225"/>
          <a:ext cx="8915400" cy="5511800"/>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p:cNvCxnSpPr/>
          <p:nvPr/>
        </p:nvCxnSpPr>
        <p:spPr>
          <a:xfrm>
            <a:off x="1038225" y="1239393"/>
            <a:ext cx="784860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WC </a:t>
            </a:r>
            <a:r>
              <a:rPr lang="en-US" dirty="0"/>
              <a:t>modeling </a:t>
            </a:r>
            <a:r>
              <a:rPr lang="en-US" dirty="0" smtClean="0"/>
              <a:t>progress</a:t>
            </a:r>
            <a:endParaRPr lang="en-US" dirty="0"/>
          </a:p>
        </p:txBody>
      </p:sp>
      <p:sp>
        <p:nvSpPr>
          <p:cNvPr id="4" name="TextBox 3"/>
          <p:cNvSpPr txBox="1"/>
          <p:nvPr/>
        </p:nvSpPr>
        <p:spPr>
          <a:xfrm>
            <a:off x="6064250" y="5525869"/>
            <a:ext cx="901700" cy="671979"/>
          </a:xfrm>
          <a:prstGeom prst="rect">
            <a:avLst/>
          </a:prstGeom>
          <a:noFill/>
        </p:spPr>
        <p:txBody>
          <a:bodyPr wrap="square" rtlCol="0">
            <a:spAutoFit/>
          </a:bodyPr>
          <a:lstStyle/>
          <a:p>
            <a:pPr algn="ctr">
              <a:spcBef>
                <a:spcPts val="200"/>
              </a:spcBef>
            </a:pPr>
            <a:r>
              <a:rPr lang="en-US" dirty="0" smtClean="0"/>
              <a:t>2008</a:t>
            </a:r>
          </a:p>
          <a:p>
            <a:pPr algn="ctr">
              <a:spcBef>
                <a:spcPts val="200"/>
              </a:spcBef>
            </a:pPr>
            <a:r>
              <a:rPr lang="en-US" dirty="0" err="1" smtClean="0"/>
              <a:t>iFBA</a:t>
            </a:r>
            <a:endParaRPr lang="en-US" dirty="0"/>
          </a:p>
        </p:txBody>
      </p:sp>
      <p:sp>
        <p:nvSpPr>
          <p:cNvPr id="9" name="TextBox 8"/>
          <p:cNvSpPr txBox="1"/>
          <p:nvPr/>
        </p:nvSpPr>
        <p:spPr>
          <a:xfrm>
            <a:off x="7213600" y="5525869"/>
            <a:ext cx="1739900" cy="948978"/>
          </a:xfrm>
          <a:prstGeom prst="rect">
            <a:avLst/>
          </a:prstGeom>
          <a:noFill/>
        </p:spPr>
        <p:txBody>
          <a:bodyPr wrap="square" rtlCol="0">
            <a:spAutoFit/>
          </a:bodyPr>
          <a:lstStyle/>
          <a:p>
            <a:pPr algn="ctr">
              <a:spcAft>
                <a:spcPts val="200"/>
              </a:spcAft>
            </a:pPr>
            <a:r>
              <a:rPr lang="en-US" dirty="0" smtClean="0"/>
              <a:t>2012</a:t>
            </a:r>
          </a:p>
          <a:p>
            <a:pPr algn="ctr">
              <a:spcAft>
                <a:spcPts val="200"/>
              </a:spcAft>
            </a:pPr>
            <a:r>
              <a:rPr lang="en-US" dirty="0" smtClean="0"/>
              <a:t>Multi-algorithm model</a:t>
            </a:r>
            <a:endParaRPr lang="en-US" dirty="0"/>
          </a:p>
        </p:txBody>
      </p:sp>
      <p:sp>
        <p:nvSpPr>
          <p:cNvPr id="7" name="TextBox 6"/>
          <p:cNvSpPr txBox="1"/>
          <p:nvPr/>
        </p:nvSpPr>
        <p:spPr>
          <a:xfrm>
            <a:off x="928048" y="5525869"/>
            <a:ext cx="1774209" cy="923330"/>
          </a:xfrm>
          <a:prstGeom prst="rect">
            <a:avLst/>
          </a:prstGeom>
          <a:noFill/>
        </p:spPr>
        <p:txBody>
          <a:bodyPr wrap="square" rtlCol="0">
            <a:spAutoFit/>
          </a:bodyPr>
          <a:lstStyle/>
          <a:p>
            <a:pPr algn="ctr">
              <a:spcBef>
                <a:spcPts val="200"/>
              </a:spcBef>
            </a:pPr>
            <a:r>
              <a:rPr lang="en-US" dirty="0" smtClean="0"/>
              <a:t>1970's</a:t>
            </a:r>
            <a:br>
              <a:rPr lang="en-US" dirty="0" smtClean="0"/>
            </a:br>
            <a:r>
              <a:rPr lang="en-US" dirty="0" smtClean="0"/>
              <a:t>Coarse-grained ODEs</a:t>
            </a:r>
            <a:endParaRPr lang="en-US" dirty="0"/>
          </a:p>
        </p:txBody>
      </p:sp>
      <p:sp>
        <p:nvSpPr>
          <p:cNvPr id="8" name="TextBox 7"/>
          <p:cNvSpPr txBox="1"/>
          <p:nvPr/>
        </p:nvSpPr>
        <p:spPr>
          <a:xfrm>
            <a:off x="2969430" y="5525869"/>
            <a:ext cx="901700" cy="646331"/>
          </a:xfrm>
          <a:prstGeom prst="rect">
            <a:avLst/>
          </a:prstGeom>
          <a:noFill/>
        </p:spPr>
        <p:txBody>
          <a:bodyPr wrap="square" rtlCol="0">
            <a:spAutoFit/>
          </a:bodyPr>
          <a:lstStyle/>
          <a:p>
            <a:pPr algn="ctr">
              <a:spcBef>
                <a:spcPts val="200"/>
              </a:spcBef>
            </a:pPr>
            <a:r>
              <a:rPr lang="en-US" dirty="0" smtClean="0"/>
              <a:t>1990's</a:t>
            </a:r>
            <a:br>
              <a:rPr lang="en-US" dirty="0" smtClean="0"/>
            </a:br>
            <a:r>
              <a:rPr lang="en-US" dirty="0" smtClean="0"/>
              <a:t>FBA</a:t>
            </a:r>
            <a:endParaRPr lang="en-US" dirty="0"/>
          </a:p>
        </p:txBody>
      </p:sp>
      <p:sp>
        <p:nvSpPr>
          <p:cNvPr id="11" name="TextBox 10"/>
          <p:cNvSpPr txBox="1"/>
          <p:nvPr/>
        </p:nvSpPr>
        <p:spPr>
          <a:xfrm>
            <a:off x="4380934" y="5525869"/>
            <a:ext cx="1209865" cy="923330"/>
          </a:xfrm>
          <a:prstGeom prst="rect">
            <a:avLst/>
          </a:prstGeom>
          <a:noFill/>
        </p:spPr>
        <p:txBody>
          <a:bodyPr wrap="square" rtlCol="0">
            <a:spAutoFit/>
          </a:bodyPr>
          <a:lstStyle/>
          <a:p>
            <a:pPr algn="ctr">
              <a:spcBef>
                <a:spcPts val="200"/>
              </a:spcBef>
            </a:pPr>
            <a:r>
              <a:rPr lang="en-US" dirty="0" smtClean="0"/>
              <a:t>2000's</a:t>
            </a:r>
            <a:br>
              <a:rPr lang="en-US" dirty="0" smtClean="0"/>
            </a:br>
            <a:r>
              <a:rPr lang="en-US" dirty="0" smtClean="0"/>
              <a:t>Boolean models</a:t>
            </a:r>
            <a:endParaRPr lang="en-US" dirty="0"/>
          </a:p>
        </p:txBody>
      </p:sp>
    </p:spTree>
    <p:extLst>
      <p:ext uri="{BB962C8B-B14F-4D97-AF65-F5344CB8AC3E}">
        <p14:creationId xmlns:p14="http://schemas.microsoft.com/office/powerpoint/2010/main" val="335594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fade">
                                      <p:cBhvr>
                                        <p:cTn id="15" dur="500"/>
                                        <p:tgtEl>
                                          <p:spTgt spid="10">
                                            <p:graphicEl>
                                              <a:chart seriesIdx="-4" categoryIdx="0" bldStep="category"/>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fade">
                                      <p:cBhvr>
                                        <p:cTn id="23" dur="500"/>
                                        <p:tgtEl>
                                          <p:spTgt spid="10">
                                            <p:graphicEl>
                                              <a:chart seriesIdx="-4" categoryIdx="1" bldStep="category"/>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graphicEl>
                                              <a:chart seriesIdx="-4" categoryIdx="2" bldStep="category"/>
                                            </p:graphicEl>
                                          </p:spTgt>
                                        </p:tgtEl>
                                        <p:attrNameLst>
                                          <p:attrName>style.visibility</p:attrName>
                                        </p:attrNameLst>
                                      </p:cBhvr>
                                      <p:to>
                                        <p:strVal val="visible"/>
                                      </p:to>
                                    </p:set>
                                    <p:animEffect transition="in" filter="fade">
                                      <p:cBhvr>
                                        <p:cTn id="31" dur="500"/>
                                        <p:tgtEl>
                                          <p:spTgt spid="10">
                                            <p:graphicEl>
                                              <a:chart seriesIdx="-4" categoryIdx="2" bldStep="category"/>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graphicEl>
                                              <a:chart seriesIdx="-4" categoryIdx="3" bldStep="category"/>
                                            </p:graphicEl>
                                          </p:spTgt>
                                        </p:tgtEl>
                                        <p:attrNameLst>
                                          <p:attrName>style.visibility</p:attrName>
                                        </p:attrNameLst>
                                      </p:cBhvr>
                                      <p:to>
                                        <p:strVal val="visible"/>
                                      </p:to>
                                    </p:set>
                                    <p:animEffect transition="in" filter="fade">
                                      <p:cBhvr>
                                        <p:cTn id="39" dur="500"/>
                                        <p:tgtEl>
                                          <p:spTgt spid="10">
                                            <p:graphicEl>
                                              <a:chart seriesIdx="-4" categoryIdx="3" bldStep="category"/>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graphicEl>
                                              <a:chart seriesIdx="-4" categoryIdx="4" bldStep="category"/>
                                            </p:graphicEl>
                                          </p:spTgt>
                                        </p:tgtEl>
                                        <p:attrNameLst>
                                          <p:attrName>style.visibility</p:attrName>
                                        </p:attrNameLst>
                                      </p:cBhvr>
                                      <p:to>
                                        <p:strVal val="visible"/>
                                      </p:to>
                                    </p:set>
                                    <p:animEffect transition="in" filter="fade">
                                      <p:cBhvr>
                                        <p:cTn id="42" dur="500"/>
                                        <p:tgtEl>
                                          <p:spTgt spid="10">
                                            <p:graphicEl>
                                              <a:chart seriesIdx="-4" categoryIdx="4" bldStep="category"/>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category"/>
        </p:bldSub>
      </p:bldGraphic>
      <p:bldP spid="4" grpId="0"/>
      <p:bldP spid="9" grpId="0"/>
      <p:bldP spid="7" grpId="0"/>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solidFill>
                  <a:schemeClr val="accent3"/>
                </a:solidFill>
              </a:rPr>
              <a:t>Challenges</a:t>
            </a:r>
          </a:p>
          <a:p>
            <a:r>
              <a:rPr lang="en-US" dirty="0"/>
              <a:t>Model building</a:t>
            </a:r>
          </a:p>
          <a:p>
            <a:r>
              <a:rPr lang="en-US" dirty="0" smtClean="0"/>
              <a:t>State-of-the-art</a:t>
            </a:r>
            <a:endParaRPr lang="en-US" dirty="0"/>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27534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4137426" y="5558135"/>
            <a:ext cx="869149" cy="461665"/>
          </a:xfrm>
          <a:prstGeom prst="rect">
            <a:avLst/>
          </a:prstGeom>
          <a:noFill/>
        </p:spPr>
        <p:txBody>
          <a:bodyPr wrap="none" rtlCol="0">
            <a:spAutoFit/>
          </a:bodyPr>
          <a:lstStyle/>
          <a:p>
            <a:pPr algn="ctr"/>
            <a:r>
              <a:rPr lang="en-US" sz="2400" dirty="0" smtClean="0">
                <a:latin typeface="CMU Bright" panose="02000603000000000000" pitchFamily="2" charset="0"/>
                <a:ea typeface="CMU Bright" panose="02000603000000000000" pitchFamily="2" charset="0"/>
                <a:cs typeface="CMU Bright" panose="02000603000000000000" pitchFamily="2" charset="0"/>
              </a:rPr>
              <a:t>Time</a:t>
            </a:r>
            <a:endParaRPr lang="en-US" sz="2400" dirty="0">
              <a:latin typeface="CMU Bright" panose="02000603000000000000" pitchFamily="2" charset="0"/>
              <a:ea typeface="CMU Bright" panose="02000603000000000000" pitchFamily="2" charset="0"/>
              <a:cs typeface="CMU Bright" panose="02000603000000000000" pitchFamily="2" charset="0"/>
            </a:endParaRPr>
          </a:p>
        </p:txBody>
      </p:sp>
      <p:pic>
        <p:nvPicPr>
          <p:cNvPr id="2056" name="Picture 8" descr="http://t3.gstatic.com/images?q=tbn:ANd9GcRy8bPmcmH_lvh6UogxLVxoP_R8LmBBzVmVUx8LHli8pu4gpPuBR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972" y="4557355"/>
            <a:ext cx="910428" cy="741308"/>
          </a:xfrm>
          <a:prstGeom prst="rect">
            <a:avLst/>
          </a:prstGeom>
          <a:noFill/>
        </p:spPr>
      </p:pic>
      <p:cxnSp>
        <p:nvCxnSpPr>
          <p:cNvPr id="101" name="Straight Arrow Connector 100"/>
          <p:cNvCxnSpPr/>
          <p:nvPr/>
        </p:nvCxnSpPr>
        <p:spPr>
          <a:xfrm flipH="1" flipV="1">
            <a:off x="910744" y="1660267"/>
            <a:ext cx="14530" cy="3943346"/>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14400" y="5591663"/>
            <a:ext cx="7315200" cy="1588"/>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6200000">
            <a:off x="124417" y="3401108"/>
            <a:ext cx="1127233" cy="461665"/>
          </a:xfrm>
          <a:prstGeom prst="rect">
            <a:avLst/>
          </a:prstGeom>
          <a:noFill/>
        </p:spPr>
        <p:txBody>
          <a:bodyPr wrap="none" rtlCol="0">
            <a:spAutoFit/>
          </a:bodyPr>
          <a:lstStyle/>
          <a:p>
            <a:pPr algn="ctr"/>
            <a:r>
              <a:rPr lang="en-US" sz="2400" dirty="0" smtClean="0">
                <a:latin typeface="CMU Bright" panose="02000603000000000000" pitchFamily="2" charset="0"/>
                <a:ea typeface="CMU Bright" panose="02000603000000000000" pitchFamily="2" charset="0"/>
                <a:cs typeface="CMU Bright" panose="02000603000000000000" pitchFamily="2" charset="0"/>
              </a:rPr>
              <a:t>Length</a:t>
            </a:r>
            <a:endParaRPr lang="en-US" sz="24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23" name="Straight Connector 122"/>
          <p:cNvCxnSpPr/>
          <p:nvPr/>
        </p:nvCxnSpPr>
        <p:spPr>
          <a:xfrm>
            <a:off x="2895600" y="4327267"/>
            <a:ext cx="1295400" cy="19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Pentagon 123"/>
          <p:cNvSpPr/>
          <p:nvPr/>
        </p:nvSpPr>
        <p:spPr>
          <a:xfrm>
            <a:off x="3276600" y="4174867"/>
            <a:ext cx="609600" cy="152400"/>
          </a:xfrm>
          <a:prstGeom prst="homePlate">
            <a:avLst/>
          </a:prstGeom>
          <a:gradFill>
            <a:gsLst>
              <a:gs pos="25000">
                <a:srgbClr val="00ADEF"/>
              </a:gs>
              <a:gs pos="95000">
                <a:schemeClr val="accent3">
                  <a:lumMod val="40000"/>
                  <a:lumOff val="6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133" name="Straight Connector 132"/>
          <p:cNvCxnSpPr/>
          <p:nvPr/>
        </p:nvCxnSpPr>
        <p:spPr>
          <a:xfrm rot="5400000" flipH="1" flipV="1">
            <a:off x="2971800" y="4174867"/>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3124200" y="4022467"/>
            <a:ext cx="762000" cy="14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9" name="Freeform 138"/>
          <p:cNvSpPr/>
          <p:nvPr/>
        </p:nvSpPr>
        <p:spPr>
          <a:xfrm>
            <a:off x="4948504" y="2727067"/>
            <a:ext cx="1071297" cy="910572"/>
          </a:xfrm>
          <a:custGeom>
            <a:avLst/>
            <a:gdLst>
              <a:gd name="connsiteX0" fmla="*/ 0 w 1066800"/>
              <a:gd name="connsiteY0" fmla="*/ 533400 h 1066800"/>
              <a:gd name="connsiteX1" fmla="*/ 156230 w 1066800"/>
              <a:gd name="connsiteY1" fmla="*/ 156229 h 1066800"/>
              <a:gd name="connsiteX2" fmla="*/ 533401 w 1066800"/>
              <a:gd name="connsiteY2" fmla="*/ 0 h 1066800"/>
              <a:gd name="connsiteX3" fmla="*/ 910572 w 1066800"/>
              <a:gd name="connsiteY3" fmla="*/ 156230 h 1066800"/>
              <a:gd name="connsiteX4" fmla="*/ 1066801 w 1066800"/>
              <a:gd name="connsiteY4" fmla="*/ 533401 h 1066800"/>
              <a:gd name="connsiteX5" fmla="*/ 910572 w 1066800"/>
              <a:gd name="connsiteY5" fmla="*/ 910572 h 1066800"/>
              <a:gd name="connsiteX6" fmla="*/ 533401 w 1066800"/>
              <a:gd name="connsiteY6" fmla="*/ 1066801 h 1066800"/>
              <a:gd name="connsiteX7" fmla="*/ 156230 w 1066800"/>
              <a:gd name="connsiteY7" fmla="*/ 910571 h 1066800"/>
              <a:gd name="connsiteX8" fmla="*/ 1 w 1066800"/>
              <a:gd name="connsiteY8" fmla="*/ 533400 h 1066800"/>
              <a:gd name="connsiteX9" fmla="*/ 0 w 1066800"/>
              <a:gd name="connsiteY9" fmla="*/ 533400 h 1066800"/>
              <a:gd name="connsiteX0" fmla="*/ 156230 w 1066801"/>
              <a:gd name="connsiteY0" fmla="*/ 910571 h 1066801"/>
              <a:gd name="connsiteX1" fmla="*/ 1 w 1066801"/>
              <a:gd name="connsiteY1" fmla="*/ 533400 h 1066801"/>
              <a:gd name="connsiteX2" fmla="*/ 0 w 1066801"/>
              <a:gd name="connsiteY2" fmla="*/ 533400 h 1066801"/>
              <a:gd name="connsiteX3" fmla="*/ 156230 w 1066801"/>
              <a:gd name="connsiteY3" fmla="*/ 156229 h 1066801"/>
              <a:gd name="connsiteX4" fmla="*/ 533401 w 1066801"/>
              <a:gd name="connsiteY4" fmla="*/ 0 h 1066801"/>
              <a:gd name="connsiteX5" fmla="*/ 910572 w 1066801"/>
              <a:gd name="connsiteY5" fmla="*/ 156230 h 1066801"/>
              <a:gd name="connsiteX6" fmla="*/ 1066801 w 1066801"/>
              <a:gd name="connsiteY6" fmla="*/ 533401 h 1066801"/>
              <a:gd name="connsiteX7" fmla="*/ 910572 w 1066801"/>
              <a:gd name="connsiteY7" fmla="*/ 910572 h 1066801"/>
              <a:gd name="connsiteX8" fmla="*/ 533401 w 1066801"/>
              <a:gd name="connsiteY8" fmla="*/ 1066801 h 1066801"/>
              <a:gd name="connsiteX9" fmla="*/ 247670 w 1066801"/>
              <a:gd name="connsiteY9" fmla="*/ 1002011 h 1066801"/>
              <a:gd name="connsiteX0" fmla="*/ 156230 w 1066801"/>
              <a:gd name="connsiteY0" fmla="*/ 910571 h 1066801"/>
              <a:gd name="connsiteX1" fmla="*/ 1 w 1066801"/>
              <a:gd name="connsiteY1" fmla="*/ 533400 h 1066801"/>
              <a:gd name="connsiteX2" fmla="*/ 0 w 1066801"/>
              <a:gd name="connsiteY2" fmla="*/ 533400 h 1066801"/>
              <a:gd name="connsiteX3" fmla="*/ 156230 w 1066801"/>
              <a:gd name="connsiteY3" fmla="*/ 156229 h 1066801"/>
              <a:gd name="connsiteX4" fmla="*/ 533401 w 1066801"/>
              <a:gd name="connsiteY4" fmla="*/ 0 h 1066801"/>
              <a:gd name="connsiteX5" fmla="*/ 910572 w 1066801"/>
              <a:gd name="connsiteY5" fmla="*/ 156230 h 1066801"/>
              <a:gd name="connsiteX6" fmla="*/ 1066801 w 1066801"/>
              <a:gd name="connsiteY6" fmla="*/ 533401 h 1066801"/>
              <a:gd name="connsiteX7" fmla="*/ 910572 w 1066801"/>
              <a:gd name="connsiteY7" fmla="*/ 910572 h 1066801"/>
              <a:gd name="connsiteX8" fmla="*/ 533401 w 1066801"/>
              <a:gd name="connsiteY8" fmla="*/ 1066801 h 1066801"/>
              <a:gd name="connsiteX0" fmla="*/ 156230 w 1066801"/>
              <a:gd name="connsiteY0" fmla="*/ 910571 h 1066801"/>
              <a:gd name="connsiteX1" fmla="*/ 44450 w 1066801"/>
              <a:gd name="connsiteY1" fmla="*/ 752475 h 1066801"/>
              <a:gd name="connsiteX2" fmla="*/ 1 w 1066801"/>
              <a:gd name="connsiteY2" fmla="*/ 533400 h 1066801"/>
              <a:gd name="connsiteX3" fmla="*/ 0 w 1066801"/>
              <a:gd name="connsiteY3" fmla="*/ 533400 h 1066801"/>
              <a:gd name="connsiteX4" fmla="*/ 156230 w 1066801"/>
              <a:gd name="connsiteY4" fmla="*/ 156229 h 1066801"/>
              <a:gd name="connsiteX5" fmla="*/ 533401 w 1066801"/>
              <a:gd name="connsiteY5" fmla="*/ 0 h 1066801"/>
              <a:gd name="connsiteX6" fmla="*/ 910572 w 1066801"/>
              <a:gd name="connsiteY6" fmla="*/ 156230 h 1066801"/>
              <a:gd name="connsiteX7" fmla="*/ 1066801 w 1066801"/>
              <a:gd name="connsiteY7" fmla="*/ 533401 h 1066801"/>
              <a:gd name="connsiteX8" fmla="*/ 910572 w 1066801"/>
              <a:gd name="connsiteY8" fmla="*/ 910572 h 1066801"/>
              <a:gd name="connsiteX9" fmla="*/ 533401 w 1066801"/>
              <a:gd name="connsiteY9" fmla="*/ 1066801 h 1066801"/>
              <a:gd name="connsiteX0" fmla="*/ 44450 w 1066801"/>
              <a:gd name="connsiteY0" fmla="*/ 752475 h 1066801"/>
              <a:gd name="connsiteX1" fmla="*/ 1 w 1066801"/>
              <a:gd name="connsiteY1" fmla="*/ 533400 h 1066801"/>
              <a:gd name="connsiteX2" fmla="*/ 0 w 1066801"/>
              <a:gd name="connsiteY2" fmla="*/ 533400 h 1066801"/>
              <a:gd name="connsiteX3" fmla="*/ 156230 w 1066801"/>
              <a:gd name="connsiteY3" fmla="*/ 156229 h 1066801"/>
              <a:gd name="connsiteX4" fmla="*/ 533401 w 1066801"/>
              <a:gd name="connsiteY4" fmla="*/ 0 h 1066801"/>
              <a:gd name="connsiteX5" fmla="*/ 910572 w 1066801"/>
              <a:gd name="connsiteY5" fmla="*/ 156230 h 1066801"/>
              <a:gd name="connsiteX6" fmla="*/ 1066801 w 1066801"/>
              <a:gd name="connsiteY6" fmla="*/ 533401 h 1066801"/>
              <a:gd name="connsiteX7" fmla="*/ 910572 w 1066801"/>
              <a:gd name="connsiteY7" fmla="*/ 910572 h 1066801"/>
              <a:gd name="connsiteX8" fmla="*/ 533401 w 1066801"/>
              <a:gd name="connsiteY8" fmla="*/ 1066801 h 1066801"/>
              <a:gd name="connsiteX0" fmla="*/ 46831 w 1069182"/>
              <a:gd name="connsiteY0" fmla="*/ 752475 h 1066801"/>
              <a:gd name="connsiteX1" fmla="*/ 2382 w 1069182"/>
              <a:gd name="connsiteY1" fmla="*/ 533400 h 1066801"/>
              <a:gd name="connsiteX2" fmla="*/ 2381 w 1069182"/>
              <a:gd name="connsiteY2" fmla="*/ 533400 h 1066801"/>
              <a:gd name="connsiteX3" fmla="*/ 158611 w 1069182"/>
              <a:gd name="connsiteY3" fmla="*/ 156229 h 1066801"/>
              <a:gd name="connsiteX4" fmla="*/ 535782 w 1069182"/>
              <a:gd name="connsiteY4" fmla="*/ 0 h 1066801"/>
              <a:gd name="connsiteX5" fmla="*/ 912953 w 1069182"/>
              <a:gd name="connsiteY5" fmla="*/ 156230 h 1066801"/>
              <a:gd name="connsiteX6" fmla="*/ 1069182 w 1069182"/>
              <a:gd name="connsiteY6" fmla="*/ 533401 h 1066801"/>
              <a:gd name="connsiteX7" fmla="*/ 912953 w 1069182"/>
              <a:gd name="connsiteY7" fmla="*/ 910572 h 1066801"/>
              <a:gd name="connsiteX8" fmla="*/ 535782 w 1069182"/>
              <a:gd name="connsiteY8" fmla="*/ 1066801 h 1066801"/>
              <a:gd name="connsiteX0" fmla="*/ 53975 w 1076326"/>
              <a:gd name="connsiteY0" fmla="*/ 752475 h 1066801"/>
              <a:gd name="connsiteX1" fmla="*/ 9526 w 1076326"/>
              <a:gd name="connsiteY1" fmla="*/ 533400 h 1066801"/>
              <a:gd name="connsiteX2" fmla="*/ 9525 w 1076326"/>
              <a:gd name="connsiteY2" fmla="*/ 533400 h 1066801"/>
              <a:gd name="connsiteX3" fmla="*/ 165755 w 1076326"/>
              <a:gd name="connsiteY3" fmla="*/ 156229 h 1066801"/>
              <a:gd name="connsiteX4" fmla="*/ 542926 w 1076326"/>
              <a:gd name="connsiteY4" fmla="*/ 0 h 1066801"/>
              <a:gd name="connsiteX5" fmla="*/ 920097 w 1076326"/>
              <a:gd name="connsiteY5" fmla="*/ 156230 h 1066801"/>
              <a:gd name="connsiteX6" fmla="*/ 1076326 w 1076326"/>
              <a:gd name="connsiteY6" fmla="*/ 533401 h 1066801"/>
              <a:gd name="connsiteX7" fmla="*/ 920097 w 1076326"/>
              <a:gd name="connsiteY7" fmla="*/ 910572 h 1066801"/>
              <a:gd name="connsiteX8" fmla="*/ 542926 w 1076326"/>
              <a:gd name="connsiteY8" fmla="*/ 1066801 h 1066801"/>
              <a:gd name="connsiteX0" fmla="*/ 261144 w 1283495"/>
              <a:gd name="connsiteY0" fmla="*/ 752475 h 1066801"/>
              <a:gd name="connsiteX1" fmla="*/ 216695 w 1283495"/>
              <a:gd name="connsiteY1" fmla="*/ 533400 h 1066801"/>
              <a:gd name="connsiteX2" fmla="*/ 216694 w 1283495"/>
              <a:gd name="connsiteY2" fmla="*/ 533400 h 1066801"/>
              <a:gd name="connsiteX3" fmla="*/ 372924 w 1283495"/>
              <a:gd name="connsiteY3" fmla="*/ 156229 h 1066801"/>
              <a:gd name="connsiteX4" fmla="*/ 750095 w 1283495"/>
              <a:gd name="connsiteY4" fmla="*/ 0 h 1066801"/>
              <a:gd name="connsiteX5" fmla="*/ 1127266 w 1283495"/>
              <a:gd name="connsiteY5" fmla="*/ 156230 h 1066801"/>
              <a:gd name="connsiteX6" fmla="*/ 1283495 w 1283495"/>
              <a:gd name="connsiteY6" fmla="*/ 533401 h 1066801"/>
              <a:gd name="connsiteX7" fmla="*/ 1127266 w 1283495"/>
              <a:gd name="connsiteY7" fmla="*/ 910572 h 1066801"/>
              <a:gd name="connsiteX8" fmla="*/ 750095 w 1283495"/>
              <a:gd name="connsiteY8" fmla="*/ 1066801 h 1066801"/>
              <a:gd name="connsiteX0" fmla="*/ 44449 w 1066800"/>
              <a:gd name="connsiteY0" fmla="*/ 752475 h 1066801"/>
              <a:gd name="connsiteX1" fmla="*/ 0 w 1066800"/>
              <a:gd name="connsiteY1" fmla="*/ 533400 h 1066801"/>
              <a:gd name="connsiteX2" fmla="*/ 156229 w 1066800"/>
              <a:gd name="connsiteY2" fmla="*/ 156229 h 1066801"/>
              <a:gd name="connsiteX3" fmla="*/ 533400 w 1066800"/>
              <a:gd name="connsiteY3" fmla="*/ 0 h 1066801"/>
              <a:gd name="connsiteX4" fmla="*/ 910571 w 1066800"/>
              <a:gd name="connsiteY4" fmla="*/ 156230 h 1066801"/>
              <a:gd name="connsiteX5" fmla="*/ 1066800 w 1066800"/>
              <a:gd name="connsiteY5" fmla="*/ 533401 h 1066801"/>
              <a:gd name="connsiteX6" fmla="*/ 910571 w 1066800"/>
              <a:gd name="connsiteY6" fmla="*/ 910572 h 1066801"/>
              <a:gd name="connsiteX7" fmla="*/ 533400 w 1066800"/>
              <a:gd name="connsiteY7" fmla="*/ 1066801 h 1066801"/>
              <a:gd name="connsiteX0" fmla="*/ 47095 w 1069446"/>
              <a:gd name="connsiteY0" fmla="*/ 752475 h 1066801"/>
              <a:gd name="connsiteX1" fmla="*/ 2646 w 1069446"/>
              <a:gd name="connsiteY1" fmla="*/ 533400 h 1066801"/>
              <a:gd name="connsiteX2" fmla="*/ 158875 w 1069446"/>
              <a:gd name="connsiteY2" fmla="*/ 156229 h 1066801"/>
              <a:gd name="connsiteX3" fmla="*/ 536046 w 1069446"/>
              <a:gd name="connsiteY3" fmla="*/ 0 h 1066801"/>
              <a:gd name="connsiteX4" fmla="*/ 913217 w 1069446"/>
              <a:gd name="connsiteY4" fmla="*/ 156230 h 1066801"/>
              <a:gd name="connsiteX5" fmla="*/ 1069446 w 1069446"/>
              <a:gd name="connsiteY5" fmla="*/ 533401 h 1066801"/>
              <a:gd name="connsiteX6" fmla="*/ 913217 w 1069446"/>
              <a:gd name="connsiteY6" fmla="*/ 910572 h 1066801"/>
              <a:gd name="connsiteX7" fmla="*/ 536046 w 1069446"/>
              <a:gd name="connsiteY7" fmla="*/ 1066801 h 1066801"/>
              <a:gd name="connsiteX0" fmla="*/ 47095 w 1069446"/>
              <a:gd name="connsiteY0" fmla="*/ 752475 h 1066801"/>
              <a:gd name="connsiteX1" fmla="*/ 2646 w 1069446"/>
              <a:gd name="connsiteY1" fmla="*/ 533400 h 1066801"/>
              <a:gd name="connsiteX2" fmla="*/ 158875 w 1069446"/>
              <a:gd name="connsiteY2" fmla="*/ 156229 h 1066801"/>
              <a:gd name="connsiteX3" fmla="*/ 536046 w 1069446"/>
              <a:gd name="connsiteY3" fmla="*/ 0 h 1066801"/>
              <a:gd name="connsiteX4" fmla="*/ 913217 w 1069446"/>
              <a:gd name="connsiteY4" fmla="*/ 156230 h 1066801"/>
              <a:gd name="connsiteX5" fmla="*/ 1069446 w 1069446"/>
              <a:gd name="connsiteY5" fmla="*/ 533401 h 1066801"/>
              <a:gd name="connsiteX6" fmla="*/ 913217 w 1069446"/>
              <a:gd name="connsiteY6" fmla="*/ 910572 h 1066801"/>
              <a:gd name="connsiteX7" fmla="*/ 536046 w 1069446"/>
              <a:gd name="connsiteY7" fmla="*/ 1066801 h 1066801"/>
              <a:gd name="connsiteX0" fmla="*/ 48947 w 1071298"/>
              <a:gd name="connsiteY0" fmla="*/ 752475 h 1066801"/>
              <a:gd name="connsiteX1" fmla="*/ 4498 w 1071298"/>
              <a:gd name="connsiteY1" fmla="*/ 533400 h 1066801"/>
              <a:gd name="connsiteX2" fmla="*/ 160727 w 1071298"/>
              <a:gd name="connsiteY2" fmla="*/ 156229 h 1066801"/>
              <a:gd name="connsiteX3" fmla="*/ 537898 w 1071298"/>
              <a:gd name="connsiteY3" fmla="*/ 0 h 1066801"/>
              <a:gd name="connsiteX4" fmla="*/ 915069 w 1071298"/>
              <a:gd name="connsiteY4" fmla="*/ 156230 h 1066801"/>
              <a:gd name="connsiteX5" fmla="*/ 1071298 w 1071298"/>
              <a:gd name="connsiteY5" fmla="*/ 533401 h 1066801"/>
              <a:gd name="connsiteX6" fmla="*/ 915069 w 1071298"/>
              <a:gd name="connsiteY6" fmla="*/ 910572 h 1066801"/>
              <a:gd name="connsiteX7" fmla="*/ 537898 w 1071298"/>
              <a:gd name="connsiteY7" fmla="*/ 1066801 h 1066801"/>
              <a:gd name="connsiteX0" fmla="*/ 44714 w 1067065"/>
              <a:gd name="connsiteY0" fmla="*/ 752475 h 1066801"/>
              <a:gd name="connsiteX1" fmla="*/ 265 w 1067065"/>
              <a:gd name="connsiteY1" fmla="*/ 533400 h 1066801"/>
              <a:gd name="connsiteX2" fmla="*/ 156494 w 1067065"/>
              <a:gd name="connsiteY2" fmla="*/ 156229 h 1066801"/>
              <a:gd name="connsiteX3" fmla="*/ 533665 w 1067065"/>
              <a:gd name="connsiteY3" fmla="*/ 0 h 1066801"/>
              <a:gd name="connsiteX4" fmla="*/ 910836 w 1067065"/>
              <a:gd name="connsiteY4" fmla="*/ 156230 h 1066801"/>
              <a:gd name="connsiteX5" fmla="*/ 1067065 w 1067065"/>
              <a:gd name="connsiteY5" fmla="*/ 533401 h 1066801"/>
              <a:gd name="connsiteX6" fmla="*/ 910836 w 1067065"/>
              <a:gd name="connsiteY6" fmla="*/ 910572 h 1066801"/>
              <a:gd name="connsiteX7" fmla="*/ 533665 w 1067065"/>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1066801"/>
              <a:gd name="connsiteX1" fmla="*/ 4497 w 1071297"/>
              <a:gd name="connsiteY1" fmla="*/ 533400 h 1066801"/>
              <a:gd name="connsiteX2" fmla="*/ 160726 w 1071297"/>
              <a:gd name="connsiteY2" fmla="*/ 156229 h 1066801"/>
              <a:gd name="connsiteX3" fmla="*/ 537897 w 1071297"/>
              <a:gd name="connsiteY3" fmla="*/ 0 h 1066801"/>
              <a:gd name="connsiteX4" fmla="*/ 915068 w 1071297"/>
              <a:gd name="connsiteY4" fmla="*/ 156230 h 1066801"/>
              <a:gd name="connsiteX5" fmla="*/ 1071297 w 1071297"/>
              <a:gd name="connsiteY5" fmla="*/ 533401 h 1066801"/>
              <a:gd name="connsiteX6" fmla="*/ 915068 w 1071297"/>
              <a:gd name="connsiteY6" fmla="*/ 910572 h 1066801"/>
              <a:gd name="connsiteX7" fmla="*/ 537897 w 1071297"/>
              <a:gd name="connsiteY7" fmla="*/ 1066801 h 1066801"/>
              <a:gd name="connsiteX0" fmla="*/ 48946 w 1071297"/>
              <a:gd name="connsiteY0" fmla="*/ 752475 h 910572"/>
              <a:gd name="connsiteX1" fmla="*/ 4497 w 1071297"/>
              <a:gd name="connsiteY1" fmla="*/ 533400 h 910572"/>
              <a:gd name="connsiteX2" fmla="*/ 160726 w 1071297"/>
              <a:gd name="connsiteY2" fmla="*/ 156229 h 910572"/>
              <a:gd name="connsiteX3" fmla="*/ 537897 w 1071297"/>
              <a:gd name="connsiteY3" fmla="*/ 0 h 910572"/>
              <a:gd name="connsiteX4" fmla="*/ 915068 w 1071297"/>
              <a:gd name="connsiteY4" fmla="*/ 156230 h 910572"/>
              <a:gd name="connsiteX5" fmla="*/ 1071297 w 1071297"/>
              <a:gd name="connsiteY5" fmla="*/ 533401 h 910572"/>
              <a:gd name="connsiteX6" fmla="*/ 915068 w 1071297"/>
              <a:gd name="connsiteY6" fmla="*/ 910572 h 91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297" h="910572">
                <a:moveTo>
                  <a:pt x="48946" y="752475"/>
                </a:moveTo>
                <a:cubicBezTo>
                  <a:pt x="53864" y="758671"/>
                  <a:pt x="0" y="691356"/>
                  <a:pt x="4497" y="533400"/>
                </a:cubicBezTo>
                <a:cubicBezTo>
                  <a:pt x="8994" y="375444"/>
                  <a:pt x="71826" y="245129"/>
                  <a:pt x="160726" y="156229"/>
                </a:cubicBezTo>
                <a:cubicBezTo>
                  <a:pt x="249626" y="67329"/>
                  <a:pt x="396431" y="0"/>
                  <a:pt x="537897" y="0"/>
                </a:cubicBezTo>
                <a:cubicBezTo>
                  <a:pt x="679364" y="0"/>
                  <a:pt x="815036" y="56198"/>
                  <a:pt x="915068" y="156230"/>
                </a:cubicBezTo>
                <a:cubicBezTo>
                  <a:pt x="1015100" y="256262"/>
                  <a:pt x="1071297" y="391935"/>
                  <a:pt x="1071297" y="533401"/>
                </a:cubicBezTo>
                <a:cubicBezTo>
                  <a:pt x="1071297" y="674868"/>
                  <a:pt x="1015100" y="810540"/>
                  <a:pt x="915068" y="910572"/>
                </a:cubicBezTo>
              </a:path>
            </a:pathLst>
          </a:custGeom>
          <a:noFill/>
          <a:ln w="50800">
            <a:solidFill>
              <a:srgbClr val="BD4A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3" name="Isosceles Triangle 142"/>
          <p:cNvSpPr>
            <a:spLocks noChangeAspect="1"/>
          </p:cNvSpPr>
          <p:nvPr/>
        </p:nvSpPr>
        <p:spPr>
          <a:xfrm rot="1800000">
            <a:off x="4947772" y="3412499"/>
            <a:ext cx="144898" cy="124910"/>
          </a:xfrm>
          <a:prstGeom prst="triangle">
            <a:avLst/>
          </a:prstGeom>
          <a:solidFill>
            <a:srgbClr val="BD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5" name="Isosceles Triangle 144"/>
          <p:cNvSpPr>
            <a:spLocks noChangeAspect="1"/>
          </p:cNvSpPr>
          <p:nvPr/>
        </p:nvSpPr>
        <p:spPr>
          <a:xfrm rot="13500000">
            <a:off x="5788018" y="3559820"/>
            <a:ext cx="144898" cy="124910"/>
          </a:xfrm>
          <a:prstGeom prst="triangle">
            <a:avLst/>
          </a:prstGeom>
          <a:solidFill>
            <a:srgbClr val="BD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6" name="Oval 145"/>
          <p:cNvSpPr/>
          <p:nvPr/>
        </p:nvSpPr>
        <p:spPr>
          <a:xfrm>
            <a:off x="5029200" y="2803267"/>
            <a:ext cx="914400" cy="914400"/>
          </a:xfrm>
          <a:prstGeom prst="ellipse">
            <a:avLst/>
          </a:prstGeom>
          <a:noFill/>
          <a:ln w="50800">
            <a:solidFill>
              <a:srgbClr val="95B8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7" name="TextBox 146"/>
          <p:cNvSpPr txBox="1"/>
          <p:nvPr/>
        </p:nvSpPr>
        <p:spPr>
          <a:xfrm>
            <a:off x="4854326" y="3717667"/>
            <a:ext cx="1271502" cy="369332"/>
          </a:xfrm>
          <a:prstGeom prst="rect">
            <a:avLst/>
          </a:prstGeom>
          <a:noFill/>
        </p:spPr>
        <p:txBody>
          <a:bodyPr wrap="none" rtlCol="0">
            <a:spAutoFit/>
          </a:bodyPr>
          <a:lstStyle/>
          <a:p>
            <a:pPr algn="ctr"/>
            <a:r>
              <a:rPr lang="en-US" i="1" dirty="0" smtClean="0">
                <a:latin typeface="CMU Bright" panose="02000603000000000000" pitchFamily="2" charset="0"/>
                <a:ea typeface="CMU Bright" panose="02000603000000000000" pitchFamily="2" charset="0"/>
                <a:cs typeface="CMU Bright" panose="02000603000000000000" pitchFamily="2" charset="0"/>
              </a:rPr>
              <a:t>Replication</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148" name="TextBox 147"/>
          <p:cNvSpPr txBox="1"/>
          <p:nvPr/>
        </p:nvSpPr>
        <p:spPr>
          <a:xfrm>
            <a:off x="6862516" y="2827596"/>
            <a:ext cx="928460" cy="369332"/>
          </a:xfrm>
          <a:prstGeom prst="rect">
            <a:avLst/>
          </a:prstGeom>
          <a:noFill/>
        </p:spPr>
        <p:txBody>
          <a:bodyPr wrap="none" rtlCol="0">
            <a:spAutoFit/>
          </a:bodyPr>
          <a:lstStyle/>
          <a:p>
            <a:pPr algn="ctr"/>
            <a:r>
              <a:rPr lang="en-US" i="1" dirty="0" smtClean="0">
                <a:latin typeface="CMU Bright" panose="02000603000000000000" pitchFamily="2" charset="0"/>
                <a:ea typeface="CMU Bright" panose="02000603000000000000" pitchFamily="2" charset="0"/>
                <a:cs typeface="CMU Bright" panose="02000603000000000000" pitchFamily="2" charset="0"/>
              </a:rPr>
              <a:t>Growth</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149" name="TextBox 148"/>
          <p:cNvSpPr txBox="1"/>
          <p:nvPr/>
        </p:nvSpPr>
        <p:spPr>
          <a:xfrm>
            <a:off x="2767175" y="4327267"/>
            <a:ext cx="1509772" cy="369332"/>
          </a:xfrm>
          <a:prstGeom prst="rect">
            <a:avLst/>
          </a:prstGeom>
          <a:noFill/>
        </p:spPr>
        <p:txBody>
          <a:bodyPr wrap="none" rtlCol="0">
            <a:spAutoFit/>
          </a:bodyPr>
          <a:lstStyle/>
          <a:p>
            <a:pPr algn="ctr"/>
            <a:r>
              <a:rPr lang="en-US" i="1" dirty="0" smtClean="0">
                <a:latin typeface="CMU Bright" panose="02000603000000000000" pitchFamily="2" charset="0"/>
                <a:ea typeface="CMU Bright" panose="02000603000000000000" pitchFamily="2" charset="0"/>
                <a:cs typeface="CMU Bright" panose="02000603000000000000" pitchFamily="2" charset="0"/>
              </a:rPr>
              <a:t>Transcription</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150" name="TextBox 149"/>
          <p:cNvSpPr txBox="1"/>
          <p:nvPr/>
        </p:nvSpPr>
        <p:spPr>
          <a:xfrm>
            <a:off x="875396" y="5243155"/>
            <a:ext cx="1364477" cy="369332"/>
          </a:xfrm>
          <a:prstGeom prst="rect">
            <a:avLst/>
          </a:prstGeom>
          <a:noFill/>
        </p:spPr>
        <p:txBody>
          <a:bodyPr wrap="none" rtlCol="0">
            <a:spAutoFit/>
          </a:bodyPr>
          <a:lstStyle/>
          <a:p>
            <a:pPr algn="ctr"/>
            <a:r>
              <a:rPr lang="en-US" i="1" dirty="0" smtClean="0">
                <a:latin typeface="CMU Bright" panose="02000603000000000000" pitchFamily="2" charset="0"/>
                <a:ea typeface="CMU Bright" panose="02000603000000000000" pitchFamily="2" charset="0"/>
                <a:cs typeface="CMU Bright" panose="02000603000000000000" pitchFamily="2" charset="0"/>
              </a:rPr>
              <a:t>Metabolism</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38" name="Group 84"/>
          <p:cNvGrpSpPr/>
          <p:nvPr/>
        </p:nvGrpSpPr>
        <p:grpSpPr>
          <a:xfrm>
            <a:off x="6827061" y="1812667"/>
            <a:ext cx="999371" cy="1040089"/>
            <a:chOff x="5379720" y="618512"/>
            <a:chExt cx="2773680" cy="2886688"/>
          </a:xfrm>
        </p:grpSpPr>
        <p:grpSp>
          <p:nvGrpSpPr>
            <p:cNvPr id="40" name="Group 85"/>
            <p:cNvGrpSpPr/>
            <p:nvPr/>
          </p:nvGrpSpPr>
          <p:grpSpPr>
            <a:xfrm>
              <a:off x="5867400" y="1295400"/>
              <a:ext cx="1577340" cy="1729741"/>
              <a:chOff x="5943600" y="1676400"/>
              <a:chExt cx="1577340" cy="1729741"/>
            </a:xfrm>
          </p:grpSpPr>
          <p:sp>
            <p:nvSpPr>
              <p:cNvPr id="136" name="Freeform 135"/>
              <p:cNvSpPr/>
              <p:nvPr/>
            </p:nvSpPr>
            <p:spPr>
              <a:xfrm>
                <a:off x="7162800" y="1676400"/>
                <a:ext cx="358140" cy="335281"/>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256662 w 1752602"/>
                  <a:gd name="connsiteY0" fmla="*/ 1495939 h 1752602"/>
                  <a:gd name="connsiteX1" fmla="*/ 0 w 1752602"/>
                  <a:gd name="connsiteY1" fmla="*/ 876301 h 1752602"/>
                  <a:gd name="connsiteX2" fmla="*/ 1 w 1752602"/>
                  <a:gd name="connsiteY2" fmla="*/ 876300 h 1752602"/>
                  <a:gd name="connsiteX3" fmla="*/ 256664 w 1752602"/>
                  <a:gd name="connsiteY3" fmla="*/ 256662 h 1752602"/>
                  <a:gd name="connsiteX4" fmla="*/ 876302 w 1752602"/>
                  <a:gd name="connsiteY4" fmla="*/ 1 h 1752602"/>
                  <a:gd name="connsiteX5" fmla="*/ 1495940 w 1752602"/>
                  <a:gd name="connsiteY5" fmla="*/ 256664 h 1752602"/>
                  <a:gd name="connsiteX6" fmla="*/ 1752601 w 1752602"/>
                  <a:gd name="connsiteY6" fmla="*/ 876302 h 1752602"/>
                  <a:gd name="connsiteX7" fmla="*/ 1495938 w 1752602"/>
                  <a:gd name="connsiteY7" fmla="*/ 1495940 h 1752602"/>
                  <a:gd name="connsiteX8" fmla="*/ 876300 w 1752602"/>
                  <a:gd name="connsiteY8" fmla="*/ 1752602 h 1752602"/>
                  <a:gd name="connsiteX9" fmla="*/ 348102 w 1752602"/>
                  <a:gd name="connsiteY9"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8" fmla="*/ 348102 w 1752602"/>
                  <a:gd name="connsiteY8"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0" fmla="*/ 0 w 1752602"/>
                  <a:gd name="connsiteY0" fmla="*/ 876301 h 1495940"/>
                  <a:gd name="connsiteX1" fmla="*/ 1 w 1752602"/>
                  <a:gd name="connsiteY1" fmla="*/ 876300 h 1495940"/>
                  <a:gd name="connsiteX2" fmla="*/ 256664 w 1752602"/>
                  <a:gd name="connsiteY2" fmla="*/ 256662 h 1495940"/>
                  <a:gd name="connsiteX3" fmla="*/ 876302 w 1752602"/>
                  <a:gd name="connsiteY3" fmla="*/ 1 h 1495940"/>
                  <a:gd name="connsiteX4" fmla="*/ 1495940 w 1752602"/>
                  <a:gd name="connsiteY4" fmla="*/ 256664 h 1495940"/>
                  <a:gd name="connsiteX5" fmla="*/ 1752601 w 1752602"/>
                  <a:gd name="connsiteY5" fmla="*/ 876302 h 1495940"/>
                  <a:gd name="connsiteX6" fmla="*/ 1495938 w 1752602"/>
                  <a:gd name="connsiteY6" fmla="*/ 1495940 h 1495940"/>
                  <a:gd name="connsiteX0" fmla="*/ 0 w 1752602"/>
                  <a:gd name="connsiteY0" fmla="*/ 876301 h 876302"/>
                  <a:gd name="connsiteX1" fmla="*/ 1 w 1752602"/>
                  <a:gd name="connsiteY1" fmla="*/ 876300 h 876302"/>
                  <a:gd name="connsiteX2" fmla="*/ 256664 w 1752602"/>
                  <a:gd name="connsiteY2" fmla="*/ 256662 h 876302"/>
                  <a:gd name="connsiteX3" fmla="*/ 876302 w 1752602"/>
                  <a:gd name="connsiteY3" fmla="*/ 1 h 876302"/>
                  <a:gd name="connsiteX4" fmla="*/ 1495940 w 1752602"/>
                  <a:gd name="connsiteY4" fmla="*/ 256664 h 876302"/>
                  <a:gd name="connsiteX5" fmla="*/ 1752601 w 1752602"/>
                  <a:gd name="connsiteY5" fmla="*/ 876302 h 876302"/>
                  <a:gd name="connsiteX0" fmla="*/ 0 w 1752602"/>
                  <a:gd name="connsiteY0" fmla="*/ 876301 h 876302"/>
                  <a:gd name="connsiteX1" fmla="*/ 256664 w 1752602"/>
                  <a:gd name="connsiteY1" fmla="*/ 256662 h 876302"/>
                  <a:gd name="connsiteX2" fmla="*/ 876302 w 1752602"/>
                  <a:gd name="connsiteY2" fmla="*/ 1 h 876302"/>
                  <a:gd name="connsiteX3" fmla="*/ 1495940 w 1752602"/>
                  <a:gd name="connsiteY3" fmla="*/ 256664 h 876302"/>
                  <a:gd name="connsiteX4" fmla="*/ 1752601 w 1752602"/>
                  <a:gd name="connsiteY4" fmla="*/ 876302 h 876302"/>
                  <a:gd name="connsiteX0" fmla="*/ 0 w 1752602"/>
                  <a:gd name="connsiteY0" fmla="*/ 876300 h 876301"/>
                  <a:gd name="connsiteX1" fmla="*/ 876302 w 1752602"/>
                  <a:gd name="connsiteY1" fmla="*/ 0 h 876301"/>
                  <a:gd name="connsiteX2" fmla="*/ 1495940 w 1752602"/>
                  <a:gd name="connsiteY2" fmla="*/ 256663 h 876301"/>
                  <a:gd name="connsiteX3" fmla="*/ 1752601 w 1752602"/>
                  <a:gd name="connsiteY3" fmla="*/ 876301 h 876301"/>
                  <a:gd name="connsiteX0" fmla="*/ 0 w 876300"/>
                  <a:gd name="connsiteY0" fmla="*/ 0 h 876301"/>
                  <a:gd name="connsiteX1" fmla="*/ 619638 w 876300"/>
                  <a:gd name="connsiteY1" fmla="*/ 256663 h 876301"/>
                  <a:gd name="connsiteX2" fmla="*/ 876299 w 876300"/>
                  <a:gd name="connsiteY2" fmla="*/ 876301 h 876301"/>
                  <a:gd name="connsiteX0" fmla="*/ 0 w 876300"/>
                  <a:gd name="connsiteY0" fmla="*/ 0 h 876301"/>
                  <a:gd name="connsiteX1" fmla="*/ 281939 w 876300"/>
                  <a:gd name="connsiteY1" fmla="*/ 45719 h 876301"/>
                  <a:gd name="connsiteX2" fmla="*/ 619638 w 876300"/>
                  <a:gd name="connsiteY2" fmla="*/ 256663 h 876301"/>
                  <a:gd name="connsiteX3" fmla="*/ 876299 w 876300"/>
                  <a:gd name="connsiteY3" fmla="*/ 876301 h 876301"/>
                  <a:gd name="connsiteX0" fmla="*/ 0 w 876300"/>
                  <a:gd name="connsiteY0" fmla="*/ 0 h 876301"/>
                  <a:gd name="connsiteX1" fmla="*/ 281939 w 876300"/>
                  <a:gd name="connsiteY1" fmla="*/ 45719 h 876301"/>
                  <a:gd name="connsiteX2" fmla="*/ 358139 w 876300"/>
                  <a:gd name="connsiteY2" fmla="*/ 76199 h 876301"/>
                  <a:gd name="connsiteX3" fmla="*/ 619638 w 876300"/>
                  <a:gd name="connsiteY3" fmla="*/ 256663 h 876301"/>
                  <a:gd name="connsiteX4" fmla="*/ 876299 w 876300"/>
                  <a:gd name="connsiteY4" fmla="*/ 876301 h 876301"/>
                  <a:gd name="connsiteX0" fmla="*/ 0 w 876299"/>
                  <a:gd name="connsiteY0" fmla="*/ 0 h 876301"/>
                  <a:gd name="connsiteX1" fmla="*/ 281939 w 876299"/>
                  <a:gd name="connsiteY1" fmla="*/ 45719 h 876301"/>
                  <a:gd name="connsiteX2" fmla="*/ 358139 w 876299"/>
                  <a:gd name="connsiteY2" fmla="*/ 76199 h 876301"/>
                  <a:gd name="connsiteX3" fmla="*/ 619638 w 876299"/>
                  <a:gd name="connsiteY3" fmla="*/ 256663 h 876301"/>
                  <a:gd name="connsiteX4" fmla="*/ 701039 w 876299"/>
                  <a:gd name="connsiteY4" fmla="*/ 411479 h 876301"/>
                  <a:gd name="connsiteX5" fmla="*/ 876299 w 876299"/>
                  <a:gd name="connsiteY5" fmla="*/ 876301 h 876301"/>
                  <a:gd name="connsiteX0" fmla="*/ 0 w 701039"/>
                  <a:gd name="connsiteY0" fmla="*/ 0 h 411479"/>
                  <a:gd name="connsiteX1" fmla="*/ 281939 w 701039"/>
                  <a:gd name="connsiteY1" fmla="*/ 45719 h 411479"/>
                  <a:gd name="connsiteX2" fmla="*/ 358139 w 701039"/>
                  <a:gd name="connsiteY2" fmla="*/ 76199 h 411479"/>
                  <a:gd name="connsiteX3" fmla="*/ 619638 w 701039"/>
                  <a:gd name="connsiteY3" fmla="*/ 256663 h 411479"/>
                  <a:gd name="connsiteX4" fmla="*/ 701039 w 701039"/>
                  <a:gd name="connsiteY4" fmla="*/ 411479 h 411479"/>
                  <a:gd name="connsiteX0" fmla="*/ 0 w 419100"/>
                  <a:gd name="connsiteY0" fmla="*/ 4677 h 370437"/>
                  <a:gd name="connsiteX1" fmla="*/ 76200 w 419100"/>
                  <a:gd name="connsiteY1" fmla="*/ 35157 h 370437"/>
                  <a:gd name="connsiteX2" fmla="*/ 337699 w 419100"/>
                  <a:gd name="connsiteY2" fmla="*/ 215621 h 370437"/>
                  <a:gd name="connsiteX3" fmla="*/ 419100 w 419100"/>
                  <a:gd name="connsiteY3" fmla="*/ 370437 h 370437"/>
                  <a:gd name="connsiteX0" fmla="*/ 0 w 419100"/>
                  <a:gd name="connsiteY0" fmla="*/ 0 h 365760"/>
                  <a:gd name="connsiteX1" fmla="*/ 76200 w 419100"/>
                  <a:gd name="connsiteY1" fmla="*/ 30480 h 365760"/>
                  <a:gd name="connsiteX2" fmla="*/ 213360 w 419100"/>
                  <a:gd name="connsiteY2" fmla="*/ 106680 h 365760"/>
                  <a:gd name="connsiteX3" fmla="*/ 419100 w 419100"/>
                  <a:gd name="connsiteY3" fmla="*/ 365760 h 365760"/>
                  <a:gd name="connsiteX0" fmla="*/ 0 w 419100"/>
                  <a:gd name="connsiteY0" fmla="*/ 30480 h 396240"/>
                  <a:gd name="connsiteX1" fmla="*/ 76200 w 419100"/>
                  <a:gd name="connsiteY1" fmla="*/ 60960 h 396240"/>
                  <a:gd name="connsiteX2" fmla="*/ 419100 w 419100"/>
                  <a:gd name="connsiteY2" fmla="*/ 396240 h 396240"/>
                  <a:gd name="connsiteX0" fmla="*/ 0 w 419100"/>
                  <a:gd name="connsiteY0" fmla="*/ 0 h 365760"/>
                  <a:gd name="connsiteX1" fmla="*/ 419100 w 419100"/>
                  <a:gd name="connsiteY1" fmla="*/ 365760 h 365760"/>
                  <a:gd name="connsiteX0" fmla="*/ 0 w 419100"/>
                  <a:gd name="connsiteY0" fmla="*/ 0 h 365760"/>
                  <a:gd name="connsiteX1" fmla="*/ 137160 w 419100"/>
                  <a:gd name="connsiteY1" fmla="*/ 30479 h 365760"/>
                  <a:gd name="connsiteX2" fmla="*/ 419100 w 419100"/>
                  <a:gd name="connsiteY2" fmla="*/ 365760 h 365760"/>
                  <a:gd name="connsiteX0" fmla="*/ 0 w 419100"/>
                  <a:gd name="connsiteY0" fmla="*/ 0 h 365760"/>
                  <a:gd name="connsiteX1" fmla="*/ 419100 w 419100"/>
                  <a:gd name="connsiteY1" fmla="*/ 365760 h 365760"/>
                  <a:gd name="connsiteX0" fmla="*/ 0 w 281940"/>
                  <a:gd name="connsiteY0" fmla="*/ 0 h 335281"/>
                  <a:gd name="connsiteX1" fmla="*/ 281940 w 281940"/>
                  <a:gd name="connsiteY1" fmla="*/ 335281 h 335281"/>
                  <a:gd name="connsiteX0" fmla="*/ 0 w 281940"/>
                  <a:gd name="connsiteY0" fmla="*/ 0 h 335281"/>
                  <a:gd name="connsiteX1" fmla="*/ 281940 w 2819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Lst>
                <a:ahLst/>
                <a:cxnLst>
                  <a:cxn ang="0">
                    <a:pos x="connsiteX0" y="connsiteY0"/>
                  </a:cxn>
                  <a:cxn ang="0">
                    <a:pos x="connsiteX1" y="connsiteY1"/>
                  </a:cxn>
                </a:cxnLst>
                <a:rect l="l" t="t" r="r" b="b"/>
                <a:pathLst>
                  <a:path w="358140" h="335281">
                    <a:moveTo>
                      <a:pt x="0" y="0"/>
                    </a:moveTo>
                    <a:cubicBezTo>
                      <a:pt x="276860" y="73660"/>
                      <a:pt x="294640" y="177801"/>
                      <a:pt x="358140" y="335281"/>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7" name="Freeform 136"/>
              <p:cNvSpPr/>
              <p:nvPr/>
            </p:nvSpPr>
            <p:spPr>
              <a:xfrm rot="5400000">
                <a:off x="7151370" y="3059430"/>
                <a:ext cx="358140" cy="335281"/>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256662 w 1752602"/>
                  <a:gd name="connsiteY0" fmla="*/ 1495939 h 1752602"/>
                  <a:gd name="connsiteX1" fmla="*/ 0 w 1752602"/>
                  <a:gd name="connsiteY1" fmla="*/ 876301 h 1752602"/>
                  <a:gd name="connsiteX2" fmla="*/ 1 w 1752602"/>
                  <a:gd name="connsiteY2" fmla="*/ 876300 h 1752602"/>
                  <a:gd name="connsiteX3" fmla="*/ 256664 w 1752602"/>
                  <a:gd name="connsiteY3" fmla="*/ 256662 h 1752602"/>
                  <a:gd name="connsiteX4" fmla="*/ 876302 w 1752602"/>
                  <a:gd name="connsiteY4" fmla="*/ 1 h 1752602"/>
                  <a:gd name="connsiteX5" fmla="*/ 1495940 w 1752602"/>
                  <a:gd name="connsiteY5" fmla="*/ 256664 h 1752602"/>
                  <a:gd name="connsiteX6" fmla="*/ 1752601 w 1752602"/>
                  <a:gd name="connsiteY6" fmla="*/ 876302 h 1752602"/>
                  <a:gd name="connsiteX7" fmla="*/ 1495938 w 1752602"/>
                  <a:gd name="connsiteY7" fmla="*/ 1495940 h 1752602"/>
                  <a:gd name="connsiteX8" fmla="*/ 876300 w 1752602"/>
                  <a:gd name="connsiteY8" fmla="*/ 1752602 h 1752602"/>
                  <a:gd name="connsiteX9" fmla="*/ 348102 w 1752602"/>
                  <a:gd name="connsiteY9"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8" fmla="*/ 348102 w 1752602"/>
                  <a:gd name="connsiteY8"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0" fmla="*/ 0 w 1752602"/>
                  <a:gd name="connsiteY0" fmla="*/ 876301 h 1495940"/>
                  <a:gd name="connsiteX1" fmla="*/ 1 w 1752602"/>
                  <a:gd name="connsiteY1" fmla="*/ 876300 h 1495940"/>
                  <a:gd name="connsiteX2" fmla="*/ 256664 w 1752602"/>
                  <a:gd name="connsiteY2" fmla="*/ 256662 h 1495940"/>
                  <a:gd name="connsiteX3" fmla="*/ 876302 w 1752602"/>
                  <a:gd name="connsiteY3" fmla="*/ 1 h 1495940"/>
                  <a:gd name="connsiteX4" fmla="*/ 1495940 w 1752602"/>
                  <a:gd name="connsiteY4" fmla="*/ 256664 h 1495940"/>
                  <a:gd name="connsiteX5" fmla="*/ 1752601 w 1752602"/>
                  <a:gd name="connsiteY5" fmla="*/ 876302 h 1495940"/>
                  <a:gd name="connsiteX6" fmla="*/ 1495938 w 1752602"/>
                  <a:gd name="connsiteY6" fmla="*/ 1495940 h 1495940"/>
                  <a:gd name="connsiteX0" fmla="*/ 0 w 1752602"/>
                  <a:gd name="connsiteY0" fmla="*/ 876301 h 876302"/>
                  <a:gd name="connsiteX1" fmla="*/ 1 w 1752602"/>
                  <a:gd name="connsiteY1" fmla="*/ 876300 h 876302"/>
                  <a:gd name="connsiteX2" fmla="*/ 256664 w 1752602"/>
                  <a:gd name="connsiteY2" fmla="*/ 256662 h 876302"/>
                  <a:gd name="connsiteX3" fmla="*/ 876302 w 1752602"/>
                  <a:gd name="connsiteY3" fmla="*/ 1 h 876302"/>
                  <a:gd name="connsiteX4" fmla="*/ 1495940 w 1752602"/>
                  <a:gd name="connsiteY4" fmla="*/ 256664 h 876302"/>
                  <a:gd name="connsiteX5" fmla="*/ 1752601 w 1752602"/>
                  <a:gd name="connsiteY5" fmla="*/ 876302 h 876302"/>
                  <a:gd name="connsiteX0" fmla="*/ 0 w 1752602"/>
                  <a:gd name="connsiteY0" fmla="*/ 876301 h 876302"/>
                  <a:gd name="connsiteX1" fmla="*/ 256664 w 1752602"/>
                  <a:gd name="connsiteY1" fmla="*/ 256662 h 876302"/>
                  <a:gd name="connsiteX2" fmla="*/ 876302 w 1752602"/>
                  <a:gd name="connsiteY2" fmla="*/ 1 h 876302"/>
                  <a:gd name="connsiteX3" fmla="*/ 1495940 w 1752602"/>
                  <a:gd name="connsiteY3" fmla="*/ 256664 h 876302"/>
                  <a:gd name="connsiteX4" fmla="*/ 1752601 w 1752602"/>
                  <a:gd name="connsiteY4" fmla="*/ 876302 h 876302"/>
                  <a:gd name="connsiteX0" fmla="*/ 0 w 1752602"/>
                  <a:gd name="connsiteY0" fmla="*/ 876300 h 876301"/>
                  <a:gd name="connsiteX1" fmla="*/ 876302 w 1752602"/>
                  <a:gd name="connsiteY1" fmla="*/ 0 h 876301"/>
                  <a:gd name="connsiteX2" fmla="*/ 1495940 w 1752602"/>
                  <a:gd name="connsiteY2" fmla="*/ 256663 h 876301"/>
                  <a:gd name="connsiteX3" fmla="*/ 1752601 w 1752602"/>
                  <a:gd name="connsiteY3" fmla="*/ 876301 h 876301"/>
                  <a:gd name="connsiteX0" fmla="*/ 0 w 876300"/>
                  <a:gd name="connsiteY0" fmla="*/ 0 h 876301"/>
                  <a:gd name="connsiteX1" fmla="*/ 619638 w 876300"/>
                  <a:gd name="connsiteY1" fmla="*/ 256663 h 876301"/>
                  <a:gd name="connsiteX2" fmla="*/ 876299 w 876300"/>
                  <a:gd name="connsiteY2" fmla="*/ 876301 h 876301"/>
                  <a:gd name="connsiteX0" fmla="*/ 0 w 876300"/>
                  <a:gd name="connsiteY0" fmla="*/ 0 h 876301"/>
                  <a:gd name="connsiteX1" fmla="*/ 281939 w 876300"/>
                  <a:gd name="connsiteY1" fmla="*/ 45719 h 876301"/>
                  <a:gd name="connsiteX2" fmla="*/ 619638 w 876300"/>
                  <a:gd name="connsiteY2" fmla="*/ 256663 h 876301"/>
                  <a:gd name="connsiteX3" fmla="*/ 876299 w 876300"/>
                  <a:gd name="connsiteY3" fmla="*/ 876301 h 876301"/>
                  <a:gd name="connsiteX0" fmla="*/ 0 w 876300"/>
                  <a:gd name="connsiteY0" fmla="*/ 0 h 876301"/>
                  <a:gd name="connsiteX1" fmla="*/ 281939 w 876300"/>
                  <a:gd name="connsiteY1" fmla="*/ 45719 h 876301"/>
                  <a:gd name="connsiteX2" fmla="*/ 358139 w 876300"/>
                  <a:gd name="connsiteY2" fmla="*/ 76199 h 876301"/>
                  <a:gd name="connsiteX3" fmla="*/ 619638 w 876300"/>
                  <a:gd name="connsiteY3" fmla="*/ 256663 h 876301"/>
                  <a:gd name="connsiteX4" fmla="*/ 876299 w 876300"/>
                  <a:gd name="connsiteY4" fmla="*/ 876301 h 876301"/>
                  <a:gd name="connsiteX0" fmla="*/ 0 w 876299"/>
                  <a:gd name="connsiteY0" fmla="*/ 0 h 876301"/>
                  <a:gd name="connsiteX1" fmla="*/ 281939 w 876299"/>
                  <a:gd name="connsiteY1" fmla="*/ 45719 h 876301"/>
                  <a:gd name="connsiteX2" fmla="*/ 358139 w 876299"/>
                  <a:gd name="connsiteY2" fmla="*/ 76199 h 876301"/>
                  <a:gd name="connsiteX3" fmla="*/ 619638 w 876299"/>
                  <a:gd name="connsiteY3" fmla="*/ 256663 h 876301"/>
                  <a:gd name="connsiteX4" fmla="*/ 701039 w 876299"/>
                  <a:gd name="connsiteY4" fmla="*/ 411479 h 876301"/>
                  <a:gd name="connsiteX5" fmla="*/ 876299 w 876299"/>
                  <a:gd name="connsiteY5" fmla="*/ 876301 h 876301"/>
                  <a:gd name="connsiteX0" fmla="*/ 0 w 701039"/>
                  <a:gd name="connsiteY0" fmla="*/ 0 h 411479"/>
                  <a:gd name="connsiteX1" fmla="*/ 281939 w 701039"/>
                  <a:gd name="connsiteY1" fmla="*/ 45719 h 411479"/>
                  <a:gd name="connsiteX2" fmla="*/ 358139 w 701039"/>
                  <a:gd name="connsiteY2" fmla="*/ 76199 h 411479"/>
                  <a:gd name="connsiteX3" fmla="*/ 619638 w 701039"/>
                  <a:gd name="connsiteY3" fmla="*/ 256663 h 411479"/>
                  <a:gd name="connsiteX4" fmla="*/ 701039 w 701039"/>
                  <a:gd name="connsiteY4" fmla="*/ 411479 h 411479"/>
                  <a:gd name="connsiteX0" fmla="*/ 0 w 419100"/>
                  <a:gd name="connsiteY0" fmla="*/ 4677 h 370437"/>
                  <a:gd name="connsiteX1" fmla="*/ 76200 w 419100"/>
                  <a:gd name="connsiteY1" fmla="*/ 35157 h 370437"/>
                  <a:gd name="connsiteX2" fmla="*/ 337699 w 419100"/>
                  <a:gd name="connsiteY2" fmla="*/ 215621 h 370437"/>
                  <a:gd name="connsiteX3" fmla="*/ 419100 w 419100"/>
                  <a:gd name="connsiteY3" fmla="*/ 370437 h 370437"/>
                  <a:gd name="connsiteX0" fmla="*/ 0 w 419100"/>
                  <a:gd name="connsiteY0" fmla="*/ 0 h 365760"/>
                  <a:gd name="connsiteX1" fmla="*/ 76200 w 419100"/>
                  <a:gd name="connsiteY1" fmla="*/ 30480 h 365760"/>
                  <a:gd name="connsiteX2" fmla="*/ 213360 w 419100"/>
                  <a:gd name="connsiteY2" fmla="*/ 106680 h 365760"/>
                  <a:gd name="connsiteX3" fmla="*/ 419100 w 419100"/>
                  <a:gd name="connsiteY3" fmla="*/ 365760 h 365760"/>
                  <a:gd name="connsiteX0" fmla="*/ 0 w 419100"/>
                  <a:gd name="connsiteY0" fmla="*/ 30480 h 396240"/>
                  <a:gd name="connsiteX1" fmla="*/ 76200 w 419100"/>
                  <a:gd name="connsiteY1" fmla="*/ 60960 h 396240"/>
                  <a:gd name="connsiteX2" fmla="*/ 419100 w 419100"/>
                  <a:gd name="connsiteY2" fmla="*/ 396240 h 396240"/>
                  <a:gd name="connsiteX0" fmla="*/ 0 w 419100"/>
                  <a:gd name="connsiteY0" fmla="*/ 0 h 365760"/>
                  <a:gd name="connsiteX1" fmla="*/ 419100 w 419100"/>
                  <a:gd name="connsiteY1" fmla="*/ 365760 h 365760"/>
                  <a:gd name="connsiteX0" fmla="*/ 0 w 419100"/>
                  <a:gd name="connsiteY0" fmla="*/ 0 h 365760"/>
                  <a:gd name="connsiteX1" fmla="*/ 137160 w 419100"/>
                  <a:gd name="connsiteY1" fmla="*/ 30479 h 365760"/>
                  <a:gd name="connsiteX2" fmla="*/ 419100 w 419100"/>
                  <a:gd name="connsiteY2" fmla="*/ 365760 h 365760"/>
                  <a:gd name="connsiteX0" fmla="*/ 0 w 419100"/>
                  <a:gd name="connsiteY0" fmla="*/ 0 h 365760"/>
                  <a:gd name="connsiteX1" fmla="*/ 419100 w 419100"/>
                  <a:gd name="connsiteY1" fmla="*/ 365760 h 365760"/>
                  <a:gd name="connsiteX0" fmla="*/ 0 w 281940"/>
                  <a:gd name="connsiteY0" fmla="*/ 0 h 335281"/>
                  <a:gd name="connsiteX1" fmla="*/ 281940 w 281940"/>
                  <a:gd name="connsiteY1" fmla="*/ 335281 h 335281"/>
                  <a:gd name="connsiteX0" fmla="*/ 0 w 281940"/>
                  <a:gd name="connsiteY0" fmla="*/ 0 h 335281"/>
                  <a:gd name="connsiteX1" fmla="*/ 281940 w 2819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Lst>
                <a:ahLst/>
                <a:cxnLst>
                  <a:cxn ang="0">
                    <a:pos x="connsiteX0" y="connsiteY0"/>
                  </a:cxn>
                  <a:cxn ang="0">
                    <a:pos x="connsiteX1" y="connsiteY1"/>
                  </a:cxn>
                </a:cxnLst>
                <a:rect l="l" t="t" r="r" b="b"/>
                <a:pathLst>
                  <a:path w="358140" h="335281">
                    <a:moveTo>
                      <a:pt x="0" y="0"/>
                    </a:moveTo>
                    <a:cubicBezTo>
                      <a:pt x="276860" y="73660"/>
                      <a:pt x="294640" y="177801"/>
                      <a:pt x="358140" y="335281"/>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8" name="Freeform 137"/>
              <p:cNvSpPr/>
              <p:nvPr/>
            </p:nvSpPr>
            <p:spPr>
              <a:xfrm rot="16200000">
                <a:off x="6008371" y="1687829"/>
                <a:ext cx="358140" cy="335281"/>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256662 w 1752602"/>
                  <a:gd name="connsiteY0" fmla="*/ 1495939 h 1752602"/>
                  <a:gd name="connsiteX1" fmla="*/ 0 w 1752602"/>
                  <a:gd name="connsiteY1" fmla="*/ 876301 h 1752602"/>
                  <a:gd name="connsiteX2" fmla="*/ 1 w 1752602"/>
                  <a:gd name="connsiteY2" fmla="*/ 876300 h 1752602"/>
                  <a:gd name="connsiteX3" fmla="*/ 256664 w 1752602"/>
                  <a:gd name="connsiteY3" fmla="*/ 256662 h 1752602"/>
                  <a:gd name="connsiteX4" fmla="*/ 876302 w 1752602"/>
                  <a:gd name="connsiteY4" fmla="*/ 1 h 1752602"/>
                  <a:gd name="connsiteX5" fmla="*/ 1495940 w 1752602"/>
                  <a:gd name="connsiteY5" fmla="*/ 256664 h 1752602"/>
                  <a:gd name="connsiteX6" fmla="*/ 1752601 w 1752602"/>
                  <a:gd name="connsiteY6" fmla="*/ 876302 h 1752602"/>
                  <a:gd name="connsiteX7" fmla="*/ 1495938 w 1752602"/>
                  <a:gd name="connsiteY7" fmla="*/ 1495940 h 1752602"/>
                  <a:gd name="connsiteX8" fmla="*/ 876300 w 1752602"/>
                  <a:gd name="connsiteY8" fmla="*/ 1752602 h 1752602"/>
                  <a:gd name="connsiteX9" fmla="*/ 348102 w 1752602"/>
                  <a:gd name="connsiteY9"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8" fmla="*/ 348102 w 1752602"/>
                  <a:gd name="connsiteY8"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0" fmla="*/ 0 w 1752602"/>
                  <a:gd name="connsiteY0" fmla="*/ 876301 h 1495940"/>
                  <a:gd name="connsiteX1" fmla="*/ 1 w 1752602"/>
                  <a:gd name="connsiteY1" fmla="*/ 876300 h 1495940"/>
                  <a:gd name="connsiteX2" fmla="*/ 256664 w 1752602"/>
                  <a:gd name="connsiteY2" fmla="*/ 256662 h 1495940"/>
                  <a:gd name="connsiteX3" fmla="*/ 876302 w 1752602"/>
                  <a:gd name="connsiteY3" fmla="*/ 1 h 1495940"/>
                  <a:gd name="connsiteX4" fmla="*/ 1495940 w 1752602"/>
                  <a:gd name="connsiteY4" fmla="*/ 256664 h 1495940"/>
                  <a:gd name="connsiteX5" fmla="*/ 1752601 w 1752602"/>
                  <a:gd name="connsiteY5" fmla="*/ 876302 h 1495940"/>
                  <a:gd name="connsiteX6" fmla="*/ 1495938 w 1752602"/>
                  <a:gd name="connsiteY6" fmla="*/ 1495940 h 1495940"/>
                  <a:gd name="connsiteX0" fmla="*/ 0 w 1752602"/>
                  <a:gd name="connsiteY0" fmla="*/ 876301 h 876302"/>
                  <a:gd name="connsiteX1" fmla="*/ 1 w 1752602"/>
                  <a:gd name="connsiteY1" fmla="*/ 876300 h 876302"/>
                  <a:gd name="connsiteX2" fmla="*/ 256664 w 1752602"/>
                  <a:gd name="connsiteY2" fmla="*/ 256662 h 876302"/>
                  <a:gd name="connsiteX3" fmla="*/ 876302 w 1752602"/>
                  <a:gd name="connsiteY3" fmla="*/ 1 h 876302"/>
                  <a:gd name="connsiteX4" fmla="*/ 1495940 w 1752602"/>
                  <a:gd name="connsiteY4" fmla="*/ 256664 h 876302"/>
                  <a:gd name="connsiteX5" fmla="*/ 1752601 w 1752602"/>
                  <a:gd name="connsiteY5" fmla="*/ 876302 h 876302"/>
                  <a:gd name="connsiteX0" fmla="*/ 0 w 1752602"/>
                  <a:gd name="connsiteY0" fmla="*/ 876301 h 876302"/>
                  <a:gd name="connsiteX1" fmla="*/ 256664 w 1752602"/>
                  <a:gd name="connsiteY1" fmla="*/ 256662 h 876302"/>
                  <a:gd name="connsiteX2" fmla="*/ 876302 w 1752602"/>
                  <a:gd name="connsiteY2" fmla="*/ 1 h 876302"/>
                  <a:gd name="connsiteX3" fmla="*/ 1495940 w 1752602"/>
                  <a:gd name="connsiteY3" fmla="*/ 256664 h 876302"/>
                  <a:gd name="connsiteX4" fmla="*/ 1752601 w 1752602"/>
                  <a:gd name="connsiteY4" fmla="*/ 876302 h 876302"/>
                  <a:gd name="connsiteX0" fmla="*/ 0 w 1752602"/>
                  <a:gd name="connsiteY0" fmla="*/ 876300 h 876301"/>
                  <a:gd name="connsiteX1" fmla="*/ 876302 w 1752602"/>
                  <a:gd name="connsiteY1" fmla="*/ 0 h 876301"/>
                  <a:gd name="connsiteX2" fmla="*/ 1495940 w 1752602"/>
                  <a:gd name="connsiteY2" fmla="*/ 256663 h 876301"/>
                  <a:gd name="connsiteX3" fmla="*/ 1752601 w 1752602"/>
                  <a:gd name="connsiteY3" fmla="*/ 876301 h 876301"/>
                  <a:gd name="connsiteX0" fmla="*/ 0 w 876300"/>
                  <a:gd name="connsiteY0" fmla="*/ 0 h 876301"/>
                  <a:gd name="connsiteX1" fmla="*/ 619638 w 876300"/>
                  <a:gd name="connsiteY1" fmla="*/ 256663 h 876301"/>
                  <a:gd name="connsiteX2" fmla="*/ 876299 w 876300"/>
                  <a:gd name="connsiteY2" fmla="*/ 876301 h 876301"/>
                  <a:gd name="connsiteX0" fmla="*/ 0 w 876300"/>
                  <a:gd name="connsiteY0" fmla="*/ 0 h 876301"/>
                  <a:gd name="connsiteX1" fmla="*/ 281939 w 876300"/>
                  <a:gd name="connsiteY1" fmla="*/ 45719 h 876301"/>
                  <a:gd name="connsiteX2" fmla="*/ 619638 w 876300"/>
                  <a:gd name="connsiteY2" fmla="*/ 256663 h 876301"/>
                  <a:gd name="connsiteX3" fmla="*/ 876299 w 876300"/>
                  <a:gd name="connsiteY3" fmla="*/ 876301 h 876301"/>
                  <a:gd name="connsiteX0" fmla="*/ 0 w 876300"/>
                  <a:gd name="connsiteY0" fmla="*/ 0 h 876301"/>
                  <a:gd name="connsiteX1" fmla="*/ 281939 w 876300"/>
                  <a:gd name="connsiteY1" fmla="*/ 45719 h 876301"/>
                  <a:gd name="connsiteX2" fmla="*/ 358139 w 876300"/>
                  <a:gd name="connsiteY2" fmla="*/ 76199 h 876301"/>
                  <a:gd name="connsiteX3" fmla="*/ 619638 w 876300"/>
                  <a:gd name="connsiteY3" fmla="*/ 256663 h 876301"/>
                  <a:gd name="connsiteX4" fmla="*/ 876299 w 876300"/>
                  <a:gd name="connsiteY4" fmla="*/ 876301 h 876301"/>
                  <a:gd name="connsiteX0" fmla="*/ 0 w 876299"/>
                  <a:gd name="connsiteY0" fmla="*/ 0 h 876301"/>
                  <a:gd name="connsiteX1" fmla="*/ 281939 w 876299"/>
                  <a:gd name="connsiteY1" fmla="*/ 45719 h 876301"/>
                  <a:gd name="connsiteX2" fmla="*/ 358139 w 876299"/>
                  <a:gd name="connsiteY2" fmla="*/ 76199 h 876301"/>
                  <a:gd name="connsiteX3" fmla="*/ 619638 w 876299"/>
                  <a:gd name="connsiteY3" fmla="*/ 256663 h 876301"/>
                  <a:gd name="connsiteX4" fmla="*/ 701039 w 876299"/>
                  <a:gd name="connsiteY4" fmla="*/ 411479 h 876301"/>
                  <a:gd name="connsiteX5" fmla="*/ 876299 w 876299"/>
                  <a:gd name="connsiteY5" fmla="*/ 876301 h 876301"/>
                  <a:gd name="connsiteX0" fmla="*/ 0 w 701039"/>
                  <a:gd name="connsiteY0" fmla="*/ 0 h 411479"/>
                  <a:gd name="connsiteX1" fmla="*/ 281939 w 701039"/>
                  <a:gd name="connsiteY1" fmla="*/ 45719 h 411479"/>
                  <a:gd name="connsiteX2" fmla="*/ 358139 w 701039"/>
                  <a:gd name="connsiteY2" fmla="*/ 76199 h 411479"/>
                  <a:gd name="connsiteX3" fmla="*/ 619638 w 701039"/>
                  <a:gd name="connsiteY3" fmla="*/ 256663 h 411479"/>
                  <a:gd name="connsiteX4" fmla="*/ 701039 w 701039"/>
                  <a:gd name="connsiteY4" fmla="*/ 411479 h 411479"/>
                  <a:gd name="connsiteX0" fmla="*/ 0 w 419100"/>
                  <a:gd name="connsiteY0" fmla="*/ 4677 h 370437"/>
                  <a:gd name="connsiteX1" fmla="*/ 76200 w 419100"/>
                  <a:gd name="connsiteY1" fmla="*/ 35157 h 370437"/>
                  <a:gd name="connsiteX2" fmla="*/ 337699 w 419100"/>
                  <a:gd name="connsiteY2" fmla="*/ 215621 h 370437"/>
                  <a:gd name="connsiteX3" fmla="*/ 419100 w 419100"/>
                  <a:gd name="connsiteY3" fmla="*/ 370437 h 370437"/>
                  <a:gd name="connsiteX0" fmla="*/ 0 w 419100"/>
                  <a:gd name="connsiteY0" fmla="*/ 0 h 365760"/>
                  <a:gd name="connsiteX1" fmla="*/ 76200 w 419100"/>
                  <a:gd name="connsiteY1" fmla="*/ 30480 h 365760"/>
                  <a:gd name="connsiteX2" fmla="*/ 213360 w 419100"/>
                  <a:gd name="connsiteY2" fmla="*/ 106680 h 365760"/>
                  <a:gd name="connsiteX3" fmla="*/ 419100 w 419100"/>
                  <a:gd name="connsiteY3" fmla="*/ 365760 h 365760"/>
                  <a:gd name="connsiteX0" fmla="*/ 0 w 419100"/>
                  <a:gd name="connsiteY0" fmla="*/ 30480 h 396240"/>
                  <a:gd name="connsiteX1" fmla="*/ 76200 w 419100"/>
                  <a:gd name="connsiteY1" fmla="*/ 60960 h 396240"/>
                  <a:gd name="connsiteX2" fmla="*/ 419100 w 419100"/>
                  <a:gd name="connsiteY2" fmla="*/ 396240 h 396240"/>
                  <a:gd name="connsiteX0" fmla="*/ 0 w 419100"/>
                  <a:gd name="connsiteY0" fmla="*/ 0 h 365760"/>
                  <a:gd name="connsiteX1" fmla="*/ 419100 w 419100"/>
                  <a:gd name="connsiteY1" fmla="*/ 365760 h 365760"/>
                  <a:gd name="connsiteX0" fmla="*/ 0 w 419100"/>
                  <a:gd name="connsiteY0" fmla="*/ 0 h 365760"/>
                  <a:gd name="connsiteX1" fmla="*/ 137160 w 419100"/>
                  <a:gd name="connsiteY1" fmla="*/ 30479 h 365760"/>
                  <a:gd name="connsiteX2" fmla="*/ 419100 w 419100"/>
                  <a:gd name="connsiteY2" fmla="*/ 365760 h 365760"/>
                  <a:gd name="connsiteX0" fmla="*/ 0 w 419100"/>
                  <a:gd name="connsiteY0" fmla="*/ 0 h 365760"/>
                  <a:gd name="connsiteX1" fmla="*/ 419100 w 419100"/>
                  <a:gd name="connsiteY1" fmla="*/ 365760 h 365760"/>
                  <a:gd name="connsiteX0" fmla="*/ 0 w 281940"/>
                  <a:gd name="connsiteY0" fmla="*/ 0 h 335281"/>
                  <a:gd name="connsiteX1" fmla="*/ 281940 w 281940"/>
                  <a:gd name="connsiteY1" fmla="*/ 335281 h 335281"/>
                  <a:gd name="connsiteX0" fmla="*/ 0 w 281940"/>
                  <a:gd name="connsiteY0" fmla="*/ 0 h 335281"/>
                  <a:gd name="connsiteX1" fmla="*/ 281940 w 2819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Lst>
                <a:ahLst/>
                <a:cxnLst>
                  <a:cxn ang="0">
                    <a:pos x="connsiteX0" y="connsiteY0"/>
                  </a:cxn>
                  <a:cxn ang="0">
                    <a:pos x="connsiteX1" y="connsiteY1"/>
                  </a:cxn>
                </a:cxnLst>
                <a:rect l="l" t="t" r="r" b="b"/>
                <a:pathLst>
                  <a:path w="358140" h="335281">
                    <a:moveTo>
                      <a:pt x="0" y="0"/>
                    </a:moveTo>
                    <a:cubicBezTo>
                      <a:pt x="276860" y="73660"/>
                      <a:pt x="294640" y="177801"/>
                      <a:pt x="358140" y="335281"/>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0" name="Freeform 139"/>
              <p:cNvSpPr/>
              <p:nvPr/>
            </p:nvSpPr>
            <p:spPr>
              <a:xfrm rot="10800000">
                <a:off x="5943600" y="2971800"/>
                <a:ext cx="358140" cy="335281"/>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256662 w 1752602"/>
                  <a:gd name="connsiteY0" fmla="*/ 1495939 h 1752602"/>
                  <a:gd name="connsiteX1" fmla="*/ 0 w 1752602"/>
                  <a:gd name="connsiteY1" fmla="*/ 876301 h 1752602"/>
                  <a:gd name="connsiteX2" fmla="*/ 1 w 1752602"/>
                  <a:gd name="connsiteY2" fmla="*/ 876300 h 1752602"/>
                  <a:gd name="connsiteX3" fmla="*/ 256664 w 1752602"/>
                  <a:gd name="connsiteY3" fmla="*/ 256662 h 1752602"/>
                  <a:gd name="connsiteX4" fmla="*/ 876302 w 1752602"/>
                  <a:gd name="connsiteY4" fmla="*/ 1 h 1752602"/>
                  <a:gd name="connsiteX5" fmla="*/ 1495940 w 1752602"/>
                  <a:gd name="connsiteY5" fmla="*/ 256664 h 1752602"/>
                  <a:gd name="connsiteX6" fmla="*/ 1752601 w 1752602"/>
                  <a:gd name="connsiteY6" fmla="*/ 876302 h 1752602"/>
                  <a:gd name="connsiteX7" fmla="*/ 1495938 w 1752602"/>
                  <a:gd name="connsiteY7" fmla="*/ 1495940 h 1752602"/>
                  <a:gd name="connsiteX8" fmla="*/ 876300 w 1752602"/>
                  <a:gd name="connsiteY8" fmla="*/ 1752602 h 1752602"/>
                  <a:gd name="connsiteX9" fmla="*/ 348102 w 1752602"/>
                  <a:gd name="connsiteY9"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8" fmla="*/ 348102 w 1752602"/>
                  <a:gd name="connsiteY8" fmla="*/ 1587379 h 1752602"/>
                  <a:gd name="connsiteX0" fmla="*/ 0 w 1752602"/>
                  <a:gd name="connsiteY0" fmla="*/ 876301 h 1752602"/>
                  <a:gd name="connsiteX1" fmla="*/ 1 w 1752602"/>
                  <a:gd name="connsiteY1" fmla="*/ 876300 h 1752602"/>
                  <a:gd name="connsiteX2" fmla="*/ 256664 w 1752602"/>
                  <a:gd name="connsiteY2" fmla="*/ 256662 h 1752602"/>
                  <a:gd name="connsiteX3" fmla="*/ 876302 w 1752602"/>
                  <a:gd name="connsiteY3" fmla="*/ 1 h 1752602"/>
                  <a:gd name="connsiteX4" fmla="*/ 1495940 w 1752602"/>
                  <a:gd name="connsiteY4" fmla="*/ 256664 h 1752602"/>
                  <a:gd name="connsiteX5" fmla="*/ 1752601 w 1752602"/>
                  <a:gd name="connsiteY5" fmla="*/ 876302 h 1752602"/>
                  <a:gd name="connsiteX6" fmla="*/ 1495938 w 1752602"/>
                  <a:gd name="connsiteY6" fmla="*/ 1495940 h 1752602"/>
                  <a:gd name="connsiteX7" fmla="*/ 876300 w 1752602"/>
                  <a:gd name="connsiteY7" fmla="*/ 1752602 h 1752602"/>
                  <a:gd name="connsiteX0" fmla="*/ 0 w 1752602"/>
                  <a:gd name="connsiteY0" fmla="*/ 876301 h 1495940"/>
                  <a:gd name="connsiteX1" fmla="*/ 1 w 1752602"/>
                  <a:gd name="connsiteY1" fmla="*/ 876300 h 1495940"/>
                  <a:gd name="connsiteX2" fmla="*/ 256664 w 1752602"/>
                  <a:gd name="connsiteY2" fmla="*/ 256662 h 1495940"/>
                  <a:gd name="connsiteX3" fmla="*/ 876302 w 1752602"/>
                  <a:gd name="connsiteY3" fmla="*/ 1 h 1495940"/>
                  <a:gd name="connsiteX4" fmla="*/ 1495940 w 1752602"/>
                  <a:gd name="connsiteY4" fmla="*/ 256664 h 1495940"/>
                  <a:gd name="connsiteX5" fmla="*/ 1752601 w 1752602"/>
                  <a:gd name="connsiteY5" fmla="*/ 876302 h 1495940"/>
                  <a:gd name="connsiteX6" fmla="*/ 1495938 w 1752602"/>
                  <a:gd name="connsiteY6" fmla="*/ 1495940 h 1495940"/>
                  <a:gd name="connsiteX0" fmla="*/ 0 w 1752602"/>
                  <a:gd name="connsiteY0" fmla="*/ 876301 h 876302"/>
                  <a:gd name="connsiteX1" fmla="*/ 1 w 1752602"/>
                  <a:gd name="connsiteY1" fmla="*/ 876300 h 876302"/>
                  <a:gd name="connsiteX2" fmla="*/ 256664 w 1752602"/>
                  <a:gd name="connsiteY2" fmla="*/ 256662 h 876302"/>
                  <a:gd name="connsiteX3" fmla="*/ 876302 w 1752602"/>
                  <a:gd name="connsiteY3" fmla="*/ 1 h 876302"/>
                  <a:gd name="connsiteX4" fmla="*/ 1495940 w 1752602"/>
                  <a:gd name="connsiteY4" fmla="*/ 256664 h 876302"/>
                  <a:gd name="connsiteX5" fmla="*/ 1752601 w 1752602"/>
                  <a:gd name="connsiteY5" fmla="*/ 876302 h 876302"/>
                  <a:gd name="connsiteX0" fmla="*/ 0 w 1752602"/>
                  <a:gd name="connsiteY0" fmla="*/ 876301 h 876302"/>
                  <a:gd name="connsiteX1" fmla="*/ 256664 w 1752602"/>
                  <a:gd name="connsiteY1" fmla="*/ 256662 h 876302"/>
                  <a:gd name="connsiteX2" fmla="*/ 876302 w 1752602"/>
                  <a:gd name="connsiteY2" fmla="*/ 1 h 876302"/>
                  <a:gd name="connsiteX3" fmla="*/ 1495940 w 1752602"/>
                  <a:gd name="connsiteY3" fmla="*/ 256664 h 876302"/>
                  <a:gd name="connsiteX4" fmla="*/ 1752601 w 1752602"/>
                  <a:gd name="connsiteY4" fmla="*/ 876302 h 876302"/>
                  <a:gd name="connsiteX0" fmla="*/ 0 w 1752602"/>
                  <a:gd name="connsiteY0" fmla="*/ 876300 h 876301"/>
                  <a:gd name="connsiteX1" fmla="*/ 876302 w 1752602"/>
                  <a:gd name="connsiteY1" fmla="*/ 0 h 876301"/>
                  <a:gd name="connsiteX2" fmla="*/ 1495940 w 1752602"/>
                  <a:gd name="connsiteY2" fmla="*/ 256663 h 876301"/>
                  <a:gd name="connsiteX3" fmla="*/ 1752601 w 1752602"/>
                  <a:gd name="connsiteY3" fmla="*/ 876301 h 876301"/>
                  <a:gd name="connsiteX0" fmla="*/ 0 w 876300"/>
                  <a:gd name="connsiteY0" fmla="*/ 0 h 876301"/>
                  <a:gd name="connsiteX1" fmla="*/ 619638 w 876300"/>
                  <a:gd name="connsiteY1" fmla="*/ 256663 h 876301"/>
                  <a:gd name="connsiteX2" fmla="*/ 876299 w 876300"/>
                  <a:gd name="connsiteY2" fmla="*/ 876301 h 876301"/>
                  <a:gd name="connsiteX0" fmla="*/ 0 w 876300"/>
                  <a:gd name="connsiteY0" fmla="*/ 0 h 876301"/>
                  <a:gd name="connsiteX1" fmla="*/ 281939 w 876300"/>
                  <a:gd name="connsiteY1" fmla="*/ 45719 h 876301"/>
                  <a:gd name="connsiteX2" fmla="*/ 619638 w 876300"/>
                  <a:gd name="connsiteY2" fmla="*/ 256663 h 876301"/>
                  <a:gd name="connsiteX3" fmla="*/ 876299 w 876300"/>
                  <a:gd name="connsiteY3" fmla="*/ 876301 h 876301"/>
                  <a:gd name="connsiteX0" fmla="*/ 0 w 876300"/>
                  <a:gd name="connsiteY0" fmla="*/ 0 h 876301"/>
                  <a:gd name="connsiteX1" fmla="*/ 281939 w 876300"/>
                  <a:gd name="connsiteY1" fmla="*/ 45719 h 876301"/>
                  <a:gd name="connsiteX2" fmla="*/ 358139 w 876300"/>
                  <a:gd name="connsiteY2" fmla="*/ 76199 h 876301"/>
                  <a:gd name="connsiteX3" fmla="*/ 619638 w 876300"/>
                  <a:gd name="connsiteY3" fmla="*/ 256663 h 876301"/>
                  <a:gd name="connsiteX4" fmla="*/ 876299 w 876300"/>
                  <a:gd name="connsiteY4" fmla="*/ 876301 h 876301"/>
                  <a:gd name="connsiteX0" fmla="*/ 0 w 876299"/>
                  <a:gd name="connsiteY0" fmla="*/ 0 h 876301"/>
                  <a:gd name="connsiteX1" fmla="*/ 281939 w 876299"/>
                  <a:gd name="connsiteY1" fmla="*/ 45719 h 876301"/>
                  <a:gd name="connsiteX2" fmla="*/ 358139 w 876299"/>
                  <a:gd name="connsiteY2" fmla="*/ 76199 h 876301"/>
                  <a:gd name="connsiteX3" fmla="*/ 619638 w 876299"/>
                  <a:gd name="connsiteY3" fmla="*/ 256663 h 876301"/>
                  <a:gd name="connsiteX4" fmla="*/ 701039 w 876299"/>
                  <a:gd name="connsiteY4" fmla="*/ 411479 h 876301"/>
                  <a:gd name="connsiteX5" fmla="*/ 876299 w 876299"/>
                  <a:gd name="connsiteY5" fmla="*/ 876301 h 876301"/>
                  <a:gd name="connsiteX0" fmla="*/ 0 w 701039"/>
                  <a:gd name="connsiteY0" fmla="*/ 0 h 411479"/>
                  <a:gd name="connsiteX1" fmla="*/ 281939 w 701039"/>
                  <a:gd name="connsiteY1" fmla="*/ 45719 h 411479"/>
                  <a:gd name="connsiteX2" fmla="*/ 358139 w 701039"/>
                  <a:gd name="connsiteY2" fmla="*/ 76199 h 411479"/>
                  <a:gd name="connsiteX3" fmla="*/ 619638 w 701039"/>
                  <a:gd name="connsiteY3" fmla="*/ 256663 h 411479"/>
                  <a:gd name="connsiteX4" fmla="*/ 701039 w 701039"/>
                  <a:gd name="connsiteY4" fmla="*/ 411479 h 411479"/>
                  <a:gd name="connsiteX0" fmla="*/ 0 w 419100"/>
                  <a:gd name="connsiteY0" fmla="*/ 4677 h 370437"/>
                  <a:gd name="connsiteX1" fmla="*/ 76200 w 419100"/>
                  <a:gd name="connsiteY1" fmla="*/ 35157 h 370437"/>
                  <a:gd name="connsiteX2" fmla="*/ 337699 w 419100"/>
                  <a:gd name="connsiteY2" fmla="*/ 215621 h 370437"/>
                  <a:gd name="connsiteX3" fmla="*/ 419100 w 419100"/>
                  <a:gd name="connsiteY3" fmla="*/ 370437 h 370437"/>
                  <a:gd name="connsiteX0" fmla="*/ 0 w 419100"/>
                  <a:gd name="connsiteY0" fmla="*/ 0 h 365760"/>
                  <a:gd name="connsiteX1" fmla="*/ 76200 w 419100"/>
                  <a:gd name="connsiteY1" fmla="*/ 30480 h 365760"/>
                  <a:gd name="connsiteX2" fmla="*/ 213360 w 419100"/>
                  <a:gd name="connsiteY2" fmla="*/ 106680 h 365760"/>
                  <a:gd name="connsiteX3" fmla="*/ 419100 w 419100"/>
                  <a:gd name="connsiteY3" fmla="*/ 365760 h 365760"/>
                  <a:gd name="connsiteX0" fmla="*/ 0 w 419100"/>
                  <a:gd name="connsiteY0" fmla="*/ 30480 h 396240"/>
                  <a:gd name="connsiteX1" fmla="*/ 76200 w 419100"/>
                  <a:gd name="connsiteY1" fmla="*/ 60960 h 396240"/>
                  <a:gd name="connsiteX2" fmla="*/ 419100 w 419100"/>
                  <a:gd name="connsiteY2" fmla="*/ 396240 h 396240"/>
                  <a:gd name="connsiteX0" fmla="*/ 0 w 419100"/>
                  <a:gd name="connsiteY0" fmla="*/ 0 h 365760"/>
                  <a:gd name="connsiteX1" fmla="*/ 419100 w 419100"/>
                  <a:gd name="connsiteY1" fmla="*/ 365760 h 365760"/>
                  <a:gd name="connsiteX0" fmla="*/ 0 w 419100"/>
                  <a:gd name="connsiteY0" fmla="*/ 0 h 365760"/>
                  <a:gd name="connsiteX1" fmla="*/ 137160 w 419100"/>
                  <a:gd name="connsiteY1" fmla="*/ 30479 h 365760"/>
                  <a:gd name="connsiteX2" fmla="*/ 419100 w 419100"/>
                  <a:gd name="connsiteY2" fmla="*/ 365760 h 365760"/>
                  <a:gd name="connsiteX0" fmla="*/ 0 w 419100"/>
                  <a:gd name="connsiteY0" fmla="*/ 0 h 365760"/>
                  <a:gd name="connsiteX1" fmla="*/ 419100 w 419100"/>
                  <a:gd name="connsiteY1" fmla="*/ 365760 h 365760"/>
                  <a:gd name="connsiteX0" fmla="*/ 0 w 281940"/>
                  <a:gd name="connsiteY0" fmla="*/ 0 h 335281"/>
                  <a:gd name="connsiteX1" fmla="*/ 281940 w 281940"/>
                  <a:gd name="connsiteY1" fmla="*/ 335281 h 335281"/>
                  <a:gd name="connsiteX0" fmla="*/ 0 w 281940"/>
                  <a:gd name="connsiteY0" fmla="*/ 0 h 335281"/>
                  <a:gd name="connsiteX1" fmla="*/ 281940 w 2819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 name="connsiteX0" fmla="*/ 0 w 358140"/>
                  <a:gd name="connsiteY0" fmla="*/ 0 h 335281"/>
                  <a:gd name="connsiteX1" fmla="*/ 358140 w 358140"/>
                  <a:gd name="connsiteY1" fmla="*/ 335281 h 335281"/>
                </a:gdLst>
                <a:ahLst/>
                <a:cxnLst>
                  <a:cxn ang="0">
                    <a:pos x="connsiteX0" y="connsiteY0"/>
                  </a:cxn>
                  <a:cxn ang="0">
                    <a:pos x="connsiteX1" y="connsiteY1"/>
                  </a:cxn>
                </a:cxnLst>
                <a:rect l="l" t="t" r="r" b="b"/>
                <a:pathLst>
                  <a:path w="358140" h="335281">
                    <a:moveTo>
                      <a:pt x="0" y="0"/>
                    </a:moveTo>
                    <a:cubicBezTo>
                      <a:pt x="276860" y="73660"/>
                      <a:pt x="294640" y="177801"/>
                      <a:pt x="358140" y="335281"/>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1" name="Group 86"/>
            <p:cNvGrpSpPr/>
            <p:nvPr/>
          </p:nvGrpSpPr>
          <p:grpSpPr>
            <a:xfrm>
              <a:off x="5379720" y="1524000"/>
              <a:ext cx="438400" cy="1241310"/>
              <a:chOff x="4267200" y="3054500"/>
              <a:chExt cx="438400" cy="1241310"/>
            </a:xfrm>
          </p:grpSpPr>
          <p:sp>
            <p:nvSpPr>
              <p:cNvPr id="129" name="Rectangle 128"/>
              <p:cNvSpPr/>
              <p:nvPr/>
            </p:nvSpPr>
            <p:spPr>
              <a:xfrm>
                <a:off x="4271001" y="3273700"/>
                <a:ext cx="434598" cy="841100"/>
              </a:xfrm>
              <a:prstGeom prst="rect">
                <a:avLst/>
              </a:prstGeom>
              <a:gradFill>
                <a:gsLst>
                  <a:gs pos="25000">
                    <a:srgbClr val="00ADEF"/>
                  </a:gs>
                  <a:gs pos="95000">
                    <a:schemeClr val="accent3">
                      <a:lumMod val="40000"/>
                      <a:lumOff val="60000"/>
                    </a:schemeClr>
                  </a:gs>
                </a:gsLst>
                <a:lin ang="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1" name="Arc 18"/>
              <p:cNvSpPr/>
              <p:nvPr/>
            </p:nvSpPr>
            <p:spPr>
              <a:xfrm rot="5400000">
                <a:off x="4376556" y="3966766"/>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32" name="Straight Connector 131"/>
              <p:cNvCxnSpPr>
                <a:stCxn id="130" idx="0"/>
                <a:endCxn id="131" idx="3"/>
              </p:cNvCxnSpPr>
              <p:nvPr/>
            </p:nvCxnSpPr>
            <p:spPr>
              <a:xfrm>
                <a:off x="4267200" y="3273700"/>
                <a:ext cx="1" cy="8024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0" idx="3"/>
                <a:endCxn id="131" idx="0"/>
              </p:cNvCxnSpPr>
              <p:nvPr/>
            </p:nvCxnSpPr>
            <p:spPr>
              <a:xfrm>
                <a:off x="4705599" y="3274188"/>
                <a:ext cx="1" cy="8024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Arc 18"/>
              <p:cNvSpPr/>
              <p:nvPr/>
            </p:nvSpPr>
            <p:spPr>
              <a:xfrm rot="16200000">
                <a:off x="4376556" y="2945144"/>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2" name="Group 87"/>
            <p:cNvGrpSpPr/>
            <p:nvPr/>
          </p:nvGrpSpPr>
          <p:grpSpPr>
            <a:xfrm>
              <a:off x="7225419" y="1752600"/>
              <a:ext cx="438400" cy="727520"/>
              <a:chOff x="4267200" y="3054500"/>
              <a:chExt cx="438400" cy="727520"/>
            </a:xfrm>
          </p:grpSpPr>
          <p:sp>
            <p:nvSpPr>
              <p:cNvPr id="121" name="Rectangle 120"/>
              <p:cNvSpPr/>
              <p:nvPr/>
            </p:nvSpPr>
            <p:spPr>
              <a:xfrm>
                <a:off x="4271001" y="3257532"/>
                <a:ext cx="434598" cy="406568"/>
              </a:xfrm>
              <a:prstGeom prst="rect">
                <a:avLst/>
              </a:prstGeom>
              <a:gradFill>
                <a:gsLst>
                  <a:gs pos="25000">
                    <a:srgbClr val="00ADEF"/>
                  </a:gs>
                  <a:gs pos="95000">
                    <a:schemeClr val="accent3">
                      <a:lumMod val="40000"/>
                      <a:lumOff val="60000"/>
                    </a:schemeClr>
                  </a:gs>
                </a:gsLst>
                <a:lin ang="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5" name="Arc 18"/>
              <p:cNvSpPr/>
              <p:nvPr/>
            </p:nvSpPr>
            <p:spPr>
              <a:xfrm rot="16200000">
                <a:off x="4376556" y="2945144"/>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26" name="Arc 18"/>
              <p:cNvSpPr/>
              <p:nvPr/>
            </p:nvSpPr>
            <p:spPr>
              <a:xfrm rot="5400000">
                <a:off x="4376556" y="3452976"/>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27" name="Straight Connector 126"/>
              <p:cNvCxnSpPr>
                <a:stCxn id="125" idx="0"/>
                <a:endCxn id="126" idx="3"/>
              </p:cNvCxnSpPr>
              <p:nvPr/>
            </p:nvCxnSpPr>
            <p:spPr>
              <a:xfrm>
                <a:off x="4267200" y="3273700"/>
                <a:ext cx="1" cy="2886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5" idx="3"/>
                <a:endCxn id="126" idx="0"/>
              </p:cNvCxnSpPr>
              <p:nvPr/>
            </p:nvCxnSpPr>
            <p:spPr>
              <a:xfrm>
                <a:off x="4705599" y="3274188"/>
                <a:ext cx="1" cy="2886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98"/>
            <p:cNvGrpSpPr/>
            <p:nvPr/>
          </p:nvGrpSpPr>
          <p:grpSpPr>
            <a:xfrm>
              <a:off x="6431980" y="2519056"/>
              <a:ext cx="438400" cy="986144"/>
              <a:chOff x="4267200" y="3054500"/>
              <a:chExt cx="438400" cy="986144"/>
            </a:xfrm>
          </p:grpSpPr>
          <p:sp>
            <p:nvSpPr>
              <p:cNvPr id="116" name="Rectangle 115"/>
              <p:cNvSpPr/>
              <p:nvPr/>
            </p:nvSpPr>
            <p:spPr>
              <a:xfrm>
                <a:off x="4271001" y="3273700"/>
                <a:ext cx="434598" cy="610088"/>
              </a:xfrm>
              <a:prstGeom prst="rect">
                <a:avLst/>
              </a:prstGeom>
              <a:gradFill>
                <a:gsLst>
                  <a:gs pos="25000">
                    <a:srgbClr val="00ADEF"/>
                  </a:gs>
                  <a:gs pos="95000">
                    <a:schemeClr val="accent3">
                      <a:lumMod val="40000"/>
                      <a:lumOff val="60000"/>
                    </a:schemeClr>
                  </a:gs>
                </a:gsLst>
                <a:lin ang="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7" name="Arc 18"/>
              <p:cNvSpPr/>
              <p:nvPr/>
            </p:nvSpPr>
            <p:spPr>
              <a:xfrm rot="16200000">
                <a:off x="4376556" y="2945144"/>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18" name="Arc 18"/>
              <p:cNvSpPr/>
              <p:nvPr/>
            </p:nvSpPr>
            <p:spPr>
              <a:xfrm rot="5400000">
                <a:off x="4376556" y="3711600"/>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19" name="Straight Connector 118"/>
              <p:cNvCxnSpPr>
                <a:stCxn id="117" idx="0"/>
                <a:endCxn id="118" idx="3"/>
              </p:cNvCxnSpPr>
              <p:nvPr/>
            </p:nvCxnSpPr>
            <p:spPr>
              <a:xfrm>
                <a:off x="4267200" y="3273700"/>
                <a:ext cx="1" cy="547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7" idx="3"/>
                <a:endCxn id="118" idx="0"/>
              </p:cNvCxnSpPr>
              <p:nvPr/>
            </p:nvCxnSpPr>
            <p:spPr>
              <a:xfrm>
                <a:off x="4705599" y="3274188"/>
                <a:ext cx="1" cy="547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99"/>
            <p:cNvGrpSpPr/>
            <p:nvPr/>
          </p:nvGrpSpPr>
          <p:grpSpPr>
            <a:xfrm>
              <a:off x="6435781" y="618512"/>
              <a:ext cx="438400" cy="1362688"/>
              <a:chOff x="4267200" y="2933122"/>
              <a:chExt cx="438400" cy="1362688"/>
            </a:xfrm>
          </p:grpSpPr>
          <p:sp>
            <p:nvSpPr>
              <p:cNvPr id="110" name="Rectangle 109"/>
              <p:cNvSpPr/>
              <p:nvPr/>
            </p:nvSpPr>
            <p:spPr>
              <a:xfrm>
                <a:off x="4271001" y="3123622"/>
                <a:ext cx="434598" cy="991178"/>
              </a:xfrm>
              <a:prstGeom prst="rect">
                <a:avLst/>
              </a:prstGeom>
              <a:gradFill>
                <a:gsLst>
                  <a:gs pos="25000">
                    <a:srgbClr val="00ADEF"/>
                  </a:gs>
                  <a:gs pos="95000">
                    <a:schemeClr val="accent3">
                      <a:lumMod val="40000"/>
                      <a:lumOff val="60000"/>
                    </a:schemeClr>
                  </a:gs>
                </a:gsLst>
                <a:lin ang="0" scaled="1"/>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1" name="Arc 18"/>
              <p:cNvSpPr/>
              <p:nvPr/>
            </p:nvSpPr>
            <p:spPr>
              <a:xfrm rot="16200000">
                <a:off x="4376556" y="2823766"/>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12" name="Arc 18"/>
              <p:cNvSpPr/>
              <p:nvPr/>
            </p:nvSpPr>
            <p:spPr>
              <a:xfrm rot="5400000">
                <a:off x="4376556" y="3966766"/>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13" name="Straight Connector 112"/>
              <p:cNvCxnSpPr>
                <a:stCxn id="111" idx="0"/>
                <a:endCxn id="112" idx="3"/>
              </p:cNvCxnSpPr>
              <p:nvPr/>
            </p:nvCxnSpPr>
            <p:spPr>
              <a:xfrm>
                <a:off x="4267200" y="3152322"/>
                <a:ext cx="1" cy="923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11" idx="3"/>
                <a:endCxn id="112" idx="0"/>
              </p:cNvCxnSpPr>
              <p:nvPr/>
            </p:nvCxnSpPr>
            <p:spPr>
              <a:xfrm>
                <a:off x="4705599" y="3152810"/>
                <a:ext cx="1" cy="923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101"/>
            <p:cNvGrpSpPr/>
            <p:nvPr/>
          </p:nvGrpSpPr>
          <p:grpSpPr>
            <a:xfrm>
              <a:off x="7715000" y="1761512"/>
              <a:ext cx="438400" cy="727520"/>
              <a:chOff x="4267200" y="3054500"/>
              <a:chExt cx="438400" cy="727520"/>
            </a:xfrm>
          </p:grpSpPr>
          <p:sp>
            <p:nvSpPr>
              <p:cNvPr id="105" name="Rectangle 104"/>
              <p:cNvSpPr/>
              <p:nvPr/>
            </p:nvSpPr>
            <p:spPr>
              <a:xfrm>
                <a:off x="4271001" y="3257532"/>
                <a:ext cx="434598" cy="406568"/>
              </a:xfrm>
              <a:prstGeom prst="rect">
                <a:avLst/>
              </a:prstGeom>
              <a:gradFill>
                <a:gsLst>
                  <a:gs pos="25000">
                    <a:srgbClr val="00ADEF"/>
                  </a:gs>
                  <a:gs pos="95000">
                    <a:schemeClr val="accent3">
                      <a:lumMod val="40000"/>
                      <a:lumOff val="60000"/>
                    </a:schemeClr>
                  </a:gs>
                </a:gsLst>
                <a:lin ang="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6" name="Arc 18"/>
              <p:cNvSpPr/>
              <p:nvPr/>
            </p:nvSpPr>
            <p:spPr>
              <a:xfrm rot="16200000">
                <a:off x="4376556" y="2945144"/>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07" name="Arc 18"/>
              <p:cNvSpPr/>
              <p:nvPr/>
            </p:nvSpPr>
            <p:spPr>
              <a:xfrm rot="5400000">
                <a:off x="4376556" y="3452976"/>
                <a:ext cx="219688" cy="43840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08" name="Straight Connector 107"/>
              <p:cNvCxnSpPr>
                <a:stCxn id="106" idx="0"/>
                <a:endCxn id="107" idx="3"/>
              </p:cNvCxnSpPr>
              <p:nvPr/>
            </p:nvCxnSpPr>
            <p:spPr>
              <a:xfrm>
                <a:off x="4267200" y="3273700"/>
                <a:ext cx="1" cy="2886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6" idx="3"/>
                <a:endCxn id="107" idx="0"/>
              </p:cNvCxnSpPr>
              <p:nvPr/>
            </p:nvCxnSpPr>
            <p:spPr>
              <a:xfrm>
                <a:off x="4705599" y="3274188"/>
                <a:ext cx="1" cy="2886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a:bodyPr>
          <a:lstStyle/>
          <a:p>
            <a:r>
              <a:rPr lang="en-US" dirty="0"/>
              <a:t>Challenge: multiple time and length </a:t>
            </a:r>
            <a:r>
              <a:rPr lang="en-US" dirty="0" smtClean="0"/>
              <a:t>scales</a:t>
            </a:r>
            <a:endParaRPr lang="en-US" dirty="0"/>
          </a:p>
        </p:txBody>
      </p:sp>
    </p:spTree>
    <p:extLst>
      <p:ext uri="{BB962C8B-B14F-4D97-AF65-F5344CB8AC3E}">
        <p14:creationId xmlns:p14="http://schemas.microsoft.com/office/powerpoint/2010/main" val="26957452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372868" y="1002268"/>
            <a:ext cx="4398264" cy="2667000"/>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4355068"/>
            <a:ext cx="2608993" cy="1685146"/>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84876" y="4355068"/>
            <a:ext cx="1601724" cy="1685146"/>
          </a:xfrm>
          <a:prstGeom prst="rect">
            <a:avLst/>
          </a:prstGeom>
        </p:spPr>
      </p:pic>
      <p:sp>
        <p:nvSpPr>
          <p:cNvPr id="11" name="TextBox 10"/>
          <p:cNvSpPr txBox="1"/>
          <p:nvPr/>
        </p:nvSpPr>
        <p:spPr>
          <a:xfrm>
            <a:off x="5711703" y="6107668"/>
            <a:ext cx="1148071" cy="369332"/>
          </a:xfrm>
          <a:prstGeom prst="rect">
            <a:avLst/>
          </a:prstGeom>
          <a:noFill/>
        </p:spPr>
        <p:txBody>
          <a:bodyPr wrap="none"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Metabolic</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37" name="TextBox 36"/>
          <p:cNvSpPr txBox="1"/>
          <p:nvPr/>
        </p:nvSpPr>
        <p:spPr>
          <a:xfrm>
            <a:off x="2831142" y="6107668"/>
            <a:ext cx="1061509" cy="369332"/>
          </a:xfrm>
          <a:prstGeom prst="rect">
            <a:avLst/>
          </a:prstGeom>
          <a:noFill/>
        </p:spPr>
        <p:txBody>
          <a:bodyPr wrap="none"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Signaling</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38" name="TextBox 37"/>
          <p:cNvSpPr txBox="1"/>
          <p:nvPr/>
        </p:nvSpPr>
        <p:spPr>
          <a:xfrm>
            <a:off x="3210891" y="3669268"/>
            <a:ext cx="2722220" cy="369332"/>
          </a:xfrm>
          <a:prstGeom prst="rect">
            <a:avLst/>
          </a:prstGeom>
          <a:noFill/>
        </p:spPr>
        <p:txBody>
          <a:bodyPr wrap="none" rtlCol="0">
            <a:spAutoFit/>
          </a:bodyPr>
          <a:lstStyle/>
          <a:p>
            <a:pPr algn="ctr"/>
            <a:r>
              <a:rPr lang="en-US" dirty="0">
                <a:latin typeface="CMU Bright" panose="02000603000000000000" pitchFamily="2" charset="0"/>
                <a:ea typeface="CMU Bright" panose="02000603000000000000" pitchFamily="2" charset="0"/>
                <a:cs typeface="CMU Bright" panose="02000603000000000000" pitchFamily="2" charset="0"/>
              </a:rPr>
              <a:t>Transcriptional regulatory</a:t>
            </a:r>
          </a:p>
        </p:txBody>
      </p:sp>
      <p:sp>
        <p:nvSpPr>
          <p:cNvPr id="5" name="Title 4"/>
          <p:cNvSpPr>
            <a:spLocks noGrp="1"/>
          </p:cNvSpPr>
          <p:nvPr>
            <p:ph type="title"/>
          </p:nvPr>
        </p:nvSpPr>
        <p:spPr/>
        <p:txBody>
          <a:bodyPr>
            <a:normAutofit/>
          </a:bodyPr>
          <a:lstStyle/>
          <a:p>
            <a:r>
              <a:rPr lang="en-US" dirty="0"/>
              <a:t>Challenge: </a:t>
            </a:r>
            <a:r>
              <a:rPr lang="en-US" dirty="0" smtClean="0"/>
              <a:t>heterogeneous networks</a:t>
            </a:r>
            <a:endParaRPr lang="en-US" dirty="0"/>
          </a:p>
        </p:txBody>
      </p:sp>
    </p:spTree>
    <p:extLst>
      <p:ext uri="{BB962C8B-B14F-4D97-AF65-F5344CB8AC3E}">
        <p14:creationId xmlns:p14="http://schemas.microsoft.com/office/powerpoint/2010/main" val="310187400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6"/>
          <p:cNvGrpSpPr/>
          <p:nvPr/>
        </p:nvGrpSpPr>
        <p:grpSpPr>
          <a:xfrm>
            <a:off x="1640490" y="1447800"/>
            <a:ext cx="1921100" cy="3961442"/>
            <a:chOff x="3810000" y="1741249"/>
            <a:chExt cx="1034688" cy="2580616"/>
          </a:xfrm>
        </p:grpSpPr>
        <p:pic>
          <p:nvPicPr>
            <p:cNvPr id="45" name="Picture 2" descr="http://www.liv.ac.uk/researchintelligence/issue30/images/microarr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2156" y="1741249"/>
              <a:ext cx="802532" cy="2580616"/>
            </a:xfrm>
            <a:prstGeom prst="rect">
              <a:avLst/>
            </a:prstGeom>
            <a:noFill/>
          </p:spPr>
        </p:pic>
        <p:pic>
          <p:nvPicPr>
            <p:cNvPr id="46" name="Picture 2" descr="http://www.liv.ac.uk/researchintelligence/issue30/images/microarray.jp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3810000" y="1741255"/>
              <a:ext cx="228412" cy="2580610"/>
            </a:xfrm>
            <a:prstGeom prst="rect">
              <a:avLst/>
            </a:prstGeom>
            <a:noFill/>
          </p:spPr>
        </p:pic>
      </p:grpSp>
      <p:grpSp>
        <p:nvGrpSpPr>
          <p:cNvPr id="6" name="Group 73"/>
          <p:cNvGrpSpPr/>
          <p:nvPr/>
        </p:nvGrpSpPr>
        <p:grpSpPr>
          <a:xfrm>
            <a:off x="4294742" y="1447800"/>
            <a:ext cx="3208769" cy="1612760"/>
            <a:chOff x="6900672" y="1447800"/>
            <a:chExt cx="1728216" cy="914400"/>
          </a:xfrm>
        </p:grpSpPr>
        <p:grpSp>
          <p:nvGrpSpPr>
            <p:cNvPr id="7" name="Group 68"/>
            <p:cNvGrpSpPr/>
            <p:nvPr/>
          </p:nvGrpSpPr>
          <p:grpSpPr>
            <a:xfrm>
              <a:off x="6900672" y="1546859"/>
              <a:ext cx="109728" cy="716281"/>
              <a:chOff x="7010400" y="1546859"/>
              <a:chExt cx="109728" cy="716281"/>
            </a:xfrm>
          </p:grpSpPr>
          <p:cxnSp>
            <p:nvCxnSpPr>
              <p:cNvPr id="51" name="Straight Connector 50"/>
              <p:cNvCxnSpPr/>
              <p:nvPr/>
            </p:nvCxnSpPr>
            <p:spPr>
              <a:xfrm>
                <a:off x="7010400" y="1546859"/>
                <a:ext cx="109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10400" y="1725929"/>
                <a:ext cx="109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10400" y="2084069"/>
                <a:ext cx="109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10400" y="2263140"/>
                <a:ext cx="109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010400" y="1904999"/>
                <a:ext cx="1097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7010400" y="1447800"/>
              <a:ext cx="1618488"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nvGrpSpPr>
            <p:cNvPr id="37" name="Group 71"/>
            <p:cNvGrpSpPr/>
            <p:nvPr/>
          </p:nvGrpSpPr>
          <p:grpSpPr>
            <a:xfrm>
              <a:off x="7133844" y="1524000"/>
              <a:ext cx="1371600" cy="762000"/>
              <a:chOff x="7162800" y="1524000"/>
              <a:chExt cx="1371600" cy="762000"/>
            </a:xfrm>
          </p:grpSpPr>
          <p:sp>
            <p:nvSpPr>
              <p:cNvPr id="49" name="Rectangle 48"/>
              <p:cNvSpPr/>
              <p:nvPr/>
            </p:nvSpPr>
            <p:spPr>
              <a:xfrm>
                <a:off x="7162800" y="1524000"/>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4" name="Rectangle 53"/>
              <p:cNvSpPr/>
              <p:nvPr/>
            </p:nvSpPr>
            <p:spPr>
              <a:xfrm>
                <a:off x="7162800" y="1703070"/>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6" name="Rectangle 55"/>
              <p:cNvSpPr/>
              <p:nvPr/>
            </p:nvSpPr>
            <p:spPr>
              <a:xfrm>
                <a:off x="7543800" y="2061210"/>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8" name="Rectangle 57"/>
              <p:cNvSpPr/>
              <p:nvPr/>
            </p:nvSpPr>
            <p:spPr>
              <a:xfrm>
                <a:off x="7162800" y="2240281"/>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0" name="Rectangle 59"/>
              <p:cNvSpPr/>
              <p:nvPr/>
            </p:nvSpPr>
            <p:spPr>
              <a:xfrm>
                <a:off x="7543800" y="1706881"/>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6" name="Rectangle 65"/>
              <p:cNvSpPr/>
              <p:nvPr/>
            </p:nvSpPr>
            <p:spPr>
              <a:xfrm>
                <a:off x="7924800" y="1706881"/>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7" name="Rectangle 66"/>
              <p:cNvSpPr/>
              <p:nvPr/>
            </p:nvSpPr>
            <p:spPr>
              <a:xfrm>
                <a:off x="8305800" y="1524000"/>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8" name="Rectangle 67"/>
              <p:cNvSpPr/>
              <p:nvPr/>
            </p:nvSpPr>
            <p:spPr>
              <a:xfrm>
                <a:off x="7924800" y="2057400"/>
                <a:ext cx="2286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pic>
        <p:nvPicPr>
          <p:cNvPr id="12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92331" y="3954441"/>
            <a:ext cx="3013591" cy="141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4856213" y="5409242"/>
            <a:ext cx="2085827" cy="591572"/>
          </a:xfrm>
          <a:prstGeom prst="rect">
            <a:avLst/>
          </a:prstGeom>
          <a:noFill/>
        </p:spPr>
        <p:txBody>
          <a:bodyPr wrap="none" rtlCol="0">
            <a:spAutoFit/>
          </a:bodyPr>
          <a:lstStyle/>
          <a:p>
            <a:pPr algn="ctr">
              <a:lnSpc>
                <a:spcPct val="90000"/>
              </a:lnSpc>
            </a:pPr>
            <a:r>
              <a:rPr lang="en-US" dirty="0" smtClean="0">
                <a:latin typeface="CMU Bright" panose="02000603000000000000" pitchFamily="2" charset="0"/>
                <a:ea typeface="CMU Bright" panose="02000603000000000000" pitchFamily="2" charset="0"/>
                <a:cs typeface="CMU Bright" panose="02000603000000000000" pitchFamily="2" charset="0"/>
              </a:rPr>
              <a:t>Single-cell variation</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Microscopy</a:t>
            </a:r>
          </a:p>
        </p:txBody>
      </p:sp>
      <p:sp>
        <p:nvSpPr>
          <p:cNvPr id="151" name="TextBox 150"/>
          <p:cNvSpPr txBox="1"/>
          <p:nvPr/>
        </p:nvSpPr>
        <p:spPr>
          <a:xfrm>
            <a:off x="2121665" y="5409242"/>
            <a:ext cx="1509772" cy="590931"/>
          </a:xfrm>
          <a:prstGeom prst="rect">
            <a:avLst/>
          </a:prstGeom>
          <a:noFill/>
        </p:spPr>
        <p:txBody>
          <a:bodyPr wrap="none" rtlCol="0">
            <a:spAutoFit/>
          </a:bodyPr>
          <a:lstStyle/>
          <a:p>
            <a:pPr algn="ctr">
              <a:lnSpc>
                <a:spcPct val="90000"/>
              </a:lnSpc>
            </a:pPr>
            <a:r>
              <a:rPr lang="en-US" dirty="0" smtClean="0">
                <a:latin typeface="CMU Bright" panose="02000603000000000000" pitchFamily="2" charset="0"/>
                <a:ea typeface="CMU Bright" panose="02000603000000000000" pitchFamily="2" charset="0"/>
                <a:cs typeface="CMU Bright" panose="02000603000000000000" pitchFamily="2" charset="0"/>
              </a:rPr>
              <a:t>Transcription</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RNA-</a:t>
            </a:r>
            <a:r>
              <a:rPr lang="en-US" i="1" dirty="0" err="1" smtClean="0">
                <a:latin typeface="CMU Bright" panose="02000603000000000000" pitchFamily="2" charset="0"/>
                <a:ea typeface="CMU Bright" panose="02000603000000000000" pitchFamily="2" charset="0"/>
                <a:cs typeface="CMU Bright" panose="02000603000000000000" pitchFamily="2" charset="0"/>
              </a:rPr>
              <a:t>seq</a:t>
            </a:r>
            <a:endParaRPr lang="en-US" i="1" dirty="0" smtClean="0">
              <a:latin typeface="CMU Bright" panose="02000603000000000000" pitchFamily="2" charset="0"/>
              <a:ea typeface="CMU Bright" panose="02000603000000000000" pitchFamily="2" charset="0"/>
              <a:cs typeface="CMU Bright" panose="02000603000000000000" pitchFamily="2" charset="0"/>
            </a:endParaRPr>
          </a:p>
        </p:txBody>
      </p:sp>
      <p:sp>
        <p:nvSpPr>
          <p:cNvPr id="152" name="TextBox 151"/>
          <p:cNvSpPr txBox="1"/>
          <p:nvPr/>
        </p:nvSpPr>
        <p:spPr>
          <a:xfrm>
            <a:off x="4539299" y="3060560"/>
            <a:ext cx="2719655" cy="590931"/>
          </a:xfrm>
          <a:prstGeom prst="rect">
            <a:avLst/>
          </a:prstGeom>
          <a:noFill/>
        </p:spPr>
        <p:txBody>
          <a:bodyPr wrap="none" rtlCol="0">
            <a:spAutoFit/>
          </a:bodyPr>
          <a:lstStyle/>
          <a:p>
            <a:pPr algn="ctr">
              <a:lnSpc>
                <a:spcPct val="90000"/>
              </a:lnSpc>
            </a:pPr>
            <a:r>
              <a:rPr lang="en-US" dirty="0" smtClean="0">
                <a:latin typeface="CMU Bright" panose="02000603000000000000" pitchFamily="2" charset="0"/>
                <a:ea typeface="CMU Bright" panose="02000603000000000000" pitchFamily="2" charset="0"/>
                <a:cs typeface="CMU Bright" panose="02000603000000000000" pitchFamily="2" charset="0"/>
              </a:rPr>
              <a:t>Protein expression</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Mass-spec, Western blot</a:t>
            </a:r>
          </a:p>
        </p:txBody>
      </p:sp>
      <p:sp>
        <p:nvSpPr>
          <p:cNvPr id="4" name="Title 3"/>
          <p:cNvSpPr>
            <a:spLocks noGrp="1"/>
          </p:cNvSpPr>
          <p:nvPr>
            <p:ph type="title"/>
          </p:nvPr>
        </p:nvSpPr>
        <p:spPr/>
        <p:txBody>
          <a:bodyPr>
            <a:normAutofit/>
          </a:bodyPr>
          <a:lstStyle/>
          <a:p>
            <a:r>
              <a:rPr lang="en-US" dirty="0" smtClean="0"/>
              <a:t>Challenge</a:t>
            </a:r>
            <a:r>
              <a:rPr lang="en-US" dirty="0"/>
              <a:t>: heterogeneous </a:t>
            </a:r>
            <a:r>
              <a:rPr lang="en-US" dirty="0" smtClean="0"/>
              <a:t>data</a:t>
            </a:r>
            <a:endParaRPr lang="en-US" dirty="0"/>
          </a:p>
        </p:txBody>
      </p:sp>
    </p:spTree>
    <p:extLst>
      <p:ext uri="{BB962C8B-B14F-4D97-AF65-F5344CB8AC3E}">
        <p14:creationId xmlns:p14="http://schemas.microsoft.com/office/powerpoint/2010/main" val="425348381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47900" y="1482088"/>
            <a:ext cx="4648200" cy="4299583"/>
            <a:chOff x="2286000" y="1447800"/>
            <a:chExt cx="4648200" cy="4299583"/>
          </a:xfrm>
        </p:grpSpPr>
        <p:sp>
          <p:nvSpPr>
            <p:cNvPr id="8" name="Oval 7"/>
            <p:cNvSpPr/>
            <p:nvPr/>
          </p:nvSpPr>
          <p:spPr>
            <a:xfrm>
              <a:off x="2286000" y="3307079"/>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 name="Oval 8"/>
            <p:cNvSpPr/>
            <p:nvPr/>
          </p:nvSpPr>
          <p:spPr>
            <a:xfrm>
              <a:off x="6585585" y="2145030"/>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 name="Oval 9"/>
            <p:cNvSpPr/>
            <p:nvPr/>
          </p:nvSpPr>
          <p:spPr>
            <a:xfrm>
              <a:off x="6585585" y="4933948"/>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 name="Oval 10"/>
            <p:cNvSpPr/>
            <p:nvPr/>
          </p:nvSpPr>
          <p:spPr>
            <a:xfrm>
              <a:off x="4377690" y="1447800"/>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 name="Oval 11"/>
            <p:cNvSpPr/>
            <p:nvPr/>
          </p:nvSpPr>
          <p:spPr>
            <a:xfrm>
              <a:off x="4377690" y="2145030"/>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 name="Oval 12"/>
            <p:cNvSpPr/>
            <p:nvPr/>
          </p:nvSpPr>
          <p:spPr>
            <a:xfrm>
              <a:off x="4377690" y="2842259"/>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 name="Oval 13"/>
            <p:cNvSpPr/>
            <p:nvPr/>
          </p:nvSpPr>
          <p:spPr>
            <a:xfrm>
              <a:off x="4377690" y="4120514"/>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5" name="Oval 14"/>
            <p:cNvSpPr/>
            <p:nvPr/>
          </p:nvSpPr>
          <p:spPr>
            <a:xfrm>
              <a:off x="4377690" y="5398768"/>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16" name="Straight Arrow Connector 15"/>
            <p:cNvCxnSpPr/>
            <p:nvPr/>
          </p:nvCxnSpPr>
          <p:spPr>
            <a:xfrm rot="5400000">
              <a:off x="4377690" y="1970723"/>
              <a:ext cx="348615" cy="2422"/>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4377690" y="2667953"/>
              <a:ext cx="348615" cy="2422"/>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423535" y="3307079"/>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9" name="Oval 18"/>
            <p:cNvSpPr/>
            <p:nvPr/>
          </p:nvSpPr>
          <p:spPr>
            <a:xfrm>
              <a:off x="3331845" y="4933948"/>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20" name="Straight Arrow Connector 19"/>
            <p:cNvCxnSpPr>
              <a:stCxn id="33" idx="6"/>
              <a:endCxn id="10" idx="2"/>
            </p:cNvCxnSpPr>
            <p:nvPr/>
          </p:nvCxnSpPr>
          <p:spPr>
            <a:xfrm>
              <a:off x="5772150" y="5108257"/>
              <a:ext cx="813435" cy="24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2" idx="6"/>
            </p:cNvCxnSpPr>
            <p:nvPr/>
          </p:nvCxnSpPr>
          <p:spPr>
            <a:xfrm rot="10800000">
              <a:off x="4726305" y="2319338"/>
              <a:ext cx="1859280" cy="24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30" idx="2"/>
            </p:cNvCxnSpPr>
            <p:nvPr/>
          </p:nvCxnSpPr>
          <p:spPr>
            <a:xfrm>
              <a:off x="2634615" y="3481388"/>
              <a:ext cx="697230" cy="24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4726305" y="2958464"/>
              <a:ext cx="813435" cy="348615"/>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solidFill>
              <a:schemeClr val="bg1"/>
            </a:solid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24" name="Straight Arrow Connector 23"/>
            <p:cNvCxnSpPr>
              <a:stCxn id="36" idx="2"/>
              <a:endCxn id="14" idx="6"/>
            </p:cNvCxnSpPr>
            <p:nvPr/>
          </p:nvCxnSpPr>
          <p:spPr>
            <a:xfrm rot="10800000">
              <a:off x="4726305" y="4294822"/>
              <a:ext cx="929640" cy="24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a:endCxn id="34" idx="6"/>
            </p:cNvCxnSpPr>
            <p:nvPr/>
          </p:nvCxnSpPr>
          <p:spPr>
            <a:xfrm rot="10800000">
              <a:off x="3448050" y="4294822"/>
              <a:ext cx="929640" cy="24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flipH="1">
              <a:off x="3564255" y="2958464"/>
              <a:ext cx="813435" cy="348615"/>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solidFill>
              <a:schemeClr val="bg1"/>
            </a:solid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7" name="Freeform 26"/>
            <p:cNvSpPr/>
            <p:nvPr/>
          </p:nvSpPr>
          <p:spPr>
            <a:xfrm flipH="1" flipV="1">
              <a:off x="3564255" y="5282563"/>
              <a:ext cx="813435" cy="348615"/>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solidFill>
              <a:schemeClr val="bg1"/>
            </a:solid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8" name="Freeform 27"/>
            <p:cNvSpPr/>
            <p:nvPr/>
          </p:nvSpPr>
          <p:spPr>
            <a:xfrm flipV="1">
              <a:off x="4726305" y="5282563"/>
              <a:ext cx="813435" cy="348615"/>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solidFill>
              <a:schemeClr val="bg1"/>
            </a:solid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9" name="Freeform 28"/>
            <p:cNvSpPr/>
            <p:nvPr/>
          </p:nvSpPr>
          <p:spPr>
            <a:xfrm rot="5400000" flipH="1" flipV="1">
              <a:off x="2963125" y="3519382"/>
              <a:ext cx="813435" cy="388828"/>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solidFill>
              <a:schemeClr val="bg1"/>
            </a:solid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0" name="Oval 29"/>
            <p:cNvSpPr/>
            <p:nvPr/>
          </p:nvSpPr>
          <p:spPr>
            <a:xfrm>
              <a:off x="3331845" y="3307079"/>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31" name="Freeform 30"/>
            <p:cNvSpPr/>
            <p:nvPr/>
          </p:nvSpPr>
          <p:spPr>
            <a:xfrm rot="5400000">
              <a:off x="5327435" y="4681433"/>
              <a:ext cx="813435" cy="388828"/>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solidFill>
              <a:schemeClr val="bg1"/>
            </a:solid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2" name="Freeform 31"/>
            <p:cNvSpPr/>
            <p:nvPr/>
          </p:nvSpPr>
          <p:spPr>
            <a:xfrm rot="16200000" flipH="1">
              <a:off x="2925131" y="4411029"/>
              <a:ext cx="813435" cy="23241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solidFill>
              <a:schemeClr val="bg1"/>
            </a:solid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3" name="Oval 32"/>
            <p:cNvSpPr/>
            <p:nvPr/>
          </p:nvSpPr>
          <p:spPr>
            <a:xfrm>
              <a:off x="5423535" y="4933948"/>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4" name="Oval 33"/>
            <p:cNvSpPr/>
            <p:nvPr/>
          </p:nvSpPr>
          <p:spPr>
            <a:xfrm>
              <a:off x="3099435" y="4120514"/>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5" name="Freeform 34"/>
            <p:cNvSpPr/>
            <p:nvPr/>
          </p:nvSpPr>
          <p:spPr>
            <a:xfrm rot="16200000" flipV="1">
              <a:off x="5365434" y="3946207"/>
              <a:ext cx="813435" cy="23241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solidFill>
              <a:schemeClr val="bg1"/>
            </a:solid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6" name="Oval 35"/>
            <p:cNvSpPr/>
            <p:nvPr/>
          </p:nvSpPr>
          <p:spPr>
            <a:xfrm>
              <a:off x="5655945" y="4120514"/>
              <a:ext cx="348615" cy="348615"/>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sp>
        <p:nvSpPr>
          <p:cNvPr id="2" name="Title 1"/>
          <p:cNvSpPr>
            <a:spLocks noGrp="1"/>
          </p:cNvSpPr>
          <p:nvPr>
            <p:ph type="title"/>
          </p:nvPr>
        </p:nvSpPr>
        <p:spPr/>
        <p:txBody>
          <a:bodyPr>
            <a:normAutofit/>
          </a:bodyPr>
          <a:lstStyle/>
          <a:p>
            <a:r>
              <a:rPr lang="en-US" dirty="0" smtClean="0"/>
              <a:t>Challenge</a:t>
            </a:r>
            <a:r>
              <a:rPr lang="en-US" dirty="0"/>
              <a:t>: sparse </a:t>
            </a:r>
            <a:r>
              <a:rPr lang="en-US" dirty="0" smtClean="0"/>
              <a:t>data</a:t>
            </a:r>
            <a:endParaRPr lang="en-US" dirty="0"/>
          </a:p>
        </p:txBody>
      </p:sp>
      <p:grpSp>
        <p:nvGrpSpPr>
          <p:cNvPr id="4" name="Group 3"/>
          <p:cNvGrpSpPr/>
          <p:nvPr/>
        </p:nvGrpSpPr>
        <p:grpSpPr>
          <a:xfrm>
            <a:off x="2247900" y="1482088"/>
            <a:ext cx="4648200" cy="3834763"/>
            <a:chOff x="4610100" y="1505902"/>
            <a:chExt cx="4648200" cy="3834763"/>
          </a:xfrm>
        </p:grpSpPr>
        <p:sp>
          <p:nvSpPr>
            <p:cNvPr id="38" name="Oval 37"/>
            <p:cNvSpPr/>
            <p:nvPr/>
          </p:nvSpPr>
          <p:spPr>
            <a:xfrm>
              <a:off x="4610100" y="3365181"/>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0" name="Oval 39"/>
            <p:cNvSpPr/>
            <p:nvPr/>
          </p:nvSpPr>
          <p:spPr>
            <a:xfrm>
              <a:off x="8909685" y="4992050"/>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1" name="Oval 40"/>
            <p:cNvSpPr/>
            <p:nvPr/>
          </p:nvSpPr>
          <p:spPr>
            <a:xfrm>
              <a:off x="6701790" y="1505902"/>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2" name="Oval 41"/>
            <p:cNvSpPr/>
            <p:nvPr/>
          </p:nvSpPr>
          <p:spPr>
            <a:xfrm>
              <a:off x="6701790" y="2203132"/>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4" name="Oval 43"/>
            <p:cNvSpPr/>
            <p:nvPr/>
          </p:nvSpPr>
          <p:spPr>
            <a:xfrm>
              <a:off x="6701790" y="4178616"/>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8" name="Oval 47"/>
            <p:cNvSpPr/>
            <p:nvPr/>
          </p:nvSpPr>
          <p:spPr>
            <a:xfrm>
              <a:off x="7747635" y="3365181"/>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9" name="Oval 48"/>
            <p:cNvSpPr/>
            <p:nvPr/>
          </p:nvSpPr>
          <p:spPr>
            <a:xfrm>
              <a:off x="5655945" y="4992050"/>
              <a:ext cx="348615" cy="348615"/>
            </a:xfrm>
            <a:prstGeom prst="ellipse">
              <a:avLst/>
            </a:prstGeom>
            <a:gradFill>
              <a:gsLst>
                <a:gs pos="25000">
                  <a:srgbClr val="00ADEF"/>
                </a:gs>
                <a:gs pos="95000">
                  <a:schemeClr val="accent3">
                    <a:lumMod val="40000"/>
                    <a:lumOff val="60000"/>
                  </a:schemeClr>
                </a:gs>
              </a:gsLst>
              <a:lin ang="1500000" scaled="0"/>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spTree>
    <p:extLst>
      <p:ext uri="{BB962C8B-B14F-4D97-AF65-F5344CB8AC3E}">
        <p14:creationId xmlns:p14="http://schemas.microsoft.com/office/powerpoint/2010/main" val="382592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t>Challenges</a:t>
            </a:r>
          </a:p>
          <a:p>
            <a:r>
              <a:rPr lang="en-US" dirty="0">
                <a:solidFill>
                  <a:schemeClr val="accent3"/>
                </a:solidFill>
              </a:rPr>
              <a:t>Model building</a:t>
            </a:r>
          </a:p>
          <a:p>
            <a:r>
              <a:rPr lang="en-US" dirty="0" smtClean="0"/>
              <a:t>State-of-the-art</a:t>
            </a:r>
            <a:endParaRPr lang="en-US" dirty="0"/>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27534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solidFill>
                  <a:srgbClr val="00ADEF"/>
                </a:solidFill>
              </a:rPr>
              <a:t>Motivation</a:t>
            </a:r>
          </a:p>
          <a:p>
            <a:r>
              <a:rPr lang="en-US" dirty="0"/>
              <a:t>What is a WC model?</a:t>
            </a:r>
          </a:p>
          <a:p>
            <a:r>
              <a:rPr lang="en-US" dirty="0"/>
              <a:t>Challenges</a:t>
            </a:r>
          </a:p>
          <a:p>
            <a:r>
              <a:rPr lang="en-US" dirty="0"/>
              <a:t>Model building</a:t>
            </a:r>
          </a:p>
          <a:p>
            <a:r>
              <a:rPr lang="en-US" dirty="0" smtClean="0"/>
              <a:t>State-of-the-art</a:t>
            </a:r>
            <a:endParaRPr lang="en-US" dirty="0"/>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73040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WC modeling process</a:t>
            </a:r>
            <a:endParaRPr lang="en-US" dirty="0"/>
          </a:p>
        </p:txBody>
      </p:sp>
      <p:pic>
        <p:nvPicPr>
          <p:cNvPr id="5" name="Content Placeholder 5" descr="platform.pdf"/>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82880" y="917340"/>
            <a:ext cx="8778240" cy="2472770"/>
          </a:xfrm>
          <a:prstGeom prst="rect">
            <a:avLst/>
          </a:prstGeom>
        </p:spPr>
      </p:pic>
      <p:sp>
        <p:nvSpPr>
          <p:cNvPr id="2" name="TextBox 1"/>
          <p:cNvSpPr txBox="1"/>
          <p:nvPr/>
        </p:nvSpPr>
        <p:spPr>
          <a:xfrm>
            <a:off x="179787" y="3953232"/>
            <a:ext cx="8784427" cy="2677656"/>
          </a:xfrm>
          <a:prstGeom prst="rect">
            <a:avLst/>
          </a:prstGeom>
          <a:noFill/>
        </p:spPr>
        <p:txBody>
          <a:bodyPr wrap="square" numCol="2" rtlCol="0">
            <a:spAutoFit/>
          </a:bodyPr>
          <a:lstStyle/>
          <a:p>
            <a:pPr marL="342900" indent="-342900">
              <a:buAutoNum type="arabicPeriod"/>
            </a:pPr>
            <a:r>
              <a:rPr lang="en-US" sz="2400" dirty="0" smtClean="0"/>
              <a:t>Characterize organism</a:t>
            </a:r>
          </a:p>
          <a:p>
            <a:pPr marL="342900" indent="-342900">
              <a:buAutoNum type="arabicPeriod"/>
            </a:pPr>
            <a:r>
              <a:rPr lang="en-US" sz="2400" dirty="0" smtClean="0"/>
              <a:t>Aggregate data</a:t>
            </a:r>
          </a:p>
          <a:p>
            <a:pPr marL="342900" indent="-342900">
              <a:buAutoNum type="arabicPeriod"/>
            </a:pPr>
            <a:r>
              <a:rPr lang="en-US" sz="2400" dirty="0" smtClean="0"/>
              <a:t>Organize data</a:t>
            </a:r>
          </a:p>
          <a:p>
            <a:pPr marL="342900" indent="-342900">
              <a:buAutoNum type="arabicPeriod"/>
            </a:pPr>
            <a:r>
              <a:rPr lang="en-US" sz="2400" dirty="0" smtClean="0"/>
              <a:t>Design submodels</a:t>
            </a:r>
          </a:p>
          <a:p>
            <a:pPr marL="342900" indent="-342900">
              <a:buAutoNum type="arabicPeriod"/>
            </a:pPr>
            <a:r>
              <a:rPr lang="en-US" sz="2400" dirty="0" smtClean="0"/>
              <a:t>Merge submodels</a:t>
            </a:r>
          </a:p>
          <a:p>
            <a:pPr marL="342900" indent="-342900">
              <a:buFontTx/>
              <a:buAutoNum type="arabicPeriod"/>
            </a:pPr>
            <a:r>
              <a:rPr lang="en-US" sz="2400" dirty="0"/>
              <a:t>Simulate model</a:t>
            </a:r>
          </a:p>
          <a:p>
            <a:pPr marL="342900" indent="-342900">
              <a:buAutoNum type="arabicPeriod"/>
            </a:pPr>
            <a:endParaRPr lang="en-US" sz="2400" dirty="0" smtClean="0"/>
          </a:p>
          <a:p>
            <a:pPr marL="342900" indent="-342900">
              <a:buAutoNum type="arabicPeriod"/>
            </a:pPr>
            <a:r>
              <a:rPr lang="en-US" sz="2400" dirty="0" smtClean="0"/>
              <a:t>Estimate parameters</a:t>
            </a:r>
          </a:p>
          <a:p>
            <a:pPr marL="342900" indent="-342900">
              <a:buAutoNum type="arabicPeriod"/>
            </a:pPr>
            <a:r>
              <a:rPr lang="en-US" sz="2400" dirty="0" smtClean="0"/>
              <a:t>Verify model</a:t>
            </a:r>
          </a:p>
          <a:p>
            <a:pPr marL="342900" indent="-342900">
              <a:buAutoNum type="arabicPeriod"/>
            </a:pPr>
            <a:r>
              <a:rPr lang="en-US" sz="2400" dirty="0" smtClean="0"/>
              <a:t>Validate model</a:t>
            </a:r>
          </a:p>
          <a:p>
            <a:pPr marL="342900" indent="-342900">
              <a:buAutoNum type="arabicPeriod"/>
            </a:pPr>
            <a:r>
              <a:rPr lang="en-US" sz="2400" dirty="0" smtClean="0"/>
              <a:t>Visualize/analyze predictions</a:t>
            </a:r>
          </a:p>
          <a:p>
            <a:pPr marL="342900" indent="-342900">
              <a:buAutoNum type="arabicPeriod"/>
            </a:pPr>
            <a:r>
              <a:rPr lang="en-US" sz="2400" dirty="0" smtClean="0"/>
              <a:t>Applications: Engineering, medicine</a:t>
            </a:r>
          </a:p>
        </p:txBody>
      </p:sp>
    </p:spTree>
    <p:extLst>
      <p:ext uri="{BB962C8B-B14F-4D97-AF65-F5344CB8AC3E}">
        <p14:creationId xmlns:p14="http://schemas.microsoft.com/office/powerpoint/2010/main" val="292252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r>
              <a:rPr lang="en-US" dirty="0"/>
              <a:t>:</a:t>
            </a:r>
            <a:r>
              <a:rPr lang="en-US" dirty="0" smtClean="0"/>
              <a:t> </a:t>
            </a:r>
            <a:r>
              <a:rPr lang="en-US" dirty="0"/>
              <a:t>Characterize organism</a:t>
            </a:r>
          </a:p>
        </p:txBody>
      </p:sp>
      <p:sp>
        <p:nvSpPr>
          <p:cNvPr id="7" name="TextBox 6"/>
          <p:cNvSpPr txBox="1"/>
          <p:nvPr/>
        </p:nvSpPr>
        <p:spPr>
          <a:xfrm>
            <a:off x="114301" y="6566356"/>
            <a:ext cx="8953500" cy="215444"/>
          </a:xfrm>
          <a:prstGeom prst="rect">
            <a:avLst/>
          </a:prstGeom>
          <a:noFill/>
        </p:spPr>
        <p:txBody>
          <a:bodyPr wrap="square" lIns="0" tIns="0" rIns="0" bIns="0" rtlCol="0">
            <a:spAutoFit/>
          </a:bodyPr>
          <a:lstStyle/>
          <a:p>
            <a:pPr algn="r"/>
            <a:r>
              <a:rPr lang="en-US" sz="1400" dirty="0" smtClean="0">
                <a:latin typeface="+mj-lt"/>
                <a:ea typeface="CMU Bright" panose="02000603000000000000" pitchFamily="2" charset="0"/>
                <a:cs typeface="CMU Bright" panose="02000603000000000000" pitchFamily="2" charset="0"/>
              </a:rPr>
              <a:t>Fraser et al., 1995; </a:t>
            </a:r>
            <a:r>
              <a:rPr lang="en-US" sz="1400" dirty="0" err="1" smtClean="0">
                <a:latin typeface="+mj-lt"/>
                <a:ea typeface="CMU Bright" panose="02000603000000000000" pitchFamily="2" charset="0"/>
                <a:cs typeface="CMU Bright" panose="02000603000000000000" pitchFamily="2" charset="0"/>
              </a:rPr>
              <a:t>Kühner</a:t>
            </a:r>
            <a:r>
              <a:rPr lang="en-US" sz="1400" dirty="0" smtClean="0">
                <a:latin typeface="+mj-lt"/>
                <a:ea typeface="CMU Bright" panose="02000603000000000000" pitchFamily="2" charset="0"/>
                <a:cs typeface="CMU Bright" panose="02000603000000000000" pitchFamily="2" charset="0"/>
              </a:rPr>
              <a:t> et al., 2009; </a:t>
            </a:r>
            <a:r>
              <a:rPr lang="en-US" sz="1400" dirty="0" err="1" smtClean="0">
                <a:latin typeface="+mj-lt"/>
                <a:ea typeface="CMU Bright" panose="02000603000000000000" pitchFamily="2" charset="0"/>
                <a:cs typeface="CMU Bright" panose="02000603000000000000" pitchFamily="2" charset="0"/>
              </a:rPr>
              <a:t>Lluch-Senar</a:t>
            </a:r>
            <a:r>
              <a:rPr lang="en-US" sz="1400" dirty="0" smtClean="0">
                <a:latin typeface="+mj-lt"/>
                <a:ea typeface="CMU Bright" panose="02000603000000000000" pitchFamily="2" charset="0"/>
                <a:cs typeface="CMU Bright" panose="02000603000000000000" pitchFamily="2" charset="0"/>
              </a:rPr>
              <a:t> et al., 2013</a:t>
            </a:r>
            <a:r>
              <a:rPr lang="en-US" sz="1400" dirty="0">
                <a:latin typeface="+mj-lt"/>
                <a:ea typeface="CMU Bright" panose="02000603000000000000" pitchFamily="2" charset="0"/>
                <a:cs typeface="CMU Bright" panose="02000603000000000000" pitchFamily="2" charset="0"/>
              </a:rPr>
              <a:t>; </a:t>
            </a:r>
            <a:r>
              <a:rPr lang="en-US" sz="1400" dirty="0" smtClean="0">
                <a:latin typeface="+mj-lt"/>
                <a:ea typeface="CMU Bright" panose="02000603000000000000" pitchFamily="2" charset="0"/>
                <a:cs typeface="CMU Bright" panose="02000603000000000000" pitchFamily="2" charset="0"/>
              </a:rPr>
              <a:t>Maier et al., 2013; </a:t>
            </a:r>
            <a:r>
              <a:rPr lang="en-US" sz="1400" dirty="0" err="1" smtClean="0">
                <a:latin typeface="+mj-lt"/>
                <a:ea typeface="CMU Bright" panose="02000603000000000000" pitchFamily="2" charset="0"/>
                <a:cs typeface="CMU Bright" panose="02000603000000000000" pitchFamily="2" charset="0"/>
              </a:rPr>
              <a:t>Yus</a:t>
            </a:r>
            <a:r>
              <a:rPr lang="en-US" sz="1400" dirty="0" smtClean="0">
                <a:latin typeface="+mj-lt"/>
                <a:ea typeface="CMU Bright" panose="02000603000000000000" pitchFamily="2" charset="0"/>
                <a:cs typeface="CMU Bright" panose="02000603000000000000" pitchFamily="2" charset="0"/>
              </a:rPr>
              <a:t> et al. 2012</a:t>
            </a:r>
            <a:endParaRPr lang="en-US" sz="1400" i="1" dirty="0">
              <a:latin typeface="+mj-lt"/>
              <a:ea typeface="CMU Bright" panose="02000603000000000000" pitchFamily="2" charset="0"/>
              <a:cs typeface="CMU Bright" panose="02000603000000000000" pitchFamily="2" charset="0"/>
            </a:endParaRPr>
          </a:p>
        </p:txBody>
      </p:sp>
      <p:pic>
        <p:nvPicPr>
          <p:cNvPr id="1027" name="Picture 3" descr="C:\Users\jonrkarr\Google Drive\Karr Lab\presentations\presentation_2016_04_03_summer_school\images\F4.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706" y="3259858"/>
            <a:ext cx="2939909" cy="1872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10738" y="5086863"/>
            <a:ext cx="1907845" cy="604489"/>
          </a:xfrm>
          <a:prstGeom prst="rect">
            <a:avLst/>
          </a:prstGeom>
          <a:noFill/>
        </p:spPr>
        <p:txBody>
          <a:bodyPr wrap="none" rtlCol="0">
            <a:spAutoFit/>
          </a:bodyPr>
          <a:lstStyle/>
          <a:p>
            <a:pPr algn="ctr"/>
            <a:r>
              <a:rPr lang="en-US" b="1" dirty="0" smtClean="0"/>
              <a:t>Proteome</a:t>
            </a:r>
          </a:p>
          <a:p>
            <a:pPr algn="ctr"/>
            <a:r>
              <a:rPr lang="en-US" dirty="0" smtClean="0"/>
              <a:t>Mass-spectrometry</a:t>
            </a:r>
          </a:p>
        </p:txBody>
      </p:sp>
      <p:pic>
        <p:nvPicPr>
          <p:cNvPr id="1029" name="Picture 5" descr="C:\Users\jonrkarr\Google Drive\Karr Lab\presentations\presentation_2016_04_03_summer_school\images\F3.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6489" y="849033"/>
            <a:ext cx="1837317" cy="18728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952917" y="2659012"/>
            <a:ext cx="1596378" cy="604489"/>
          </a:xfrm>
          <a:prstGeom prst="rect">
            <a:avLst/>
          </a:prstGeom>
          <a:noFill/>
        </p:spPr>
        <p:txBody>
          <a:bodyPr wrap="none" rtlCol="0">
            <a:spAutoFit/>
          </a:bodyPr>
          <a:lstStyle/>
          <a:p>
            <a:pPr algn="ctr"/>
            <a:r>
              <a:rPr lang="en-US" b="1" dirty="0" smtClean="0"/>
              <a:t>Transcriptome</a:t>
            </a:r>
          </a:p>
          <a:p>
            <a:pPr algn="ctr"/>
            <a:r>
              <a:rPr lang="en-US" dirty="0" smtClean="0"/>
              <a:t>RNA-</a:t>
            </a:r>
            <a:r>
              <a:rPr lang="en-US" dirty="0" err="1" smtClean="0"/>
              <a:t>seq</a:t>
            </a:r>
            <a:endParaRPr lang="en-US" dirty="0" smtClean="0"/>
          </a:p>
        </p:txBody>
      </p:sp>
      <p:pic>
        <p:nvPicPr>
          <p:cNvPr id="1030" name="Picture 6" descr="C:\Users\jonrkarr\Google Drive\Karr Lab\presentations\presentation_2016_04_03_summer_school\images\journal.pgen.1003191.g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9653" y="849033"/>
            <a:ext cx="1807761" cy="18728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18216" y="2659012"/>
            <a:ext cx="1250636" cy="604489"/>
          </a:xfrm>
          <a:prstGeom prst="rect">
            <a:avLst/>
          </a:prstGeom>
          <a:noFill/>
        </p:spPr>
        <p:txBody>
          <a:bodyPr wrap="none" rtlCol="0">
            <a:spAutoFit/>
          </a:bodyPr>
          <a:lstStyle/>
          <a:p>
            <a:pPr algn="ctr"/>
            <a:r>
              <a:rPr lang="en-US" b="1" dirty="0" err="1" smtClean="0"/>
              <a:t>Epigenome</a:t>
            </a:r>
            <a:endParaRPr lang="en-US" b="1" dirty="0" smtClean="0"/>
          </a:p>
          <a:p>
            <a:pPr algn="ctr"/>
            <a:r>
              <a:rPr lang="en-US" dirty="0" smtClean="0"/>
              <a:t>Meth-</a:t>
            </a:r>
            <a:r>
              <a:rPr lang="en-US" dirty="0" err="1" smtClean="0"/>
              <a:t>seq</a:t>
            </a:r>
            <a:endParaRPr lang="en-US" dirty="0" smtClean="0"/>
          </a:p>
        </p:txBody>
      </p:sp>
      <p:pic>
        <p:nvPicPr>
          <p:cNvPr id="1031" name="Picture 7" descr="C:\Users\jonrkarr\Google Drive\Karr Lab\presentations\presentation_2016_04_03_summer_school\images\Untitl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706" y="849033"/>
            <a:ext cx="3045872" cy="18728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18252" y="2659012"/>
            <a:ext cx="998780" cy="604489"/>
          </a:xfrm>
          <a:prstGeom prst="rect">
            <a:avLst/>
          </a:prstGeom>
          <a:noFill/>
        </p:spPr>
        <p:txBody>
          <a:bodyPr wrap="none" rtlCol="0">
            <a:spAutoFit/>
          </a:bodyPr>
          <a:lstStyle/>
          <a:p>
            <a:pPr algn="ctr"/>
            <a:r>
              <a:rPr lang="en-US" b="1" dirty="0" smtClean="0"/>
              <a:t>Genome</a:t>
            </a:r>
          </a:p>
          <a:p>
            <a:pPr algn="ctr"/>
            <a:r>
              <a:rPr lang="en-US" dirty="0" smtClean="0"/>
              <a:t>DNA-</a:t>
            </a:r>
            <a:r>
              <a:rPr lang="en-US" dirty="0" err="1" smtClean="0"/>
              <a:t>seq</a:t>
            </a:r>
            <a:endParaRPr lang="en-US" dirty="0" smtClean="0"/>
          </a:p>
        </p:txBody>
      </p:sp>
      <p:sp>
        <p:nvSpPr>
          <p:cNvPr id="16" name="TextBox 15"/>
          <p:cNvSpPr txBox="1"/>
          <p:nvPr/>
        </p:nvSpPr>
        <p:spPr>
          <a:xfrm>
            <a:off x="5142845" y="5086863"/>
            <a:ext cx="1907845" cy="604489"/>
          </a:xfrm>
          <a:prstGeom prst="rect">
            <a:avLst/>
          </a:prstGeom>
          <a:noFill/>
        </p:spPr>
        <p:txBody>
          <a:bodyPr wrap="none" rtlCol="0">
            <a:spAutoFit/>
          </a:bodyPr>
          <a:lstStyle/>
          <a:p>
            <a:pPr algn="ctr"/>
            <a:r>
              <a:rPr lang="en-US" b="1" dirty="0" smtClean="0"/>
              <a:t>Metabolome</a:t>
            </a:r>
          </a:p>
          <a:p>
            <a:pPr algn="ctr"/>
            <a:r>
              <a:rPr lang="en-US" dirty="0" smtClean="0"/>
              <a:t>Mass-spectrometry</a:t>
            </a:r>
          </a:p>
        </p:txBody>
      </p:sp>
      <p:pic>
        <p:nvPicPr>
          <p:cNvPr id="1032" name="Picture 8" descr="C:\Users\jonrkarr\Google Drive\Karr Lab\presentations\presentation_2016_04_03_summer_school\images\c3mb70113a-f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9728" y="3259858"/>
            <a:ext cx="4774078" cy="1872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221682" y="5738237"/>
            <a:ext cx="8700637" cy="830997"/>
          </a:xfrm>
          <a:prstGeom prst="rect">
            <a:avLst/>
          </a:prstGeom>
          <a:noFill/>
        </p:spPr>
        <p:txBody>
          <a:bodyPr wrap="square" rtlCol="0">
            <a:spAutoFit/>
          </a:bodyPr>
          <a:lstStyle/>
          <a:p>
            <a:pPr algn="ctr"/>
            <a:r>
              <a:rPr lang="en-US" sz="2400" b="1" dirty="0" smtClean="0">
                <a:solidFill>
                  <a:srgbClr val="00ADEF"/>
                </a:solidFill>
              </a:rPr>
              <a:t>Lectures: Genomics (Serrano, </a:t>
            </a:r>
            <a:r>
              <a:rPr lang="en-US" sz="2400" b="1" dirty="0" err="1" smtClean="0">
                <a:solidFill>
                  <a:srgbClr val="00ADEF"/>
                </a:solidFill>
              </a:rPr>
              <a:t>Lluch</a:t>
            </a:r>
            <a:r>
              <a:rPr lang="en-US" sz="2400" b="1" dirty="0" smtClean="0">
                <a:solidFill>
                  <a:srgbClr val="00ADEF"/>
                </a:solidFill>
              </a:rPr>
              <a:t>), </a:t>
            </a:r>
          </a:p>
          <a:p>
            <a:pPr algn="ctr"/>
            <a:r>
              <a:rPr lang="en-US" sz="2400" b="1" dirty="0" smtClean="0">
                <a:solidFill>
                  <a:srgbClr val="00ADEF"/>
                </a:solidFill>
              </a:rPr>
              <a:t>proteomics (Gavin), automation (Gardner)</a:t>
            </a:r>
            <a:endParaRPr lang="en-US" sz="2400" b="1" dirty="0">
              <a:solidFill>
                <a:srgbClr val="00ADEF"/>
              </a:solidFill>
            </a:endParaRPr>
          </a:p>
        </p:txBody>
      </p:sp>
    </p:spTree>
    <p:extLst>
      <p:ext uri="{BB962C8B-B14F-4D97-AF65-F5344CB8AC3E}">
        <p14:creationId xmlns:p14="http://schemas.microsoft.com/office/powerpoint/2010/main" val="346950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CMU Bright" panose="02000603000000000000" pitchFamily="2" charset="0"/>
                <a:ea typeface="CMU Bright" panose="02000603000000000000" pitchFamily="2" charset="0"/>
                <a:cs typeface="CMU Bright" panose="02000603000000000000" pitchFamily="2" charset="0"/>
              </a:rPr>
              <a:t>Karr et al., 2013</a:t>
            </a:r>
            <a:endParaRPr lang="en-US" sz="1400" i="1" dirty="0">
              <a:latin typeface="CMU Bright" panose="02000603000000000000" pitchFamily="2" charset="0"/>
              <a:ea typeface="CMU Bright" panose="02000603000000000000" pitchFamily="2" charset="0"/>
              <a:cs typeface="CMU Bright" panose="02000603000000000000" pitchFamily="2" charset="0"/>
            </a:endParaRPr>
          </a:p>
        </p:txBody>
      </p:sp>
      <p:sp>
        <p:nvSpPr>
          <p:cNvPr id="2" name="Title 1"/>
          <p:cNvSpPr>
            <a:spLocks noGrp="1"/>
          </p:cNvSpPr>
          <p:nvPr>
            <p:ph type="title"/>
          </p:nvPr>
        </p:nvSpPr>
        <p:spPr/>
        <p:txBody>
          <a:bodyPr>
            <a:normAutofit/>
          </a:bodyPr>
          <a:lstStyle/>
          <a:p>
            <a:r>
              <a:rPr lang="en-US" dirty="0"/>
              <a:t>Step </a:t>
            </a:r>
            <a:r>
              <a:rPr lang="en-US" dirty="0" smtClean="0"/>
              <a:t>2-3: Aggregate, organize data</a:t>
            </a:r>
            <a:endParaRPr lang="en-US" dirty="0"/>
          </a:p>
        </p:txBody>
      </p:sp>
      <p:pic>
        <p:nvPicPr>
          <p:cNvPr id="9"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127817"/>
            <a:ext cx="8229600" cy="4304080"/>
          </a:xfrm>
        </p:spPr>
      </p:pic>
      <p:sp>
        <p:nvSpPr>
          <p:cNvPr id="7" name="TextBox 6"/>
          <p:cNvSpPr txBox="1"/>
          <p:nvPr/>
        </p:nvSpPr>
        <p:spPr>
          <a:xfrm flipH="1">
            <a:off x="-2" y="5880118"/>
            <a:ext cx="9067801" cy="461665"/>
          </a:xfrm>
          <a:prstGeom prst="rect">
            <a:avLst/>
          </a:prstGeom>
          <a:noFill/>
        </p:spPr>
        <p:txBody>
          <a:bodyPr wrap="square" rtlCol="0">
            <a:spAutoFit/>
          </a:bodyPr>
          <a:lstStyle/>
          <a:p>
            <a:pPr algn="ctr"/>
            <a:r>
              <a:rPr lang="en-US" sz="2400" b="1" dirty="0" smtClean="0">
                <a:solidFill>
                  <a:srgbClr val="00ADEF"/>
                </a:solidFill>
              </a:rPr>
              <a:t>Lectures: PGDBs, Pathway Tools, </a:t>
            </a:r>
            <a:r>
              <a:rPr lang="en-US" sz="2400" b="1" dirty="0" err="1" smtClean="0">
                <a:solidFill>
                  <a:srgbClr val="00ADEF"/>
                </a:solidFill>
              </a:rPr>
              <a:t>BioCyc</a:t>
            </a:r>
            <a:r>
              <a:rPr lang="en-US" sz="2400" b="1" dirty="0">
                <a:solidFill>
                  <a:srgbClr val="00ADEF"/>
                </a:solidFill>
              </a:rPr>
              <a:t> </a:t>
            </a:r>
            <a:r>
              <a:rPr lang="en-US" sz="2400" b="1" dirty="0" smtClean="0">
                <a:solidFill>
                  <a:srgbClr val="00ADEF"/>
                </a:solidFill>
              </a:rPr>
              <a:t>(Peter Karp)</a:t>
            </a:r>
            <a:endParaRPr lang="en-US" sz="2400" b="1" dirty="0">
              <a:solidFill>
                <a:srgbClr val="00ADEF"/>
              </a:solidFill>
            </a:endParaRPr>
          </a:p>
        </p:txBody>
      </p:sp>
    </p:spTree>
    <p:extLst>
      <p:ext uri="{BB962C8B-B14F-4D97-AF65-F5344CB8AC3E}">
        <p14:creationId xmlns:p14="http://schemas.microsoft.com/office/powerpoint/2010/main" val="231435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p:nvPr/>
        </p:nvGrpSpPr>
        <p:grpSpPr>
          <a:xfrm>
            <a:off x="381000" y="1305560"/>
            <a:ext cx="3352800" cy="2275840"/>
            <a:chOff x="685800" y="3972560"/>
            <a:chExt cx="3352800" cy="2275840"/>
          </a:xfrm>
          <a:effectLst>
            <a:outerShdw blurRad="50800" dist="38100" dir="2700000" algn="tl" rotWithShape="0">
              <a:prstClr val="black">
                <a:alpha val="40000"/>
              </a:prstClr>
            </a:outerShdw>
          </a:effectLst>
        </p:grpSpPr>
        <p:grpSp>
          <p:nvGrpSpPr>
            <p:cNvPr id="3" name="Group 26"/>
            <p:cNvGrpSpPr/>
            <p:nvPr/>
          </p:nvGrpSpPr>
          <p:grpSpPr>
            <a:xfrm>
              <a:off x="685800" y="4038600"/>
              <a:ext cx="838200" cy="838200"/>
              <a:chOff x="685800" y="4343400"/>
              <a:chExt cx="838200" cy="838200"/>
            </a:xfrm>
          </p:grpSpPr>
          <p:sp>
            <p:nvSpPr>
              <p:cNvPr id="22" name="Oval 21"/>
              <p:cNvSpPr/>
              <p:nvPr/>
            </p:nvSpPr>
            <p:spPr>
              <a:xfrm>
                <a:off x="685800" y="4343400"/>
                <a:ext cx="838200" cy="838200"/>
              </a:xfrm>
              <a:prstGeom prst="ellipse">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2" name="TextBox 11"/>
              <p:cNvSpPr txBox="1"/>
              <p:nvPr/>
            </p:nvSpPr>
            <p:spPr>
              <a:xfrm>
                <a:off x="820207" y="4577834"/>
                <a:ext cx="569387" cy="338554"/>
              </a:xfrm>
              <a:prstGeom prst="rect">
                <a:avLst/>
              </a:prstGeom>
              <a:noFill/>
            </p:spPr>
            <p:txBody>
              <a:bodyPr wrap="none" rtlCol="0">
                <a:spAutoFit/>
              </a:bodyPr>
              <a:lstStyle/>
              <a:p>
                <a:pPr algn="ctr"/>
                <a:r>
                  <a:rPr lang="en-US" sz="1600" dirty="0" smtClean="0">
                    <a:latin typeface="CMU Bright" panose="02000603000000000000" pitchFamily="2" charset="0"/>
                    <a:ea typeface="CMU Bright" panose="02000603000000000000" pitchFamily="2" charset="0"/>
                    <a:cs typeface="CMU Bright" panose="02000603000000000000" pitchFamily="2" charset="0"/>
                  </a:rPr>
                  <a:t>Free</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 name="Group 27"/>
            <p:cNvGrpSpPr/>
            <p:nvPr/>
          </p:nvGrpSpPr>
          <p:grpSpPr>
            <a:xfrm>
              <a:off x="703306" y="5410200"/>
              <a:ext cx="838200" cy="838200"/>
              <a:chOff x="703306" y="5410200"/>
              <a:chExt cx="838200" cy="838200"/>
            </a:xfrm>
          </p:grpSpPr>
          <p:sp>
            <p:nvSpPr>
              <p:cNvPr id="23" name="Oval 22"/>
              <p:cNvSpPr/>
              <p:nvPr/>
            </p:nvSpPr>
            <p:spPr>
              <a:xfrm>
                <a:off x="703306" y="5410200"/>
                <a:ext cx="838200" cy="8382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6" name="TextBox 15"/>
              <p:cNvSpPr txBox="1"/>
              <p:nvPr/>
            </p:nvSpPr>
            <p:spPr>
              <a:xfrm>
                <a:off x="747143" y="5644634"/>
                <a:ext cx="750526" cy="338554"/>
              </a:xfrm>
              <a:prstGeom prst="rect">
                <a:avLst/>
              </a:prstGeom>
              <a:noFill/>
            </p:spPr>
            <p:txBody>
              <a:bodyPr wrap="none" rtlCol="0">
                <a:spAutoFit/>
              </a:bodyPr>
              <a:lstStyle/>
              <a:p>
                <a:pPr algn="ctr"/>
                <a:r>
                  <a:rPr lang="en-US" sz="1600" dirty="0" smtClean="0">
                    <a:latin typeface="CMU Bright" panose="02000603000000000000" pitchFamily="2" charset="0"/>
                    <a:ea typeface="CMU Bright" panose="02000603000000000000" pitchFamily="2" charset="0"/>
                    <a:cs typeface="CMU Bright" panose="02000603000000000000" pitchFamily="2" charset="0"/>
                  </a:rPr>
                  <a:t>Bound</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5" name="Group 25"/>
            <p:cNvGrpSpPr/>
            <p:nvPr/>
          </p:nvGrpSpPr>
          <p:grpSpPr>
            <a:xfrm>
              <a:off x="1783956" y="4724400"/>
              <a:ext cx="1015021" cy="838200"/>
              <a:chOff x="1925424" y="4762500"/>
              <a:chExt cx="1015021" cy="838200"/>
            </a:xfrm>
          </p:grpSpPr>
          <p:sp>
            <p:nvSpPr>
              <p:cNvPr id="8" name="Oval 7"/>
              <p:cNvSpPr/>
              <p:nvPr/>
            </p:nvSpPr>
            <p:spPr>
              <a:xfrm>
                <a:off x="2013834" y="4762500"/>
                <a:ext cx="838200" cy="8382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7" name="TextBox 16"/>
              <p:cNvSpPr txBox="1"/>
              <p:nvPr/>
            </p:nvSpPr>
            <p:spPr>
              <a:xfrm>
                <a:off x="1925424" y="4858435"/>
                <a:ext cx="1015021" cy="584775"/>
              </a:xfrm>
              <a:prstGeom prst="rect">
                <a:avLst/>
              </a:prstGeom>
              <a:noFill/>
            </p:spPr>
            <p:txBody>
              <a:bodyPr wrap="none" rtlCol="0">
                <a:spAutoFit/>
              </a:bodyPr>
              <a:lstStyle/>
              <a:p>
                <a:pPr algn="ctr"/>
                <a:r>
                  <a:rPr lang="en-US" sz="1600" dirty="0" smtClean="0">
                    <a:latin typeface="CMU Bright" panose="02000603000000000000" pitchFamily="2" charset="0"/>
                    <a:ea typeface="CMU Bright" panose="02000603000000000000" pitchFamily="2" charset="0"/>
                    <a:cs typeface="CMU Bright" panose="02000603000000000000" pitchFamily="2" charset="0"/>
                  </a:rPr>
                  <a:t>Promoter</a:t>
                </a:r>
              </a:p>
              <a:p>
                <a:pPr algn="ctr"/>
                <a:r>
                  <a:rPr lang="en-US" sz="1600" dirty="0" smtClean="0">
                    <a:latin typeface="CMU Bright" panose="02000603000000000000" pitchFamily="2" charset="0"/>
                    <a:ea typeface="CMU Bright" panose="02000603000000000000" pitchFamily="2" charset="0"/>
                    <a:cs typeface="CMU Bright" panose="02000603000000000000" pitchFamily="2" charset="0"/>
                  </a:rPr>
                  <a:t>Bound</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6" name="Group 24"/>
            <p:cNvGrpSpPr/>
            <p:nvPr/>
          </p:nvGrpSpPr>
          <p:grpSpPr>
            <a:xfrm>
              <a:off x="3200400" y="4724400"/>
              <a:ext cx="838200" cy="838200"/>
              <a:chOff x="3352800" y="4762500"/>
              <a:chExt cx="838200" cy="838200"/>
            </a:xfrm>
          </p:grpSpPr>
          <p:sp>
            <p:nvSpPr>
              <p:cNvPr id="21" name="Oval 20"/>
              <p:cNvSpPr/>
              <p:nvPr/>
            </p:nvSpPr>
            <p:spPr>
              <a:xfrm>
                <a:off x="3352800" y="4762500"/>
                <a:ext cx="838200" cy="838200"/>
              </a:xfrm>
              <a:prstGeom prst="ellipse">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11" name="TextBox 10"/>
              <p:cNvSpPr txBox="1"/>
              <p:nvPr/>
            </p:nvSpPr>
            <p:spPr>
              <a:xfrm>
                <a:off x="3404653" y="4996934"/>
                <a:ext cx="734496" cy="338554"/>
              </a:xfrm>
              <a:prstGeom prst="rect">
                <a:avLst/>
              </a:prstGeom>
              <a:noFill/>
            </p:spPr>
            <p:txBody>
              <a:bodyPr wrap="none" rtlCol="0">
                <a:spAutoFit/>
              </a:bodyPr>
              <a:lstStyle/>
              <a:p>
                <a:pPr algn="ctr"/>
                <a:r>
                  <a:rPr lang="en-US" sz="1600" dirty="0" smtClean="0">
                    <a:latin typeface="CMU Bright" panose="02000603000000000000" pitchFamily="2" charset="0"/>
                    <a:ea typeface="CMU Bright" panose="02000603000000000000" pitchFamily="2" charset="0"/>
                    <a:cs typeface="CMU Bright" panose="02000603000000000000" pitchFamily="2" charset="0"/>
                  </a:rPr>
                  <a:t>Active</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sp>
          <p:nvSpPr>
            <p:cNvPr id="30" name="Freeform 29"/>
            <p:cNvSpPr/>
            <p:nvPr/>
          </p:nvSpPr>
          <p:spPr>
            <a:xfrm>
              <a:off x="894687" y="4876800"/>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33" name="Freeform 32"/>
            <p:cNvSpPr/>
            <p:nvPr/>
          </p:nvSpPr>
          <p:spPr>
            <a:xfrm rot="10800000">
              <a:off x="1177712" y="4876800"/>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34" name="Freeform 33"/>
            <p:cNvSpPr/>
            <p:nvPr/>
          </p:nvSpPr>
          <p:spPr>
            <a:xfrm rot="3600000">
              <a:off x="1582182" y="5093994"/>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35" name="Freeform 34"/>
            <p:cNvSpPr/>
            <p:nvPr/>
          </p:nvSpPr>
          <p:spPr>
            <a:xfrm rot="7200000">
              <a:off x="1734582" y="4408194"/>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36" name="Freeform 35"/>
            <p:cNvSpPr/>
            <p:nvPr/>
          </p:nvSpPr>
          <p:spPr>
            <a:xfrm rot="14400000">
              <a:off x="1734582" y="5322594"/>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37" name="Freeform 36"/>
            <p:cNvSpPr/>
            <p:nvPr/>
          </p:nvSpPr>
          <p:spPr>
            <a:xfrm rot="18000000">
              <a:off x="1582182" y="4636794"/>
              <a:ext cx="117687" cy="554264"/>
            </a:xfrm>
            <a:custGeom>
              <a:avLst/>
              <a:gdLst>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208038 w 280609"/>
                <a:gd name="connsiteY0" fmla="*/ 846666 h 846666"/>
                <a:gd name="connsiteX1" fmla="*/ 4838 w 280609"/>
                <a:gd name="connsiteY1" fmla="*/ 353181 h 846666"/>
                <a:gd name="connsiteX2" fmla="*/ 237066 w 280609"/>
                <a:gd name="connsiteY2" fmla="*/ 48381 h 846666"/>
                <a:gd name="connsiteX3" fmla="*/ 266095 w 280609"/>
                <a:gd name="connsiteY3" fmla="*/ 62895 h 846666"/>
                <a:gd name="connsiteX0" fmla="*/ 0 w 72571"/>
                <a:gd name="connsiteY0" fmla="*/ 846666 h 846666"/>
                <a:gd name="connsiteX1" fmla="*/ 29028 w 72571"/>
                <a:gd name="connsiteY1" fmla="*/ 48381 h 846666"/>
                <a:gd name="connsiteX2" fmla="*/ 58057 w 72571"/>
                <a:gd name="connsiteY2" fmla="*/ 62895 h 846666"/>
                <a:gd name="connsiteX0" fmla="*/ 0 w 72571"/>
                <a:gd name="connsiteY0" fmla="*/ 846666 h 846666"/>
                <a:gd name="connsiteX1" fmla="*/ 29028 w 72571"/>
                <a:gd name="connsiteY1" fmla="*/ 48381 h 846666"/>
                <a:gd name="connsiteX2" fmla="*/ 58057 w 72571"/>
                <a:gd name="connsiteY2" fmla="*/ 62895 h 846666"/>
                <a:gd name="connsiteX0" fmla="*/ 1077686 w 1150257"/>
                <a:gd name="connsiteY0" fmla="*/ 846666 h 846666"/>
                <a:gd name="connsiteX1" fmla="*/ 1106714 w 1150257"/>
                <a:gd name="connsiteY1" fmla="*/ 48381 h 846666"/>
                <a:gd name="connsiteX2" fmla="*/ 1135743 w 1150257"/>
                <a:gd name="connsiteY2" fmla="*/ 628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1836057"/>
                <a:gd name="connsiteY0" fmla="*/ 846666 h 846666"/>
                <a:gd name="connsiteX1" fmla="*/ 1792514 w 1836057"/>
                <a:gd name="connsiteY1" fmla="*/ 48381 h 846666"/>
                <a:gd name="connsiteX2" fmla="*/ 1135743 w 1836057"/>
                <a:gd name="connsiteY2" fmla="*/ 520095 h 846666"/>
                <a:gd name="connsiteX0" fmla="*/ 1763486 w 3280228"/>
                <a:gd name="connsiteY0" fmla="*/ 846666 h 846666"/>
                <a:gd name="connsiteX1" fmla="*/ 1792514 w 3280228"/>
                <a:gd name="connsiteY1" fmla="*/ 48381 h 846666"/>
                <a:gd name="connsiteX2" fmla="*/ 1135743 w 3280228"/>
                <a:gd name="connsiteY2" fmla="*/ 520095 h 846666"/>
                <a:gd name="connsiteX0" fmla="*/ 1763486 w 3280228"/>
                <a:gd name="connsiteY0" fmla="*/ 798285 h 798285"/>
                <a:gd name="connsiteX1" fmla="*/ 1792514 w 3280228"/>
                <a:gd name="connsiteY1" fmla="*/ 0 h 798285"/>
                <a:gd name="connsiteX2" fmla="*/ 1135743 w 3280228"/>
                <a:gd name="connsiteY2" fmla="*/ 471714 h 798285"/>
                <a:gd name="connsiteX0" fmla="*/ 0 w 1516742"/>
                <a:gd name="connsiteY0" fmla="*/ 798285 h 798285"/>
                <a:gd name="connsiteX1" fmla="*/ 29028 w 1516742"/>
                <a:gd name="connsiteY1" fmla="*/ 0 h 798285"/>
                <a:gd name="connsiteX0" fmla="*/ 605972 w 635000"/>
                <a:gd name="connsiteY0" fmla="*/ 798285 h 798285"/>
                <a:gd name="connsiteX1" fmla="*/ 635000 w 635000"/>
                <a:gd name="connsiteY1" fmla="*/ 0 h 798285"/>
                <a:gd name="connsiteX0" fmla="*/ 605972 w 635000"/>
                <a:gd name="connsiteY0" fmla="*/ 798285 h 798285"/>
                <a:gd name="connsiteX1" fmla="*/ 635000 w 635000"/>
                <a:gd name="connsiteY1" fmla="*/ 0 h 798285"/>
                <a:gd name="connsiteX0" fmla="*/ 465667 w 494695"/>
                <a:gd name="connsiteY0" fmla="*/ 798285 h 798285"/>
                <a:gd name="connsiteX1" fmla="*/ 494695 w 494695"/>
                <a:gd name="connsiteY1" fmla="*/ 0 h 798285"/>
                <a:gd name="connsiteX0" fmla="*/ 465667 w 494695"/>
                <a:gd name="connsiteY0" fmla="*/ 798285 h 798285"/>
                <a:gd name="connsiteX1" fmla="*/ 494695 w 494695"/>
                <a:gd name="connsiteY1" fmla="*/ 0 h 798285"/>
                <a:gd name="connsiteX0" fmla="*/ 337457 w 366485"/>
                <a:gd name="connsiteY0" fmla="*/ 798285 h 798285"/>
                <a:gd name="connsiteX1" fmla="*/ 366485 w 366485"/>
                <a:gd name="connsiteY1" fmla="*/ 0 h 798285"/>
                <a:gd name="connsiteX0" fmla="*/ 272143 w 301171"/>
                <a:gd name="connsiteY0" fmla="*/ 798285 h 798285"/>
                <a:gd name="connsiteX1" fmla="*/ 301171 w 301171"/>
                <a:gd name="connsiteY1" fmla="*/ 0 h 798285"/>
                <a:gd name="connsiteX0" fmla="*/ 189896 w 218924"/>
                <a:gd name="connsiteY0" fmla="*/ 798285 h 798285"/>
                <a:gd name="connsiteX1" fmla="*/ 218924 w 218924"/>
                <a:gd name="connsiteY1" fmla="*/ 0 h 798285"/>
                <a:gd name="connsiteX0" fmla="*/ 181429 w 210457"/>
                <a:gd name="connsiteY0" fmla="*/ 798285 h 798285"/>
                <a:gd name="connsiteX1" fmla="*/ 210457 w 210457"/>
                <a:gd name="connsiteY1" fmla="*/ 0 h 798285"/>
                <a:gd name="connsiteX0" fmla="*/ 157239 w 414867"/>
                <a:gd name="connsiteY0" fmla="*/ 798285 h 798285"/>
                <a:gd name="connsiteX1" fmla="*/ 414867 w 414867"/>
                <a:gd name="connsiteY1" fmla="*/ 0 h 798285"/>
                <a:gd name="connsiteX0" fmla="*/ 157239 w 414867"/>
                <a:gd name="connsiteY0" fmla="*/ 798285 h 798285"/>
                <a:gd name="connsiteX1" fmla="*/ 414867 w 414867"/>
                <a:gd name="connsiteY1" fmla="*/ 0 h 798285"/>
                <a:gd name="connsiteX0" fmla="*/ 0 w 257628"/>
                <a:gd name="connsiteY0" fmla="*/ 798285 h 798285"/>
                <a:gd name="connsiteX1" fmla="*/ 216805 w 257628"/>
                <a:gd name="connsiteY1" fmla="*/ 630464 h 798285"/>
                <a:gd name="connsiteX2" fmla="*/ 257628 w 257628"/>
                <a:gd name="connsiteY2" fmla="*/ 0 h 798285"/>
                <a:gd name="connsiteX0" fmla="*/ 169634 w 210457"/>
                <a:gd name="connsiteY0" fmla="*/ 630464 h 630464"/>
                <a:gd name="connsiteX1" fmla="*/ 210457 w 210457"/>
                <a:gd name="connsiteY1" fmla="*/ 0 h 630464"/>
                <a:gd name="connsiteX0" fmla="*/ 169634 w 210457"/>
                <a:gd name="connsiteY0" fmla="*/ 554264 h 554264"/>
                <a:gd name="connsiteX1" fmla="*/ 210457 w 210457"/>
                <a:gd name="connsiteY1" fmla="*/ 0 h 554264"/>
                <a:gd name="connsiteX0" fmla="*/ 169634 w 210457"/>
                <a:gd name="connsiteY0" fmla="*/ 554264 h 554264"/>
                <a:gd name="connsiteX1" fmla="*/ 210457 w 210457"/>
                <a:gd name="connsiteY1" fmla="*/ 0 h 554264"/>
                <a:gd name="connsiteX0" fmla="*/ 101054 w 141877"/>
                <a:gd name="connsiteY0" fmla="*/ 554264 h 554264"/>
                <a:gd name="connsiteX1" fmla="*/ 141877 w 14187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 name="connsiteX0" fmla="*/ 76864 w 117687"/>
                <a:gd name="connsiteY0" fmla="*/ 554264 h 554264"/>
                <a:gd name="connsiteX1" fmla="*/ 117687 w 117687"/>
                <a:gd name="connsiteY1" fmla="*/ 0 h 554264"/>
              </a:gdLst>
              <a:ahLst/>
              <a:cxnLst>
                <a:cxn ang="0">
                  <a:pos x="connsiteX0" y="connsiteY0"/>
                </a:cxn>
                <a:cxn ang="0">
                  <a:pos x="connsiteX1" y="connsiteY1"/>
                </a:cxn>
              </a:cxnLst>
              <a:rect l="l" t="t" r="r" b="b"/>
              <a:pathLst>
                <a:path w="117687" h="554264">
                  <a:moveTo>
                    <a:pt x="76864" y="554264"/>
                  </a:moveTo>
                  <a:cubicBezTo>
                    <a:pt x="0" y="429501"/>
                    <a:pt x="6290" y="145627"/>
                    <a:pt x="117687" y="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cxnSp>
          <p:nvCxnSpPr>
            <p:cNvPr id="41" name="Straight Arrow Connector 40"/>
            <p:cNvCxnSpPr/>
            <p:nvPr/>
          </p:nvCxnSpPr>
          <p:spPr>
            <a:xfrm>
              <a:off x="2743200" y="5143500"/>
              <a:ext cx="48463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1371599" y="3972560"/>
              <a:ext cx="2261236" cy="789940"/>
            </a:xfrm>
            <a:custGeom>
              <a:avLst/>
              <a:gdLst>
                <a:gd name="connsiteX0" fmla="*/ 2682240 w 3374390"/>
                <a:gd name="connsiteY0" fmla="*/ 1309370 h 1309370"/>
                <a:gd name="connsiteX1" fmla="*/ 3055620 w 3374390"/>
                <a:gd name="connsiteY1" fmla="*/ 737870 h 1309370"/>
                <a:gd name="connsiteX2" fmla="*/ 769620 w 3374390"/>
                <a:gd name="connsiteY2" fmla="*/ 74930 h 1309370"/>
                <a:gd name="connsiteX3" fmla="*/ 0 w 3374390"/>
                <a:gd name="connsiteY3" fmla="*/ 288290 h 1309370"/>
                <a:gd name="connsiteX0" fmla="*/ 2682240 w 3028315"/>
                <a:gd name="connsiteY0" fmla="*/ 1258570 h 1258570"/>
                <a:gd name="connsiteX1" fmla="*/ 2369820 w 3028315"/>
                <a:gd name="connsiteY1" fmla="*/ 382270 h 1258570"/>
                <a:gd name="connsiteX2" fmla="*/ 769620 w 3028315"/>
                <a:gd name="connsiteY2" fmla="*/ 24130 h 1258570"/>
                <a:gd name="connsiteX3" fmla="*/ 0 w 3028315"/>
                <a:gd name="connsiteY3" fmla="*/ 237490 h 1258570"/>
                <a:gd name="connsiteX0" fmla="*/ 2682240 w 3028315"/>
                <a:gd name="connsiteY0" fmla="*/ 1258570 h 1258570"/>
                <a:gd name="connsiteX1" fmla="*/ 2369820 w 3028315"/>
                <a:gd name="connsiteY1" fmla="*/ 382270 h 1258570"/>
                <a:gd name="connsiteX2" fmla="*/ 769620 w 3028315"/>
                <a:gd name="connsiteY2" fmla="*/ 24130 h 1258570"/>
                <a:gd name="connsiteX3" fmla="*/ 0 w 3028315"/>
                <a:gd name="connsiteY3" fmla="*/ 237490 h 1258570"/>
                <a:gd name="connsiteX0" fmla="*/ 2682240 w 2944495"/>
                <a:gd name="connsiteY0" fmla="*/ 1258570 h 1258570"/>
                <a:gd name="connsiteX1" fmla="*/ 2369820 w 2944495"/>
                <a:gd name="connsiteY1" fmla="*/ 382270 h 1258570"/>
                <a:gd name="connsiteX2" fmla="*/ 769620 w 2944495"/>
                <a:gd name="connsiteY2" fmla="*/ 24130 h 1258570"/>
                <a:gd name="connsiteX3" fmla="*/ 0 w 2944495"/>
                <a:gd name="connsiteY3" fmla="*/ 237490 h 1258570"/>
                <a:gd name="connsiteX0" fmla="*/ 2682240 w 2683510"/>
                <a:gd name="connsiteY0" fmla="*/ 1258570 h 1258570"/>
                <a:gd name="connsiteX1" fmla="*/ 2232661 w 2683510"/>
                <a:gd name="connsiteY1" fmla="*/ 709930 h 1258570"/>
                <a:gd name="connsiteX2" fmla="*/ 2369820 w 2683510"/>
                <a:gd name="connsiteY2" fmla="*/ 382270 h 1258570"/>
                <a:gd name="connsiteX3" fmla="*/ 769620 w 2683510"/>
                <a:gd name="connsiteY3" fmla="*/ 24130 h 1258570"/>
                <a:gd name="connsiteX4" fmla="*/ 0 w 2683510"/>
                <a:gd name="connsiteY4" fmla="*/ 237490 h 1258570"/>
                <a:gd name="connsiteX0" fmla="*/ 2682240 w 2683510"/>
                <a:gd name="connsiteY0" fmla="*/ 1258570 h 1258570"/>
                <a:gd name="connsiteX1" fmla="*/ 2232661 w 2683510"/>
                <a:gd name="connsiteY1" fmla="*/ 709930 h 1258570"/>
                <a:gd name="connsiteX2" fmla="*/ 2232661 w 2683510"/>
                <a:gd name="connsiteY2" fmla="*/ 862330 h 1258570"/>
                <a:gd name="connsiteX3" fmla="*/ 2369820 w 2683510"/>
                <a:gd name="connsiteY3" fmla="*/ 382270 h 1258570"/>
                <a:gd name="connsiteX4" fmla="*/ 769620 w 2683510"/>
                <a:gd name="connsiteY4" fmla="*/ 24130 h 1258570"/>
                <a:gd name="connsiteX5" fmla="*/ 0 w 2683510"/>
                <a:gd name="connsiteY5" fmla="*/ 237490 h 1258570"/>
                <a:gd name="connsiteX0" fmla="*/ 2682240 w 2683510"/>
                <a:gd name="connsiteY0" fmla="*/ 572770 h 862330"/>
                <a:gd name="connsiteX1" fmla="*/ 2232661 w 2683510"/>
                <a:gd name="connsiteY1" fmla="*/ 709930 h 862330"/>
                <a:gd name="connsiteX2" fmla="*/ 2232661 w 2683510"/>
                <a:gd name="connsiteY2" fmla="*/ 862330 h 862330"/>
                <a:gd name="connsiteX3" fmla="*/ 2369820 w 2683510"/>
                <a:gd name="connsiteY3" fmla="*/ 382270 h 862330"/>
                <a:gd name="connsiteX4" fmla="*/ 769620 w 2683510"/>
                <a:gd name="connsiteY4" fmla="*/ 24130 h 862330"/>
                <a:gd name="connsiteX5" fmla="*/ 0 w 2683510"/>
                <a:gd name="connsiteY5" fmla="*/ 237490 h 862330"/>
                <a:gd name="connsiteX0" fmla="*/ 2232661 w 2613660"/>
                <a:gd name="connsiteY0" fmla="*/ 709930 h 862330"/>
                <a:gd name="connsiteX1" fmla="*/ 2232661 w 2613660"/>
                <a:gd name="connsiteY1" fmla="*/ 862330 h 862330"/>
                <a:gd name="connsiteX2" fmla="*/ 2369820 w 2613660"/>
                <a:gd name="connsiteY2" fmla="*/ 382270 h 862330"/>
                <a:gd name="connsiteX3" fmla="*/ 769620 w 2613660"/>
                <a:gd name="connsiteY3" fmla="*/ 24130 h 862330"/>
                <a:gd name="connsiteX4" fmla="*/ 0 w 2613660"/>
                <a:gd name="connsiteY4" fmla="*/ 237490 h 862330"/>
                <a:gd name="connsiteX0" fmla="*/ 2232661 w 2613660"/>
                <a:gd name="connsiteY0" fmla="*/ 862330 h 862330"/>
                <a:gd name="connsiteX1" fmla="*/ 2369820 w 2613660"/>
                <a:gd name="connsiteY1" fmla="*/ 382270 h 862330"/>
                <a:gd name="connsiteX2" fmla="*/ 769620 w 2613660"/>
                <a:gd name="connsiteY2" fmla="*/ 24130 h 862330"/>
                <a:gd name="connsiteX3" fmla="*/ 0 w 2613660"/>
                <a:gd name="connsiteY3" fmla="*/ 237490 h 862330"/>
                <a:gd name="connsiteX0" fmla="*/ 2232661 w 2675890"/>
                <a:gd name="connsiteY0" fmla="*/ 862330 h 862330"/>
                <a:gd name="connsiteX1" fmla="*/ 2606041 w 2675890"/>
                <a:gd name="connsiteY1" fmla="*/ 549910 h 862330"/>
                <a:gd name="connsiteX2" fmla="*/ 2369820 w 2675890"/>
                <a:gd name="connsiteY2" fmla="*/ 382270 h 862330"/>
                <a:gd name="connsiteX3" fmla="*/ 769620 w 2675890"/>
                <a:gd name="connsiteY3" fmla="*/ 24130 h 862330"/>
                <a:gd name="connsiteX4" fmla="*/ 0 w 2675890"/>
                <a:gd name="connsiteY4" fmla="*/ 237490 h 862330"/>
                <a:gd name="connsiteX0" fmla="*/ 2461261 w 2675890"/>
                <a:gd name="connsiteY0" fmla="*/ 862330 h 862330"/>
                <a:gd name="connsiteX1" fmla="*/ 2606041 w 2675890"/>
                <a:gd name="connsiteY1" fmla="*/ 549910 h 862330"/>
                <a:gd name="connsiteX2" fmla="*/ 2369820 w 2675890"/>
                <a:gd name="connsiteY2" fmla="*/ 382270 h 862330"/>
                <a:gd name="connsiteX3" fmla="*/ 769620 w 2675890"/>
                <a:gd name="connsiteY3" fmla="*/ 24130 h 862330"/>
                <a:gd name="connsiteX4" fmla="*/ 0 w 2675890"/>
                <a:gd name="connsiteY4" fmla="*/ 237490 h 862330"/>
                <a:gd name="connsiteX0" fmla="*/ 2461261 w 2651760"/>
                <a:gd name="connsiteY0" fmla="*/ 862330 h 862330"/>
                <a:gd name="connsiteX1" fmla="*/ 2369820 w 2651760"/>
                <a:gd name="connsiteY1" fmla="*/ 382270 h 862330"/>
                <a:gd name="connsiteX2" fmla="*/ 769620 w 2651760"/>
                <a:gd name="connsiteY2" fmla="*/ 24130 h 862330"/>
                <a:gd name="connsiteX3" fmla="*/ 0 w 2651760"/>
                <a:gd name="connsiteY3" fmla="*/ 237490 h 862330"/>
                <a:gd name="connsiteX0" fmla="*/ 2461261 w 2461261"/>
                <a:gd name="connsiteY0" fmla="*/ 839470 h 839470"/>
                <a:gd name="connsiteX1" fmla="*/ 1836420 w 2461261"/>
                <a:gd name="connsiteY1" fmla="*/ 207010 h 839470"/>
                <a:gd name="connsiteX2" fmla="*/ 769620 w 2461261"/>
                <a:gd name="connsiteY2" fmla="*/ 1270 h 839470"/>
                <a:gd name="connsiteX3" fmla="*/ 0 w 2461261"/>
                <a:gd name="connsiteY3" fmla="*/ 214630 h 839470"/>
                <a:gd name="connsiteX0" fmla="*/ 2461261 w 2461261"/>
                <a:gd name="connsiteY0" fmla="*/ 838200 h 838200"/>
                <a:gd name="connsiteX1" fmla="*/ 769620 w 2461261"/>
                <a:gd name="connsiteY1" fmla="*/ 0 h 838200"/>
                <a:gd name="connsiteX2" fmla="*/ 0 w 2461261"/>
                <a:gd name="connsiteY2" fmla="*/ 213360 h 838200"/>
                <a:gd name="connsiteX0" fmla="*/ 2461261 w 2461261"/>
                <a:gd name="connsiteY0" fmla="*/ 768985 h 768985"/>
                <a:gd name="connsiteX1" fmla="*/ 1455420 w 2461261"/>
                <a:gd name="connsiteY1" fmla="*/ 83185 h 768985"/>
                <a:gd name="connsiteX2" fmla="*/ 0 w 2461261"/>
                <a:gd name="connsiteY2" fmla="*/ 144145 h 768985"/>
                <a:gd name="connsiteX0" fmla="*/ 2461261 w 2461261"/>
                <a:gd name="connsiteY0" fmla="*/ 768985 h 768985"/>
                <a:gd name="connsiteX1" fmla="*/ 1455420 w 2461261"/>
                <a:gd name="connsiteY1" fmla="*/ 83185 h 768985"/>
                <a:gd name="connsiteX2" fmla="*/ 0 w 2461261"/>
                <a:gd name="connsiteY2" fmla="*/ 144145 h 768985"/>
                <a:gd name="connsiteX0" fmla="*/ 2461261 w 2461261"/>
                <a:gd name="connsiteY0" fmla="*/ 768985 h 768985"/>
                <a:gd name="connsiteX1" fmla="*/ 1455420 w 2461261"/>
                <a:gd name="connsiteY1" fmla="*/ 83185 h 768985"/>
                <a:gd name="connsiteX2" fmla="*/ 0 w 2461261"/>
                <a:gd name="connsiteY2" fmla="*/ 144145 h 768985"/>
                <a:gd name="connsiteX0" fmla="*/ 2232661 w 2232661"/>
                <a:gd name="connsiteY0" fmla="*/ 789940 h 789940"/>
                <a:gd name="connsiteX1" fmla="*/ 1455420 w 2232661"/>
                <a:gd name="connsiteY1" fmla="*/ 104140 h 789940"/>
                <a:gd name="connsiteX2" fmla="*/ 0 w 2232661"/>
                <a:gd name="connsiteY2" fmla="*/ 165100 h 789940"/>
                <a:gd name="connsiteX0" fmla="*/ 2232661 w 2261236"/>
                <a:gd name="connsiteY0" fmla="*/ 789940 h 789940"/>
                <a:gd name="connsiteX1" fmla="*/ 1455420 w 2261236"/>
                <a:gd name="connsiteY1" fmla="*/ 104140 h 789940"/>
                <a:gd name="connsiteX2" fmla="*/ 0 w 2261236"/>
                <a:gd name="connsiteY2" fmla="*/ 165100 h 789940"/>
              </a:gdLst>
              <a:ahLst/>
              <a:cxnLst>
                <a:cxn ang="0">
                  <a:pos x="connsiteX0" y="connsiteY0"/>
                </a:cxn>
                <a:cxn ang="0">
                  <a:pos x="connsiteX1" y="connsiteY1"/>
                </a:cxn>
                <a:cxn ang="0">
                  <a:pos x="connsiteX2" y="connsiteY2"/>
                </a:cxn>
              </a:cxnLst>
              <a:rect l="l" t="t" r="r" b="b"/>
              <a:pathLst>
                <a:path w="2261236" h="789940">
                  <a:moveTo>
                    <a:pt x="2232661" y="789940"/>
                  </a:moveTo>
                  <a:cubicBezTo>
                    <a:pt x="2261236" y="508635"/>
                    <a:pt x="1827530" y="208280"/>
                    <a:pt x="1455420" y="104140"/>
                  </a:cubicBezTo>
                  <a:cubicBezTo>
                    <a:pt x="1083310" y="0"/>
                    <a:pt x="130175" y="20955"/>
                    <a:pt x="0" y="165100"/>
                  </a:cubicBezTo>
                </a:path>
              </a:pathLst>
            </a:cu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grpSp>
      <p:sp>
        <p:nvSpPr>
          <p:cNvPr id="48" name="TextBox 47"/>
          <p:cNvSpPr txBox="1"/>
          <p:nvPr/>
        </p:nvSpPr>
        <p:spPr>
          <a:xfrm>
            <a:off x="121717" y="762000"/>
            <a:ext cx="3908441" cy="400110"/>
          </a:xfrm>
          <a:prstGeom prst="rect">
            <a:avLst/>
          </a:prstGeom>
          <a:noFill/>
        </p:spPr>
        <p:txBody>
          <a:bodyPr wrap="none" rtlCol="0">
            <a:spAutoFit/>
          </a:bodyPr>
          <a:lstStyle/>
          <a:p>
            <a:pPr algn="ctr"/>
            <a:r>
              <a:rPr lang="en-US" sz="2000" dirty="0" smtClean="0">
                <a:latin typeface="CMU Bright" panose="02000603000000000000" pitchFamily="2" charset="0"/>
                <a:ea typeface="CMU Bright" panose="02000603000000000000" pitchFamily="2" charset="0"/>
                <a:cs typeface="CMU Bright" panose="02000603000000000000" pitchFamily="2" charset="0"/>
              </a:rPr>
              <a:t>1. Update RNA polymerase states</a:t>
            </a:r>
            <a:endParaRPr lang="en-US" sz="2000" dirty="0">
              <a:latin typeface="CMU Bright" panose="02000603000000000000" pitchFamily="2" charset="0"/>
              <a:ea typeface="CMU Bright" panose="02000603000000000000" pitchFamily="2" charset="0"/>
              <a:cs typeface="CMU Bright" panose="02000603000000000000" pitchFamily="2" charset="0"/>
            </a:endParaRPr>
          </a:p>
        </p:txBody>
      </p:sp>
      <p:sp>
        <p:nvSpPr>
          <p:cNvPr id="49" name="TextBox 48"/>
          <p:cNvSpPr txBox="1"/>
          <p:nvPr/>
        </p:nvSpPr>
        <p:spPr>
          <a:xfrm>
            <a:off x="633875" y="3867090"/>
            <a:ext cx="2884123" cy="400110"/>
          </a:xfrm>
          <a:prstGeom prst="rect">
            <a:avLst/>
          </a:prstGeom>
          <a:noFill/>
        </p:spPr>
        <p:txBody>
          <a:bodyPr wrap="none" rtlCol="0">
            <a:spAutoFit/>
          </a:bodyPr>
          <a:lstStyle/>
          <a:p>
            <a:pPr algn="ctr"/>
            <a:r>
              <a:rPr lang="en-US" sz="2000" dirty="0" smtClean="0">
                <a:latin typeface="CMU Bright" panose="02000603000000000000" pitchFamily="2" charset="0"/>
                <a:ea typeface="CMU Bright" panose="02000603000000000000" pitchFamily="2" charset="0"/>
                <a:cs typeface="CMU Bright" panose="02000603000000000000" pitchFamily="2" charset="0"/>
              </a:rPr>
              <a:t>3. Bind RNA polymerase</a:t>
            </a:r>
            <a:endParaRPr lang="en-US" sz="2000" dirty="0">
              <a:latin typeface="CMU Bright" panose="02000603000000000000" pitchFamily="2" charset="0"/>
              <a:ea typeface="CMU Bright" panose="02000603000000000000" pitchFamily="2" charset="0"/>
              <a:cs typeface="CMU Bright" panose="02000603000000000000" pitchFamily="2" charset="0"/>
            </a:endParaRPr>
          </a:p>
        </p:txBody>
      </p:sp>
      <p:sp>
        <p:nvSpPr>
          <p:cNvPr id="50" name="TextBox 49"/>
          <p:cNvSpPr txBox="1"/>
          <p:nvPr/>
        </p:nvSpPr>
        <p:spPr>
          <a:xfrm>
            <a:off x="5158994" y="762000"/>
            <a:ext cx="3583032" cy="400110"/>
          </a:xfrm>
          <a:prstGeom prst="rect">
            <a:avLst/>
          </a:prstGeom>
          <a:noFill/>
        </p:spPr>
        <p:txBody>
          <a:bodyPr wrap="none" rtlCol="0">
            <a:spAutoFit/>
          </a:bodyPr>
          <a:lstStyle/>
          <a:p>
            <a:pPr algn="ctr"/>
            <a:r>
              <a:rPr lang="en-US" sz="2000" dirty="0" smtClean="0">
                <a:latin typeface="CMU Bright" panose="02000603000000000000" pitchFamily="2" charset="0"/>
                <a:ea typeface="CMU Bright" panose="02000603000000000000" pitchFamily="2" charset="0"/>
                <a:cs typeface="CMU Bright" panose="02000603000000000000" pitchFamily="2" charset="0"/>
              </a:rPr>
              <a:t>2. Calculate promoter affinities</a:t>
            </a:r>
            <a:endParaRPr lang="en-US" sz="2000" dirty="0">
              <a:latin typeface="CMU Bright" panose="02000603000000000000" pitchFamily="2" charset="0"/>
              <a:ea typeface="CMU Bright" panose="02000603000000000000" pitchFamily="2" charset="0"/>
              <a:cs typeface="CMU Bright" panose="02000603000000000000" pitchFamily="2" charset="0"/>
            </a:endParaRPr>
          </a:p>
        </p:txBody>
      </p:sp>
      <p:sp>
        <p:nvSpPr>
          <p:cNvPr id="51" name="TextBox 50"/>
          <p:cNvSpPr txBox="1"/>
          <p:nvPr/>
        </p:nvSpPr>
        <p:spPr>
          <a:xfrm>
            <a:off x="4805532" y="3867090"/>
            <a:ext cx="4289956" cy="400110"/>
          </a:xfrm>
          <a:prstGeom prst="rect">
            <a:avLst/>
          </a:prstGeom>
          <a:noFill/>
        </p:spPr>
        <p:txBody>
          <a:bodyPr wrap="none" rtlCol="0">
            <a:spAutoFit/>
          </a:bodyPr>
          <a:lstStyle/>
          <a:p>
            <a:pPr algn="ctr"/>
            <a:r>
              <a:rPr lang="en-US" sz="2000" dirty="0" smtClean="0">
                <a:latin typeface="CMU Bright" panose="02000603000000000000" pitchFamily="2" charset="0"/>
                <a:ea typeface="CMU Bright" panose="02000603000000000000" pitchFamily="2" charset="0"/>
                <a:cs typeface="CMU Bright" panose="02000603000000000000" pitchFamily="2" charset="0"/>
              </a:rPr>
              <a:t>4. Elongate and terminate transcripts</a:t>
            </a:r>
            <a:endParaRPr lang="en-US" sz="2000"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7" name="Group 111"/>
          <p:cNvGrpSpPr/>
          <p:nvPr/>
        </p:nvGrpSpPr>
        <p:grpSpPr>
          <a:xfrm>
            <a:off x="533400" y="4419600"/>
            <a:ext cx="3048000" cy="1676401"/>
            <a:chOff x="533400" y="4419600"/>
            <a:chExt cx="3048000" cy="1676401"/>
          </a:xfrm>
          <a:effectLst>
            <a:outerShdw blurRad="50800" dist="38100" dir="2700000" algn="tl" rotWithShape="0">
              <a:prstClr val="black">
                <a:alpha val="40000"/>
              </a:prstClr>
            </a:outerShdw>
          </a:effectLst>
        </p:grpSpPr>
        <p:grpSp>
          <p:nvGrpSpPr>
            <p:cNvPr id="9" name="Group 98"/>
            <p:cNvGrpSpPr/>
            <p:nvPr/>
          </p:nvGrpSpPr>
          <p:grpSpPr>
            <a:xfrm>
              <a:off x="533400" y="4572001"/>
              <a:ext cx="3048000" cy="1524000"/>
              <a:chOff x="457200" y="381000"/>
              <a:chExt cx="3048000" cy="1524000"/>
            </a:xfrm>
          </p:grpSpPr>
          <p:cxnSp>
            <p:nvCxnSpPr>
              <p:cNvPr id="93" name="Straight Connector 92"/>
              <p:cNvCxnSpPr/>
              <p:nvPr/>
            </p:nvCxnSpPr>
            <p:spPr>
              <a:xfrm>
                <a:off x="457200" y="381000"/>
                <a:ext cx="3048000"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57200" y="761603"/>
                <a:ext cx="3048000"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57200" y="1522809"/>
                <a:ext cx="3048000"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57200" y="1903412"/>
                <a:ext cx="3048000"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57200" y="1142206"/>
                <a:ext cx="3048000"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5" name="Right Arrow 54"/>
            <p:cNvSpPr/>
            <p:nvPr/>
          </p:nvSpPr>
          <p:spPr>
            <a:xfrm>
              <a:off x="609600" y="4419600"/>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56" name="Right Arrow 55"/>
            <p:cNvSpPr/>
            <p:nvPr/>
          </p:nvSpPr>
          <p:spPr>
            <a:xfrm>
              <a:off x="1981200" y="4419600"/>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58" name="Right Arrow 57"/>
            <p:cNvSpPr/>
            <p:nvPr/>
          </p:nvSpPr>
          <p:spPr>
            <a:xfrm>
              <a:off x="838200" y="5562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1" name="Right Arrow 60"/>
            <p:cNvSpPr/>
            <p:nvPr/>
          </p:nvSpPr>
          <p:spPr>
            <a:xfrm rot="10800000">
              <a:off x="914400" y="4800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2" name="Right Arrow 61"/>
            <p:cNvSpPr/>
            <p:nvPr/>
          </p:nvSpPr>
          <p:spPr>
            <a:xfrm>
              <a:off x="2514600" y="4419600"/>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3" name="Right Arrow 62"/>
            <p:cNvSpPr/>
            <p:nvPr/>
          </p:nvSpPr>
          <p:spPr>
            <a:xfrm rot="10800000">
              <a:off x="1066800" y="5181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4" name="Right Arrow 63"/>
            <p:cNvSpPr/>
            <p:nvPr/>
          </p:nvSpPr>
          <p:spPr>
            <a:xfrm rot="10800000">
              <a:off x="2514600" y="5943600"/>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5" name="Right Arrow 64"/>
            <p:cNvSpPr/>
            <p:nvPr/>
          </p:nvSpPr>
          <p:spPr>
            <a:xfrm rot="10800000">
              <a:off x="1143000" y="4419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8" name="Right Arrow 67"/>
            <p:cNvSpPr/>
            <p:nvPr/>
          </p:nvSpPr>
          <p:spPr>
            <a:xfrm>
              <a:off x="2209800" y="5943600"/>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69" name="Right Arrow 68"/>
            <p:cNvSpPr/>
            <p:nvPr/>
          </p:nvSpPr>
          <p:spPr>
            <a:xfrm>
              <a:off x="1905000" y="5943600"/>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0" name="Right Arrow 69"/>
            <p:cNvSpPr/>
            <p:nvPr/>
          </p:nvSpPr>
          <p:spPr>
            <a:xfrm>
              <a:off x="3352800" y="5181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1" name="Right Arrow 70"/>
            <p:cNvSpPr/>
            <p:nvPr/>
          </p:nvSpPr>
          <p:spPr>
            <a:xfrm rot="10800000">
              <a:off x="3048000" y="5181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3" name="Right Arrow 72"/>
            <p:cNvSpPr/>
            <p:nvPr/>
          </p:nvSpPr>
          <p:spPr>
            <a:xfrm rot="10800000">
              <a:off x="1676400" y="5562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4" name="Right Arrow 73"/>
            <p:cNvSpPr/>
            <p:nvPr/>
          </p:nvSpPr>
          <p:spPr>
            <a:xfrm rot="10800000">
              <a:off x="1981200" y="5562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5" name="Right Arrow 74"/>
            <p:cNvSpPr/>
            <p:nvPr/>
          </p:nvSpPr>
          <p:spPr>
            <a:xfrm rot="10800000">
              <a:off x="2286000" y="5562601"/>
              <a:ext cx="6858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6" name="Right Arrow 75"/>
            <p:cNvSpPr/>
            <p:nvPr/>
          </p:nvSpPr>
          <p:spPr>
            <a:xfrm rot="10800000">
              <a:off x="1447800" y="4800602"/>
              <a:ext cx="6858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7" name="Right Arrow 76"/>
            <p:cNvSpPr/>
            <p:nvPr/>
          </p:nvSpPr>
          <p:spPr>
            <a:xfrm rot="10800000">
              <a:off x="1676401" y="5943600"/>
              <a:ext cx="13716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78" name="Right Arrow 77"/>
            <p:cNvSpPr/>
            <p:nvPr/>
          </p:nvSpPr>
          <p:spPr>
            <a:xfrm rot="10800000">
              <a:off x="3063240" y="5562601"/>
              <a:ext cx="13716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0" name="Right Arrow 79"/>
            <p:cNvSpPr/>
            <p:nvPr/>
          </p:nvSpPr>
          <p:spPr>
            <a:xfrm rot="10800000">
              <a:off x="1447801" y="5943600"/>
              <a:ext cx="13716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2" name="Right Arrow 81"/>
            <p:cNvSpPr/>
            <p:nvPr/>
          </p:nvSpPr>
          <p:spPr>
            <a:xfrm>
              <a:off x="2209800" y="4800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3" name="Right Arrow 82"/>
            <p:cNvSpPr/>
            <p:nvPr/>
          </p:nvSpPr>
          <p:spPr>
            <a:xfrm>
              <a:off x="2514600" y="5181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4" name="Right Arrow 83"/>
            <p:cNvSpPr/>
            <p:nvPr/>
          </p:nvSpPr>
          <p:spPr>
            <a:xfrm>
              <a:off x="2133600" y="5181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5" name="Right Arrow 84"/>
            <p:cNvSpPr/>
            <p:nvPr/>
          </p:nvSpPr>
          <p:spPr>
            <a:xfrm rot="10800000">
              <a:off x="533400" y="5181601"/>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7" name="Right Arrow 86"/>
            <p:cNvSpPr/>
            <p:nvPr/>
          </p:nvSpPr>
          <p:spPr>
            <a:xfrm>
              <a:off x="3276600" y="4800601"/>
              <a:ext cx="2286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88" name="Right Arrow 87"/>
            <p:cNvSpPr/>
            <p:nvPr/>
          </p:nvSpPr>
          <p:spPr>
            <a:xfrm>
              <a:off x="3124200" y="4419600"/>
              <a:ext cx="45720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91" name="Right Arrow 90"/>
            <p:cNvSpPr/>
            <p:nvPr/>
          </p:nvSpPr>
          <p:spPr>
            <a:xfrm rot="10800000">
              <a:off x="777240" y="5943600"/>
              <a:ext cx="13716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92" name="Right Arrow 91"/>
            <p:cNvSpPr/>
            <p:nvPr/>
          </p:nvSpPr>
          <p:spPr>
            <a:xfrm rot="10800000">
              <a:off x="563879" y="5943600"/>
              <a:ext cx="137160" cy="152400"/>
            </a:xfrm>
            <a:prstGeom prst="rightArrow">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0" name="Group 99"/>
          <p:cNvGrpSpPr/>
          <p:nvPr/>
        </p:nvGrpSpPr>
        <p:grpSpPr>
          <a:xfrm>
            <a:off x="1447800" y="6324600"/>
            <a:ext cx="248622" cy="283028"/>
            <a:chOff x="4191000" y="4434115"/>
            <a:chExt cx="1507672" cy="1716313"/>
          </a:xfrm>
          <a:effectLst>
            <a:outerShdw blurRad="50800" dist="38100" dir="2700000" algn="tl" rotWithShape="0">
              <a:prstClr val="black">
                <a:alpha val="40000"/>
              </a:prstClr>
            </a:outerShdw>
          </a:effectLst>
        </p:grpSpPr>
        <p:sp>
          <p:nvSpPr>
            <p:cNvPr id="98" name="Freeform 97"/>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4">
                <a:lumMod val="60000"/>
                <a:lumOff val="40000"/>
              </a:schemeClr>
            </a:solidFill>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9" name="Freeform 98"/>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4">
                <a:lumMod val="60000"/>
                <a:lumOff val="40000"/>
              </a:schemeClr>
            </a:solidFill>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3" name="Group 101"/>
          <p:cNvGrpSpPr/>
          <p:nvPr/>
        </p:nvGrpSpPr>
        <p:grpSpPr>
          <a:xfrm>
            <a:off x="1143000" y="6324600"/>
            <a:ext cx="248622" cy="283028"/>
            <a:chOff x="4191000" y="4434115"/>
            <a:chExt cx="1507672" cy="1716313"/>
          </a:xfrm>
          <a:effectLst>
            <a:outerShdw blurRad="50800" dist="38100" dir="2700000" algn="tl" rotWithShape="0">
              <a:prstClr val="black">
                <a:alpha val="40000"/>
              </a:prstClr>
            </a:outerShdw>
          </a:effectLst>
        </p:grpSpPr>
        <p:sp>
          <p:nvSpPr>
            <p:cNvPr id="103" name="Freeform 102"/>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3">
                <a:lumMod val="60000"/>
                <a:lumOff val="40000"/>
              </a:schemeClr>
            </a:solid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4" name="Freeform 103"/>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3">
                <a:lumMod val="60000"/>
                <a:lumOff val="40000"/>
              </a:schemeClr>
            </a:solid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4" name="Group 104"/>
          <p:cNvGrpSpPr/>
          <p:nvPr/>
        </p:nvGrpSpPr>
        <p:grpSpPr>
          <a:xfrm>
            <a:off x="533400" y="6324600"/>
            <a:ext cx="248622" cy="283028"/>
            <a:chOff x="4191000" y="4434115"/>
            <a:chExt cx="1507672" cy="1716313"/>
          </a:xfrm>
          <a:solidFill>
            <a:schemeClr val="accent1">
              <a:lumMod val="60000"/>
              <a:lumOff val="40000"/>
            </a:schemeClr>
          </a:solidFill>
          <a:effectLst>
            <a:outerShdw blurRad="50800" dist="38100" dir="2700000" algn="tl" rotWithShape="0">
              <a:prstClr val="black">
                <a:alpha val="40000"/>
              </a:prstClr>
            </a:outerShdw>
          </a:effectLst>
        </p:grpSpPr>
        <p:sp>
          <p:nvSpPr>
            <p:cNvPr id="106" name="Freeform 105"/>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grpFill/>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7" name="Freeform 106"/>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grpFill/>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5" name="Group 107"/>
          <p:cNvGrpSpPr/>
          <p:nvPr/>
        </p:nvGrpSpPr>
        <p:grpSpPr>
          <a:xfrm>
            <a:off x="838200" y="6324600"/>
            <a:ext cx="248622" cy="283028"/>
            <a:chOff x="4191000" y="4434115"/>
            <a:chExt cx="1507672" cy="1716313"/>
          </a:xfrm>
          <a:effectLst>
            <a:outerShdw blurRad="50800" dist="38100" dir="2700000" algn="tl" rotWithShape="0">
              <a:prstClr val="black">
                <a:alpha val="40000"/>
              </a:prstClr>
            </a:outerShdw>
          </a:effectLst>
        </p:grpSpPr>
        <p:sp>
          <p:nvSpPr>
            <p:cNvPr id="109" name="Freeform 108"/>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3">
                <a:lumMod val="60000"/>
                <a:lumOff val="40000"/>
              </a:schemeClr>
            </a:solid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0" name="Freeform 109"/>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3">
                <a:lumMod val="60000"/>
                <a:lumOff val="40000"/>
              </a:schemeClr>
            </a:solidFill>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8" name="Group 112"/>
          <p:cNvGrpSpPr/>
          <p:nvPr/>
        </p:nvGrpSpPr>
        <p:grpSpPr>
          <a:xfrm>
            <a:off x="990600" y="5486400"/>
            <a:ext cx="248622" cy="283028"/>
            <a:chOff x="4191000" y="4434115"/>
            <a:chExt cx="1507672" cy="1716313"/>
          </a:xfrm>
          <a:effectLst>
            <a:outerShdw blurRad="50800" dist="38100" dir="2700000" algn="tl" rotWithShape="0">
              <a:prstClr val="black">
                <a:alpha val="40000"/>
              </a:prstClr>
            </a:outerShdw>
          </a:effectLst>
        </p:grpSpPr>
        <p:sp>
          <p:nvSpPr>
            <p:cNvPr id="114" name="Freeform 113"/>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5" name="Freeform 114"/>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9" name="Group 115"/>
          <p:cNvGrpSpPr/>
          <p:nvPr/>
        </p:nvGrpSpPr>
        <p:grpSpPr>
          <a:xfrm flipH="1">
            <a:off x="1600200" y="4724400"/>
            <a:ext cx="248622" cy="283028"/>
            <a:chOff x="4191000" y="4434115"/>
            <a:chExt cx="1507672" cy="1716313"/>
          </a:xfrm>
          <a:effectLst>
            <a:outerShdw blurRad="50800" dist="38100" dir="2700000" algn="tl" rotWithShape="0">
              <a:prstClr val="black">
                <a:alpha val="40000"/>
              </a:prstClr>
            </a:outerShdw>
          </a:effectLst>
        </p:grpSpPr>
        <p:sp>
          <p:nvSpPr>
            <p:cNvPr id="117" name="Freeform 116"/>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8" name="Freeform 117"/>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0" name="Group 146"/>
          <p:cNvGrpSpPr/>
          <p:nvPr/>
        </p:nvGrpSpPr>
        <p:grpSpPr>
          <a:xfrm>
            <a:off x="5181600" y="4267200"/>
            <a:ext cx="3575213" cy="2228667"/>
            <a:chOff x="5345667" y="4414456"/>
            <a:chExt cx="3575213" cy="2228667"/>
          </a:xfrm>
        </p:grpSpPr>
        <p:sp>
          <p:nvSpPr>
            <p:cNvPr id="119" name="TextBox 118"/>
            <p:cNvSpPr txBox="1"/>
            <p:nvPr/>
          </p:nvSpPr>
          <p:spPr>
            <a:xfrm>
              <a:off x="5703333" y="4771072"/>
              <a:ext cx="3217547" cy="1872051"/>
            </a:xfrm>
            <a:prstGeom prst="rect">
              <a:avLst/>
            </a:prstGeom>
            <a:noFill/>
          </p:spPr>
          <p:txBody>
            <a:bodyPr wrap="none" rtlCol="0">
              <a:spAutoFit/>
            </a:bodyPr>
            <a:lstStyle/>
            <a:p>
              <a:pPr>
                <a:lnSpc>
                  <a:spcPct val="130000"/>
                </a:lnSpc>
              </a:pPr>
              <a:r>
                <a:rPr lang="en-US" b="1" dirty="0" smtClean="0">
                  <a:solidFill>
                    <a:schemeClr val="bg1">
                      <a:lumMod val="85000"/>
                    </a:schemeClr>
                  </a:solidFill>
                  <a:latin typeface="Courier New" panose="02070309020205020404" pitchFamily="49" charset="0"/>
                  <a:ea typeface="CMU Bright" panose="02000603000000000000" pitchFamily="2" charset="0"/>
                  <a:cs typeface="Courier New" panose="02070309020205020404" pitchFamily="49" charset="0"/>
                </a:rPr>
                <a:t>AUGAUCC</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p>
            <a:p>
              <a:pPr>
                <a:lnSpc>
                  <a:spcPct val="130000"/>
                </a:lnSpc>
              </a:pPr>
              <a:r>
                <a:rPr lang="en-US" b="1" dirty="0" smtClean="0">
                  <a:solidFill>
                    <a:schemeClr val="bg1">
                      <a:lumMod val="85000"/>
                    </a:schemeClr>
                  </a:solidFill>
                  <a:latin typeface="Courier New" panose="02070309020205020404" pitchFamily="49" charset="0"/>
                  <a:ea typeface="CMU Bright" panose="02000603000000000000" pitchFamily="2" charset="0"/>
                  <a:cs typeface="Courier New" panose="02070309020205020404" pitchFamily="49" charset="0"/>
                </a:rPr>
                <a:t>UTCAACG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AAA</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p>
            <a:p>
              <a:pPr>
                <a:lnSpc>
                  <a:spcPct val="130000"/>
                </a:lnSpc>
              </a:pPr>
              <a:r>
                <a:rPr lang="en-US" b="1" dirty="0" smtClean="0">
                  <a:solidFill>
                    <a:schemeClr val="bg1">
                      <a:lumMod val="85000"/>
                    </a:schemeClr>
                  </a:solidFill>
                  <a:latin typeface="Courier New" panose="02070309020205020404" pitchFamily="49" charset="0"/>
                  <a:ea typeface="CMU Bright" panose="02000603000000000000" pitchFamily="2" charset="0"/>
                  <a:cs typeface="Courier New" panose="02070309020205020404" pitchFamily="49" charset="0"/>
                </a:rPr>
                <a:t>   UCCA</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p>
            <a:p>
              <a:pPr>
                <a:lnSpc>
                  <a:spcPct val="130000"/>
                </a:lnSpc>
              </a:pPr>
              <a:r>
                <a:rPr lang="en-US" b="1" dirty="0" smtClean="0">
                  <a:solidFill>
                    <a:schemeClr val="bg1">
                      <a:lumMod val="85000"/>
                    </a:schemeClr>
                  </a:solidFill>
                  <a:latin typeface="Courier New" panose="02070309020205020404" pitchFamily="49" charset="0"/>
                  <a:ea typeface="CMU Bright" panose="02000603000000000000" pitchFamily="2" charset="0"/>
                  <a:cs typeface="Courier New" panose="02070309020205020404" pitchFamily="49" charset="0"/>
                </a:rPr>
                <a:t>GCCUCAU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GG</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p>
            <a:p>
              <a:pPr>
                <a:lnSpc>
                  <a:spcPct val="130000"/>
                </a:lnSpc>
              </a:pPr>
              <a:r>
                <a:rPr lang="en-US" b="1" dirty="0" smtClean="0">
                  <a:solidFill>
                    <a:schemeClr val="bg1">
                      <a:lumMod val="85000"/>
                    </a:schemeClr>
                  </a:solidFill>
                  <a:latin typeface="Courier New" panose="02070309020205020404" pitchFamily="49" charset="0"/>
                  <a:ea typeface="CMU Bright" panose="02000603000000000000" pitchFamily="2" charset="0"/>
                  <a:cs typeface="Courier New" panose="02070309020205020404" pitchFamily="49" charset="0"/>
                </a:rPr>
                <a:t>UUACGUA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FFC000"/>
                  </a:solidFill>
                  <a:latin typeface="Courier New" panose="02070309020205020404" pitchFamily="49" charset="0"/>
                  <a:ea typeface="CMU Bright" panose="02000603000000000000" pitchFamily="2" charset="0"/>
                  <a:cs typeface="Courier New" panose="02070309020205020404" pitchFamily="49" charset="0"/>
                </a:rPr>
                <a:t>G</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r>
                <a:rPr lang="en-US" b="1" dirty="0" smtClean="0">
                  <a:solidFill>
                    <a:srgbClr val="92D050"/>
                  </a:solidFill>
                  <a:latin typeface="Courier New" panose="02070309020205020404" pitchFamily="49" charset="0"/>
                  <a:ea typeface="CMU Bright" panose="02000603000000000000" pitchFamily="2" charset="0"/>
                  <a:cs typeface="Courier New" panose="02070309020205020404" pitchFamily="49" charset="0"/>
                </a:rPr>
                <a:t>A</a:t>
              </a:r>
              <a:r>
                <a:rPr lang="en-US" b="1" dirty="0" smtClean="0">
                  <a:solidFill>
                    <a:srgbClr val="0070C0"/>
                  </a:solidFill>
                  <a:latin typeface="Courier New" panose="02070309020205020404" pitchFamily="49" charset="0"/>
                  <a:ea typeface="CMU Bright" panose="02000603000000000000" pitchFamily="2" charset="0"/>
                  <a:cs typeface="Courier New" panose="02070309020205020404" pitchFamily="49" charset="0"/>
                </a:rPr>
                <a:t>C</a:t>
              </a:r>
              <a:r>
                <a:rPr lang="en-US" b="1" dirty="0" smtClean="0">
                  <a:solidFill>
                    <a:srgbClr val="FF0000"/>
                  </a:solidFill>
                  <a:latin typeface="Courier New" panose="02070309020205020404" pitchFamily="49" charset="0"/>
                  <a:ea typeface="CMU Bright" panose="02000603000000000000" pitchFamily="2" charset="0"/>
                  <a:cs typeface="Courier New" panose="02070309020205020404" pitchFamily="49" charset="0"/>
                </a:rPr>
                <a:t>U</a:t>
              </a:r>
              <a:endParaRPr lang="en-US" b="1" dirty="0">
                <a:solidFill>
                  <a:srgbClr val="FF0000"/>
                </a:solidFill>
                <a:latin typeface="Courier New" panose="02070309020205020404" pitchFamily="49" charset="0"/>
                <a:ea typeface="CMU Bright" panose="02000603000000000000" pitchFamily="2" charset="0"/>
                <a:cs typeface="Courier New" panose="02070309020205020404" pitchFamily="49" charset="0"/>
              </a:endParaRPr>
            </a:p>
          </p:txBody>
        </p:sp>
        <p:cxnSp>
          <p:nvCxnSpPr>
            <p:cNvPr id="122" name="Straight Connector 121"/>
            <p:cNvCxnSpPr/>
            <p:nvPr/>
          </p:nvCxnSpPr>
          <p:spPr>
            <a:xfrm flipV="1">
              <a:off x="5806439" y="4773168"/>
              <a:ext cx="2999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6756065" y="4414456"/>
              <a:ext cx="1099981" cy="369332"/>
            </a:xfrm>
            <a:prstGeom prst="rect">
              <a:avLst/>
            </a:prstGeom>
            <a:noFill/>
          </p:spPr>
          <p:txBody>
            <a:bodyPr wrap="none"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Sequence</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27" name="Straight Connector 126"/>
            <p:cNvCxnSpPr/>
            <p:nvPr/>
          </p:nvCxnSpPr>
          <p:spPr>
            <a:xfrm rot="5400000">
              <a:off x="4928615" y="5727193"/>
              <a:ext cx="1572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rot="16200000">
              <a:off x="4929046" y="5542527"/>
              <a:ext cx="1202573" cy="369332"/>
            </a:xfrm>
            <a:prstGeom prst="rect">
              <a:avLst/>
            </a:prstGeom>
            <a:noFill/>
          </p:spPr>
          <p:txBody>
            <a:bodyPr wrap="none"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Transcript</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4" name="Group 128"/>
          <p:cNvGrpSpPr/>
          <p:nvPr/>
        </p:nvGrpSpPr>
        <p:grpSpPr>
          <a:xfrm>
            <a:off x="6204771" y="4729544"/>
            <a:ext cx="248622" cy="283028"/>
            <a:chOff x="4191000" y="4434115"/>
            <a:chExt cx="1507672" cy="1716313"/>
          </a:xfrm>
          <a:effectLst>
            <a:outerShdw blurRad="50800" dist="38100" dir="2700000" algn="tl" rotWithShape="0">
              <a:prstClr val="black">
                <a:alpha val="40000"/>
              </a:prstClr>
            </a:outerShdw>
          </a:effectLst>
        </p:grpSpPr>
        <p:sp>
          <p:nvSpPr>
            <p:cNvPr id="130" name="Freeform 129"/>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1" name="Freeform 130"/>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5" name="Group 131"/>
          <p:cNvGrpSpPr/>
          <p:nvPr/>
        </p:nvGrpSpPr>
        <p:grpSpPr>
          <a:xfrm>
            <a:off x="6204771" y="5077887"/>
            <a:ext cx="248622" cy="283028"/>
            <a:chOff x="4191000" y="4434115"/>
            <a:chExt cx="1507672" cy="1716313"/>
          </a:xfrm>
          <a:effectLst>
            <a:outerShdw blurRad="50800" dist="38100" dir="2700000" algn="tl" rotWithShape="0">
              <a:prstClr val="black">
                <a:alpha val="40000"/>
              </a:prstClr>
            </a:outerShdw>
          </a:effectLst>
        </p:grpSpPr>
        <p:sp>
          <p:nvSpPr>
            <p:cNvPr id="133" name="Freeform 132"/>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4" name="Freeform 133"/>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6" name="Group 134"/>
          <p:cNvGrpSpPr/>
          <p:nvPr/>
        </p:nvGrpSpPr>
        <p:grpSpPr>
          <a:xfrm>
            <a:off x="6204771" y="5426230"/>
            <a:ext cx="248622" cy="283028"/>
            <a:chOff x="4191000" y="4434115"/>
            <a:chExt cx="1507672" cy="1716313"/>
          </a:xfrm>
          <a:effectLst>
            <a:outerShdw blurRad="50800" dist="38100" dir="2700000" algn="tl" rotWithShape="0">
              <a:prstClr val="black">
                <a:alpha val="40000"/>
              </a:prstClr>
            </a:outerShdw>
          </a:effectLst>
        </p:grpSpPr>
        <p:sp>
          <p:nvSpPr>
            <p:cNvPr id="136" name="Freeform 135"/>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7" name="Freeform 136"/>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7" name="Group 137"/>
          <p:cNvGrpSpPr/>
          <p:nvPr/>
        </p:nvGrpSpPr>
        <p:grpSpPr>
          <a:xfrm>
            <a:off x="6204771" y="5774573"/>
            <a:ext cx="248622" cy="283028"/>
            <a:chOff x="4191000" y="4434115"/>
            <a:chExt cx="1507672" cy="1716313"/>
          </a:xfrm>
          <a:effectLst>
            <a:outerShdw blurRad="50800" dist="38100" dir="2700000" algn="tl" rotWithShape="0">
              <a:prstClr val="black">
                <a:alpha val="40000"/>
              </a:prstClr>
            </a:outerShdw>
          </a:effectLst>
        </p:grpSpPr>
        <p:sp>
          <p:nvSpPr>
            <p:cNvPr id="139" name="Freeform 138"/>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0" name="Freeform 139"/>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8" name="Group 140"/>
          <p:cNvGrpSpPr/>
          <p:nvPr/>
        </p:nvGrpSpPr>
        <p:grpSpPr>
          <a:xfrm>
            <a:off x="6204771" y="6122916"/>
            <a:ext cx="248622" cy="283028"/>
            <a:chOff x="4191000" y="4434115"/>
            <a:chExt cx="1507672" cy="1716313"/>
          </a:xfrm>
          <a:effectLst>
            <a:outerShdw blurRad="50800" dist="38100" dir="2700000" algn="tl" rotWithShape="0">
              <a:prstClr val="black">
                <a:alpha val="40000"/>
              </a:prstClr>
            </a:outerShdw>
          </a:effectLst>
        </p:grpSpPr>
        <p:sp>
          <p:nvSpPr>
            <p:cNvPr id="142" name="Freeform 141"/>
            <p:cNvSpPr/>
            <p:nvPr/>
          </p:nvSpPr>
          <p:spPr>
            <a:xfrm>
              <a:off x="4272643" y="4434115"/>
              <a:ext cx="1271814" cy="1416957"/>
            </a:xfrm>
            <a:custGeom>
              <a:avLst/>
              <a:gdLst>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54429 w 1175657"/>
                <a:gd name="connsiteY0" fmla="*/ 359228 h 947057"/>
                <a:gd name="connsiteX1" fmla="*/ 478972 w 1175657"/>
                <a:gd name="connsiteY1" fmla="*/ 0 h 947057"/>
                <a:gd name="connsiteX2" fmla="*/ 990600 w 1175657"/>
                <a:gd name="connsiteY2" fmla="*/ 206828 h 947057"/>
                <a:gd name="connsiteX3" fmla="*/ 1175657 w 1175657"/>
                <a:gd name="connsiteY3" fmla="*/ 489857 h 947057"/>
                <a:gd name="connsiteX4" fmla="*/ 751115 w 1175657"/>
                <a:gd name="connsiteY4" fmla="*/ 489857 h 947057"/>
                <a:gd name="connsiteX5" fmla="*/ 903515 w 1175657"/>
                <a:gd name="connsiteY5" fmla="*/ 740228 h 947057"/>
                <a:gd name="connsiteX6" fmla="*/ 805543 w 1175657"/>
                <a:gd name="connsiteY6" fmla="*/ 947057 h 947057"/>
                <a:gd name="connsiteX7" fmla="*/ 391886 w 1175657"/>
                <a:gd name="connsiteY7" fmla="*/ 783771 h 947057"/>
                <a:gd name="connsiteX8" fmla="*/ 0 w 1175657"/>
                <a:gd name="connsiteY8" fmla="*/ 391885 h 947057"/>
                <a:gd name="connsiteX9" fmla="*/ 0 w 1175657"/>
                <a:gd name="connsiteY9" fmla="*/ 413657 h 947057"/>
                <a:gd name="connsiteX0" fmla="*/ 337458 w 1458686"/>
                <a:gd name="connsiteY0" fmla="*/ 359228 h 947057"/>
                <a:gd name="connsiteX1" fmla="*/ 762001 w 1458686"/>
                <a:gd name="connsiteY1" fmla="*/ 0 h 947057"/>
                <a:gd name="connsiteX2" fmla="*/ 1273629 w 1458686"/>
                <a:gd name="connsiteY2" fmla="*/ 206828 h 947057"/>
                <a:gd name="connsiteX3" fmla="*/ 1458686 w 1458686"/>
                <a:gd name="connsiteY3" fmla="*/ 489857 h 947057"/>
                <a:gd name="connsiteX4" fmla="*/ 1034144 w 1458686"/>
                <a:gd name="connsiteY4" fmla="*/ 489857 h 947057"/>
                <a:gd name="connsiteX5" fmla="*/ 1186544 w 1458686"/>
                <a:gd name="connsiteY5" fmla="*/ 740228 h 947057"/>
                <a:gd name="connsiteX6" fmla="*/ 1088572 w 1458686"/>
                <a:gd name="connsiteY6" fmla="*/ 947057 h 947057"/>
                <a:gd name="connsiteX7" fmla="*/ 674915 w 1458686"/>
                <a:gd name="connsiteY7" fmla="*/ 783771 h 947057"/>
                <a:gd name="connsiteX8" fmla="*/ 283029 w 1458686"/>
                <a:gd name="connsiteY8" fmla="*/ 391885 h 947057"/>
                <a:gd name="connsiteX9" fmla="*/ 283029 w 1458686"/>
                <a:gd name="connsiteY9" fmla="*/ 413657 h 947057"/>
                <a:gd name="connsiteX0" fmla="*/ 337458 w 1458686"/>
                <a:gd name="connsiteY0" fmla="*/ 5333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0" fmla="*/ 185058 w 1458686"/>
                <a:gd name="connsiteY0" fmla="*/ 228599 h 1121228"/>
                <a:gd name="connsiteX1" fmla="*/ 348343 w 1458686"/>
                <a:gd name="connsiteY1" fmla="*/ 0 h 1121228"/>
                <a:gd name="connsiteX2" fmla="*/ 762001 w 1458686"/>
                <a:gd name="connsiteY2" fmla="*/ 174171 h 1121228"/>
                <a:gd name="connsiteX3" fmla="*/ 1273629 w 1458686"/>
                <a:gd name="connsiteY3" fmla="*/ 380999 h 1121228"/>
                <a:gd name="connsiteX4" fmla="*/ 1458686 w 1458686"/>
                <a:gd name="connsiteY4" fmla="*/ 664028 h 1121228"/>
                <a:gd name="connsiteX5" fmla="*/ 1034144 w 1458686"/>
                <a:gd name="connsiteY5" fmla="*/ 664028 h 1121228"/>
                <a:gd name="connsiteX6" fmla="*/ 1186544 w 1458686"/>
                <a:gd name="connsiteY6" fmla="*/ 914399 h 1121228"/>
                <a:gd name="connsiteX7" fmla="*/ 1088572 w 1458686"/>
                <a:gd name="connsiteY7" fmla="*/ 1121228 h 1121228"/>
                <a:gd name="connsiteX8" fmla="*/ 674915 w 1458686"/>
                <a:gd name="connsiteY8" fmla="*/ 957942 h 1121228"/>
                <a:gd name="connsiteX9" fmla="*/ 283029 w 1458686"/>
                <a:gd name="connsiteY9" fmla="*/ 566056 h 1121228"/>
                <a:gd name="connsiteX10" fmla="*/ 283029 w 1458686"/>
                <a:gd name="connsiteY10" fmla="*/ 587828 h 1121228"/>
                <a:gd name="connsiteX11" fmla="*/ 185058 w 1458686"/>
                <a:gd name="connsiteY11"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457200 w 1632857"/>
                <a:gd name="connsiteY10" fmla="*/ 587828 h 1121228"/>
                <a:gd name="connsiteX11" fmla="*/ 0 w 1632857"/>
                <a:gd name="connsiteY11" fmla="*/ 261257 h 1121228"/>
                <a:gd name="connsiteX12" fmla="*/ 359229 w 1632857"/>
                <a:gd name="connsiteY12" fmla="*/ 228599 h 1121228"/>
                <a:gd name="connsiteX0" fmla="*/ 359229 w 1632857"/>
                <a:gd name="connsiteY0" fmla="*/ 228599 h 1121228"/>
                <a:gd name="connsiteX1" fmla="*/ 522514 w 1632857"/>
                <a:gd name="connsiteY1" fmla="*/ 0 h 1121228"/>
                <a:gd name="connsiteX2" fmla="*/ 936172 w 1632857"/>
                <a:gd name="connsiteY2" fmla="*/ 174171 h 1121228"/>
                <a:gd name="connsiteX3" fmla="*/ 1447800 w 1632857"/>
                <a:gd name="connsiteY3" fmla="*/ 380999 h 1121228"/>
                <a:gd name="connsiteX4" fmla="*/ 1632857 w 1632857"/>
                <a:gd name="connsiteY4" fmla="*/ 664028 h 1121228"/>
                <a:gd name="connsiteX5" fmla="*/ 1208315 w 1632857"/>
                <a:gd name="connsiteY5" fmla="*/ 664028 h 1121228"/>
                <a:gd name="connsiteX6" fmla="*/ 1360715 w 1632857"/>
                <a:gd name="connsiteY6" fmla="*/ 914399 h 1121228"/>
                <a:gd name="connsiteX7" fmla="*/ 1262743 w 1632857"/>
                <a:gd name="connsiteY7" fmla="*/ 1121228 h 1121228"/>
                <a:gd name="connsiteX8" fmla="*/ 849086 w 1632857"/>
                <a:gd name="connsiteY8" fmla="*/ 957942 h 1121228"/>
                <a:gd name="connsiteX9" fmla="*/ 457200 w 1632857"/>
                <a:gd name="connsiteY9" fmla="*/ 566056 h 1121228"/>
                <a:gd name="connsiteX10" fmla="*/ 0 w 1632857"/>
                <a:gd name="connsiteY10" fmla="*/ 261257 h 1121228"/>
                <a:gd name="connsiteX11" fmla="*/ 359229 w 1632857"/>
                <a:gd name="connsiteY11" fmla="*/ 228599 h 1121228"/>
                <a:gd name="connsiteX0" fmla="*/ 359229 w 1632857"/>
                <a:gd name="connsiteY0" fmla="*/ 228599 h 1186542"/>
                <a:gd name="connsiteX1" fmla="*/ 522514 w 1632857"/>
                <a:gd name="connsiteY1" fmla="*/ 0 h 1186542"/>
                <a:gd name="connsiteX2" fmla="*/ 936172 w 1632857"/>
                <a:gd name="connsiteY2" fmla="*/ 174171 h 1186542"/>
                <a:gd name="connsiteX3" fmla="*/ 1447800 w 1632857"/>
                <a:gd name="connsiteY3" fmla="*/ 380999 h 1186542"/>
                <a:gd name="connsiteX4" fmla="*/ 1632857 w 1632857"/>
                <a:gd name="connsiteY4" fmla="*/ 664028 h 1186542"/>
                <a:gd name="connsiteX5" fmla="*/ 1208315 w 1632857"/>
                <a:gd name="connsiteY5" fmla="*/ 664028 h 1186542"/>
                <a:gd name="connsiteX6" fmla="*/ 1360715 w 1632857"/>
                <a:gd name="connsiteY6" fmla="*/ 914399 h 1186542"/>
                <a:gd name="connsiteX7" fmla="*/ 1262743 w 1632857"/>
                <a:gd name="connsiteY7" fmla="*/ 1121228 h 1186542"/>
                <a:gd name="connsiteX8" fmla="*/ 849086 w 1632857"/>
                <a:gd name="connsiteY8" fmla="*/ 1186542 h 1186542"/>
                <a:gd name="connsiteX9" fmla="*/ 457200 w 1632857"/>
                <a:gd name="connsiteY9" fmla="*/ 566056 h 1186542"/>
                <a:gd name="connsiteX10" fmla="*/ 0 w 1632857"/>
                <a:gd name="connsiteY10" fmla="*/ 261257 h 1186542"/>
                <a:gd name="connsiteX11" fmla="*/ 359229 w 1632857"/>
                <a:gd name="connsiteY11" fmla="*/ 228599 h 1186542"/>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8490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79071"/>
                <a:gd name="connsiteX1" fmla="*/ 522514 w 1632857"/>
                <a:gd name="connsiteY1" fmla="*/ 0 h 1279071"/>
                <a:gd name="connsiteX2" fmla="*/ 936172 w 1632857"/>
                <a:gd name="connsiteY2" fmla="*/ 174171 h 1279071"/>
                <a:gd name="connsiteX3" fmla="*/ 1447800 w 1632857"/>
                <a:gd name="connsiteY3" fmla="*/ 380999 h 1279071"/>
                <a:gd name="connsiteX4" fmla="*/ 1632857 w 1632857"/>
                <a:gd name="connsiteY4" fmla="*/ 664028 h 1279071"/>
                <a:gd name="connsiteX5" fmla="*/ 1208315 w 1632857"/>
                <a:gd name="connsiteY5" fmla="*/ 664028 h 1279071"/>
                <a:gd name="connsiteX6" fmla="*/ 1360715 w 1632857"/>
                <a:gd name="connsiteY6" fmla="*/ 914399 h 1279071"/>
                <a:gd name="connsiteX7" fmla="*/ 1262743 w 1632857"/>
                <a:gd name="connsiteY7" fmla="*/ 1121228 h 1279071"/>
                <a:gd name="connsiteX8" fmla="*/ 1001486 w 1632857"/>
                <a:gd name="connsiteY8" fmla="*/ 1186542 h 1279071"/>
                <a:gd name="connsiteX9" fmla="*/ 457200 w 1632857"/>
                <a:gd name="connsiteY9" fmla="*/ 566056 h 1279071"/>
                <a:gd name="connsiteX10" fmla="*/ 0 w 1632857"/>
                <a:gd name="connsiteY10" fmla="*/ 261257 h 1279071"/>
                <a:gd name="connsiteX11" fmla="*/ 359229 w 1632857"/>
                <a:gd name="connsiteY11" fmla="*/ 228599 h 12790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359229 w 1632857"/>
                <a:gd name="connsiteY0" fmla="*/ 228599 h 1253671"/>
                <a:gd name="connsiteX1" fmla="*/ 522514 w 1632857"/>
                <a:gd name="connsiteY1" fmla="*/ 0 h 1253671"/>
                <a:gd name="connsiteX2" fmla="*/ 936172 w 1632857"/>
                <a:gd name="connsiteY2" fmla="*/ 174171 h 1253671"/>
                <a:gd name="connsiteX3" fmla="*/ 1447800 w 1632857"/>
                <a:gd name="connsiteY3" fmla="*/ 380999 h 1253671"/>
                <a:gd name="connsiteX4" fmla="*/ 1632857 w 1632857"/>
                <a:gd name="connsiteY4" fmla="*/ 664028 h 1253671"/>
                <a:gd name="connsiteX5" fmla="*/ 1208315 w 1632857"/>
                <a:gd name="connsiteY5" fmla="*/ 664028 h 1253671"/>
                <a:gd name="connsiteX6" fmla="*/ 1360715 w 1632857"/>
                <a:gd name="connsiteY6" fmla="*/ 914399 h 1253671"/>
                <a:gd name="connsiteX7" fmla="*/ 1262743 w 1632857"/>
                <a:gd name="connsiteY7" fmla="*/ 1121228 h 1253671"/>
                <a:gd name="connsiteX8" fmla="*/ 1001486 w 1632857"/>
                <a:gd name="connsiteY8" fmla="*/ 1186542 h 1253671"/>
                <a:gd name="connsiteX9" fmla="*/ 457200 w 1632857"/>
                <a:gd name="connsiteY9" fmla="*/ 718456 h 1253671"/>
                <a:gd name="connsiteX10" fmla="*/ 0 w 1632857"/>
                <a:gd name="connsiteY10" fmla="*/ 261257 h 1253671"/>
                <a:gd name="connsiteX11" fmla="*/ 359229 w 1632857"/>
                <a:gd name="connsiteY11" fmla="*/ 228599 h 1253671"/>
                <a:gd name="connsiteX0" fmla="*/ 0 w 1273628"/>
                <a:gd name="connsiteY0" fmla="*/ 228599 h 1253671"/>
                <a:gd name="connsiteX1" fmla="*/ 163285 w 1273628"/>
                <a:gd name="connsiteY1" fmla="*/ 0 h 1253671"/>
                <a:gd name="connsiteX2" fmla="*/ 576943 w 1273628"/>
                <a:gd name="connsiteY2" fmla="*/ 174171 h 1253671"/>
                <a:gd name="connsiteX3" fmla="*/ 1088571 w 1273628"/>
                <a:gd name="connsiteY3" fmla="*/ 380999 h 1253671"/>
                <a:gd name="connsiteX4" fmla="*/ 1273628 w 1273628"/>
                <a:gd name="connsiteY4" fmla="*/ 664028 h 1253671"/>
                <a:gd name="connsiteX5" fmla="*/ 849086 w 1273628"/>
                <a:gd name="connsiteY5" fmla="*/ 664028 h 1253671"/>
                <a:gd name="connsiteX6" fmla="*/ 1001486 w 1273628"/>
                <a:gd name="connsiteY6" fmla="*/ 914399 h 1253671"/>
                <a:gd name="connsiteX7" fmla="*/ 903514 w 1273628"/>
                <a:gd name="connsiteY7" fmla="*/ 1121228 h 1253671"/>
                <a:gd name="connsiteX8" fmla="*/ 642257 w 1273628"/>
                <a:gd name="connsiteY8" fmla="*/ 1186542 h 1253671"/>
                <a:gd name="connsiteX9" fmla="*/ 97971 w 1273628"/>
                <a:gd name="connsiteY9" fmla="*/ 718456 h 1253671"/>
                <a:gd name="connsiteX10" fmla="*/ 174171 w 1273628"/>
                <a:gd name="connsiteY10" fmla="*/ 489857 h 1253671"/>
                <a:gd name="connsiteX11" fmla="*/ 0 w 1273628"/>
                <a:gd name="connsiteY11" fmla="*/ 228599 h 1253671"/>
                <a:gd name="connsiteX0" fmla="*/ 10886 w 1284514"/>
                <a:gd name="connsiteY0" fmla="*/ 228599 h 1253671"/>
                <a:gd name="connsiteX1" fmla="*/ 174171 w 1284514"/>
                <a:gd name="connsiteY1" fmla="*/ 0 h 1253671"/>
                <a:gd name="connsiteX2" fmla="*/ 587829 w 1284514"/>
                <a:gd name="connsiteY2" fmla="*/ 174171 h 1253671"/>
                <a:gd name="connsiteX3" fmla="*/ 1099457 w 1284514"/>
                <a:gd name="connsiteY3" fmla="*/ 380999 h 1253671"/>
                <a:gd name="connsiteX4" fmla="*/ 1284514 w 1284514"/>
                <a:gd name="connsiteY4" fmla="*/ 664028 h 1253671"/>
                <a:gd name="connsiteX5" fmla="*/ 859972 w 1284514"/>
                <a:gd name="connsiteY5" fmla="*/ 664028 h 1253671"/>
                <a:gd name="connsiteX6" fmla="*/ 1012372 w 1284514"/>
                <a:gd name="connsiteY6" fmla="*/ 914399 h 1253671"/>
                <a:gd name="connsiteX7" fmla="*/ 914400 w 1284514"/>
                <a:gd name="connsiteY7" fmla="*/ 1121228 h 1253671"/>
                <a:gd name="connsiteX8" fmla="*/ 653143 w 1284514"/>
                <a:gd name="connsiteY8" fmla="*/ 1186542 h 1253671"/>
                <a:gd name="connsiteX9" fmla="*/ 108857 w 1284514"/>
                <a:gd name="connsiteY9" fmla="*/ 718456 h 1253671"/>
                <a:gd name="connsiteX10" fmla="*/ 10886 w 1284514"/>
                <a:gd name="connsiteY10" fmla="*/ 228599 h 1253671"/>
                <a:gd name="connsiteX0" fmla="*/ 10886 w 1284514"/>
                <a:gd name="connsiteY0" fmla="*/ 228599 h 1219199"/>
                <a:gd name="connsiteX1" fmla="*/ 174171 w 1284514"/>
                <a:gd name="connsiteY1" fmla="*/ 0 h 1219199"/>
                <a:gd name="connsiteX2" fmla="*/ 587829 w 1284514"/>
                <a:gd name="connsiteY2" fmla="*/ 174171 h 1219199"/>
                <a:gd name="connsiteX3" fmla="*/ 1099457 w 1284514"/>
                <a:gd name="connsiteY3" fmla="*/ 380999 h 1219199"/>
                <a:gd name="connsiteX4" fmla="*/ 1284514 w 1284514"/>
                <a:gd name="connsiteY4" fmla="*/ 664028 h 1219199"/>
                <a:gd name="connsiteX5" fmla="*/ 859972 w 1284514"/>
                <a:gd name="connsiteY5" fmla="*/ 664028 h 1219199"/>
                <a:gd name="connsiteX6" fmla="*/ 1012372 w 1284514"/>
                <a:gd name="connsiteY6" fmla="*/ 914399 h 1219199"/>
                <a:gd name="connsiteX7" fmla="*/ 653143 w 1284514"/>
                <a:gd name="connsiteY7" fmla="*/ 1186542 h 1219199"/>
                <a:gd name="connsiteX8" fmla="*/ 108857 w 1284514"/>
                <a:gd name="connsiteY8" fmla="*/ 718456 h 1219199"/>
                <a:gd name="connsiteX9" fmla="*/ 10886 w 1284514"/>
                <a:gd name="connsiteY9" fmla="*/ 228599 h 12191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34472 w 1308100"/>
                <a:gd name="connsiteY0" fmla="*/ 228599 h 1371599"/>
                <a:gd name="connsiteX1" fmla="*/ 197757 w 1308100"/>
                <a:gd name="connsiteY1" fmla="*/ 0 h 1371599"/>
                <a:gd name="connsiteX2" fmla="*/ 611415 w 1308100"/>
                <a:gd name="connsiteY2" fmla="*/ 174171 h 1371599"/>
                <a:gd name="connsiteX3" fmla="*/ 1123043 w 1308100"/>
                <a:gd name="connsiteY3" fmla="*/ 380999 h 1371599"/>
                <a:gd name="connsiteX4" fmla="*/ 1308100 w 1308100"/>
                <a:gd name="connsiteY4" fmla="*/ 664028 h 1371599"/>
                <a:gd name="connsiteX5" fmla="*/ 883558 w 1308100"/>
                <a:gd name="connsiteY5" fmla="*/ 664028 h 1371599"/>
                <a:gd name="connsiteX6" fmla="*/ 1035958 w 1308100"/>
                <a:gd name="connsiteY6" fmla="*/ 914399 h 1371599"/>
                <a:gd name="connsiteX7" fmla="*/ 829129 w 1308100"/>
                <a:gd name="connsiteY7" fmla="*/ 1338942 h 1371599"/>
                <a:gd name="connsiteX8" fmla="*/ 132443 w 1308100"/>
                <a:gd name="connsiteY8" fmla="*/ 718456 h 1371599"/>
                <a:gd name="connsiteX9" fmla="*/ 34472 w 1308100"/>
                <a:gd name="connsiteY9" fmla="*/ 228599 h 13715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1273628 w 1284514"/>
                <a:gd name="connsiteY5" fmla="*/ 446314 h 1346199"/>
                <a:gd name="connsiteX6" fmla="*/ 859972 w 1284514"/>
                <a:gd name="connsiteY6" fmla="*/ 664028 h 1346199"/>
                <a:gd name="connsiteX7" fmla="*/ 1012372 w 1284514"/>
                <a:gd name="connsiteY7" fmla="*/ 914399 h 1346199"/>
                <a:gd name="connsiteX8" fmla="*/ 805543 w 1284514"/>
                <a:gd name="connsiteY8" fmla="*/ 1338942 h 1346199"/>
                <a:gd name="connsiteX9" fmla="*/ 261257 w 1284514"/>
                <a:gd name="connsiteY9" fmla="*/ 870856 h 1346199"/>
                <a:gd name="connsiteX10" fmla="*/ 10886 w 1284514"/>
                <a:gd name="connsiteY10" fmla="*/ 228599 h 1346199"/>
                <a:gd name="connsiteX0" fmla="*/ 10886 w 1284514"/>
                <a:gd name="connsiteY0" fmla="*/ 228599 h 1346199"/>
                <a:gd name="connsiteX1" fmla="*/ 174171 w 1284514"/>
                <a:gd name="connsiteY1" fmla="*/ 0 h 1346199"/>
                <a:gd name="connsiteX2" fmla="*/ 587829 w 1284514"/>
                <a:gd name="connsiteY2" fmla="*/ 174171 h 1346199"/>
                <a:gd name="connsiteX3" fmla="*/ 1099457 w 1284514"/>
                <a:gd name="connsiteY3" fmla="*/ 380999 h 1346199"/>
                <a:gd name="connsiteX4" fmla="*/ 1284514 w 1284514"/>
                <a:gd name="connsiteY4" fmla="*/ 664028 h 1346199"/>
                <a:gd name="connsiteX5" fmla="*/ 859972 w 1284514"/>
                <a:gd name="connsiteY5" fmla="*/ 664028 h 1346199"/>
                <a:gd name="connsiteX6" fmla="*/ 1012372 w 1284514"/>
                <a:gd name="connsiteY6" fmla="*/ 914399 h 1346199"/>
                <a:gd name="connsiteX7" fmla="*/ 805543 w 1284514"/>
                <a:gd name="connsiteY7" fmla="*/ 1338942 h 1346199"/>
                <a:gd name="connsiteX8" fmla="*/ 261257 w 1284514"/>
                <a:gd name="connsiteY8" fmla="*/ 870856 h 1346199"/>
                <a:gd name="connsiteX9" fmla="*/ 10886 w 1284514"/>
                <a:gd name="connsiteY9" fmla="*/ 228599 h 1346199"/>
                <a:gd name="connsiteX0" fmla="*/ 10886 w 1324428"/>
                <a:gd name="connsiteY0" fmla="*/ 228599 h 1346199"/>
                <a:gd name="connsiteX1" fmla="*/ 174171 w 1324428"/>
                <a:gd name="connsiteY1" fmla="*/ 0 h 1346199"/>
                <a:gd name="connsiteX2" fmla="*/ 587829 w 1324428"/>
                <a:gd name="connsiteY2" fmla="*/ 174171 h 1346199"/>
                <a:gd name="connsiteX3" fmla="*/ 1099457 w 1324428"/>
                <a:gd name="connsiteY3" fmla="*/ 380999 h 1346199"/>
                <a:gd name="connsiteX4" fmla="*/ 1284514 w 1324428"/>
                <a:gd name="connsiteY4" fmla="*/ 664028 h 1346199"/>
                <a:gd name="connsiteX5" fmla="*/ 859972 w 1324428"/>
                <a:gd name="connsiteY5" fmla="*/ 664028 h 1346199"/>
                <a:gd name="connsiteX6" fmla="*/ 1012372 w 1324428"/>
                <a:gd name="connsiteY6" fmla="*/ 914399 h 1346199"/>
                <a:gd name="connsiteX7" fmla="*/ 805543 w 1324428"/>
                <a:gd name="connsiteY7" fmla="*/ 1338942 h 1346199"/>
                <a:gd name="connsiteX8" fmla="*/ 261257 w 1324428"/>
                <a:gd name="connsiteY8" fmla="*/ 870856 h 1346199"/>
                <a:gd name="connsiteX9" fmla="*/ 10886 w 13244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228599 h 1346199"/>
                <a:gd name="connsiteX1" fmla="*/ 174171 w 1375228"/>
                <a:gd name="connsiteY1" fmla="*/ 0 h 1346199"/>
                <a:gd name="connsiteX2" fmla="*/ 587829 w 1375228"/>
                <a:gd name="connsiteY2" fmla="*/ 174171 h 1346199"/>
                <a:gd name="connsiteX3" fmla="*/ 1099457 w 1375228"/>
                <a:gd name="connsiteY3" fmla="*/ 380999 h 1346199"/>
                <a:gd name="connsiteX4" fmla="*/ 1284514 w 1375228"/>
                <a:gd name="connsiteY4" fmla="*/ 664028 h 1346199"/>
                <a:gd name="connsiteX5" fmla="*/ 555172 w 1375228"/>
                <a:gd name="connsiteY5" fmla="*/ 664028 h 1346199"/>
                <a:gd name="connsiteX6" fmla="*/ 1012372 w 1375228"/>
                <a:gd name="connsiteY6" fmla="*/ 914399 h 1346199"/>
                <a:gd name="connsiteX7" fmla="*/ 805543 w 1375228"/>
                <a:gd name="connsiteY7" fmla="*/ 1338942 h 1346199"/>
                <a:gd name="connsiteX8" fmla="*/ 261257 w 1375228"/>
                <a:gd name="connsiteY8" fmla="*/ 870856 h 1346199"/>
                <a:gd name="connsiteX9" fmla="*/ 10886 w 1375228"/>
                <a:gd name="connsiteY9" fmla="*/ 228599 h 1346199"/>
                <a:gd name="connsiteX0" fmla="*/ 10886 w 1375228"/>
                <a:gd name="connsiteY0" fmla="*/ 54428 h 1172028"/>
                <a:gd name="connsiteX1" fmla="*/ 587829 w 1375228"/>
                <a:gd name="connsiteY1" fmla="*/ 0 h 1172028"/>
                <a:gd name="connsiteX2" fmla="*/ 1099457 w 1375228"/>
                <a:gd name="connsiteY2" fmla="*/ 206828 h 1172028"/>
                <a:gd name="connsiteX3" fmla="*/ 1284514 w 1375228"/>
                <a:gd name="connsiteY3" fmla="*/ 489857 h 1172028"/>
                <a:gd name="connsiteX4" fmla="*/ 555172 w 1375228"/>
                <a:gd name="connsiteY4" fmla="*/ 489857 h 1172028"/>
                <a:gd name="connsiteX5" fmla="*/ 1012372 w 1375228"/>
                <a:gd name="connsiteY5" fmla="*/ 740228 h 1172028"/>
                <a:gd name="connsiteX6" fmla="*/ 805543 w 1375228"/>
                <a:gd name="connsiteY6" fmla="*/ 1164771 h 1172028"/>
                <a:gd name="connsiteX7" fmla="*/ 261257 w 1375228"/>
                <a:gd name="connsiteY7" fmla="*/ 696685 h 1172028"/>
                <a:gd name="connsiteX8" fmla="*/ 10886 w 1375228"/>
                <a:gd name="connsiteY8" fmla="*/ 54428 h 1172028"/>
                <a:gd name="connsiteX0" fmla="*/ 72571 w 1436913"/>
                <a:gd name="connsiteY0" fmla="*/ 791029 h 1908629"/>
                <a:gd name="connsiteX1" fmla="*/ 649514 w 1436913"/>
                <a:gd name="connsiteY1" fmla="*/ 736601 h 1908629"/>
                <a:gd name="connsiteX2" fmla="*/ 1161142 w 1436913"/>
                <a:gd name="connsiteY2" fmla="*/ 943429 h 1908629"/>
                <a:gd name="connsiteX3" fmla="*/ 1346199 w 1436913"/>
                <a:gd name="connsiteY3" fmla="*/ 1226458 h 1908629"/>
                <a:gd name="connsiteX4" fmla="*/ 616857 w 1436913"/>
                <a:gd name="connsiteY4" fmla="*/ 1226458 h 1908629"/>
                <a:gd name="connsiteX5" fmla="*/ 1074057 w 1436913"/>
                <a:gd name="connsiteY5" fmla="*/ 1476829 h 1908629"/>
                <a:gd name="connsiteX6" fmla="*/ 867228 w 1436913"/>
                <a:gd name="connsiteY6" fmla="*/ 1901372 h 1908629"/>
                <a:gd name="connsiteX7" fmla="*/ 322942 w 1436913"/>
                <a:gd name="connsiteY7" fmla="*/ 1433286 h 1908629"/>
                <a:gd name="connsiteX8" fmla="*/ 72571 w 1436913"/>
                <a:gd name="connsiteY8" fmla="*/ 791029 h 1908629"/>
                <a:gd name="connsiteX0" fmla="*/ 72571 w 1436913"/>
                <a:gd name="connsiteY0" fmla="*/ 257629 h 1375229"/>
                <a:gd name="connsiteX1" fmla="*/ 649514 w 1436913"/>
                <a:gd name="connsiteY1" fmla="*/ 203201 h 1375229"/>
                <a:gd name="connsiteX2" fmla="*/ 1161142 w 1436913"/>
                <a:gd name="connsiteY2" fmla="*/ 410029 h 1375229"/>
                <a:gd name="connsiteX3" fmla="*/ 1346199 w 1436913"/>
                <a:gd name="connsiteY3" fmla="*/ 693058 h 1375229"/>
                <a:gd name="connsiteX4" fmla="*/ 616857 w 1436913"/>
                <a:gd name="connsiteY4" fmla="*/ 693058 h 1375229"/>
                <a:gd name="connsiteX5" fmla="*/ 1074057 w 1436913"/>
                <a:gd name="connsiteY5" fmla="*/ 943429 h 1375229"/>
                <a:gd name="connsiteX6" fmla="*/ 867228 w 1436913"/>
                <a:gd name="connsiteY6" fmla="*/ 1367972 h 1375229"/>
                <a:gd name="connsiteX7" fmla="*/ 322942 w 1436913"/>
                <a:gd name="connsiteY7" fmla="*/ 899886 h 1375229"/>
                <a:gd name="connsiteX8" fmla="*/ 72571 w 1436913"/>
                <a:gd name="connsiteY8" fmla="*/ 257629 h 1375229"/>
                <a:gd name="connsiteX0" fmla="*/ 72571 w 1436913"/>
                <a:gd name="connsiteY0" fmla="*/ 81643 h 1199243"/>
                <a:gd name="connsiteX1" fmla="*/ 1161142 w 1436913"/>
                <a:gd name="connsiteY1" fmla="*/ 234043 h 1199243"/>
                <a:gd name="connsiteX2" fmla="*/ 1346199 w 1436913"/>
                <a:gd name="connsiteY2" fmla="*/ 517072 h 1199243"/>
                <a:gd name="connsiteX3" fmla="*/ 616857 w 1436913"/>
                <a:gd name="connsiteY3" fmla="*/ 517072 h 1199243"/>
                <a:gd name="connsiteX4" fmla="*/ 1074057 w 1436913"/>
                <a:gd name="connsiteY4" fmla="*/ 767443 h 1199243"/>
                <a:gd name="connsiteX5" fmla="*/ 867228 w 1436913"/>
                <a:gd name="connsiteY5" fmla="*/ 1191986 h 1199243"/>
                <a:gd name="connsiteX6" fmla="*/ 322942 w 1436913"/>
                <a:gd name="connsiteY6" fmla="*/ 723900 h 1199243"/>
                <a:gd name="connsiteX7" fmla="*/ 72571 w 1436913"/>
                <a:gd name="connsiteY7" fmla="*/ 81643 h 1199243"/>
                <a:gd name="connsiteX0" fmla="*/ 72571 w 1436913"/>
                <a:gd name="connsiteY0" fmla="*/ 234043 h 1351643"/>
                <a:gd name="connsiteX1" fmla="*/ 1161142 w 1436913"/>
                <a:gd name="connsiteY1" fmla="*/ 386443 h 1351643"/>
                <a:gd name="connsiteX2" fmla="*/ 1346199 w 1436913"/>
                <a:gd name="connsiteY2" fmla="*/ 669472 h 1351643"/>
                <a:gd name="connsiteX3" fmla="*/ 616857 w 1436913"/>
                <a:gd name="connsiteY3" fmla="*/ 669472 h 1351643"/>
                <a:gd name="connsiteX4" fmla="*/ 1074057 w 1436913"/>
                <a:gd name="connsiteY4" fmla="*/ 919843 h 1351643"/>
                <a:gd name="connsiteX5" fmla="*/ 867228 w 1436913"/>
                <a:gd name="connsiteY5" fmla="*/ 1344386 h 1351643"/>
                <a:gd name="connsiteX6" fmla="*/ 322942 w 1436913"/>
                <a:gd name="connsiteY6" fmla="*/ 876300 h 1351643"/>
                <a:gd name="connsiteX7" fmla="*/ 72571 w 1436913"/>
                <a:gd name="connsiteY7" fmla="*/ 234043 h 1351643"/>
                <a:gd name="connsiteX0" fmla="*/ 83457 w 1447799"/>
                <a:gd name="connsiteY0" fmla="*/ 234043 h 1351643"/>
                <a:gd name="connsiteX1" fmla="*/ 1172028 w 1447799"/>
                <a:gd name="connsiteY1" fmla="*/ 386443 h 1351643"/>
                <a:gd name="connsiteX2" fmla="*/ 1357085 w 1447799"/>
                <a:gd name="connsiteY2" fmla="*/ 669472 h 1351643"/>
                <a:gd name="connsiteX3" fmla="*/ 627743 w 1447799"/>
                <a:gd name="connsiteY3" fmla="*/ 669472 h 1351643"/>
                <a:gd name="connsiteX4" fmla="*/ 1084943 w 1447799"/>
                <a:gd name="connsiteY4" fmla="*/ 919843 h 1351643"/>
                <a:gd name="connsiteX5" fmla="*/ 878114 w 1447799"/>
                <a:gd name="connsiteY5" fmla="*/ 1344386 h 1351643"/>
                <a:gd name="connsiteX6" fmla="*/ 333828 w 1447799"/>
                <a:gd name="connsiteY6" fmla="*/ 876300 h 1351643"/>
                <a:gd name="connsiteX7" fmla="*/ 83457 w 1447799"/>
                <a:gd name="connsiteY7" fmla="*/ 234043 h 1351643"/>
                <a:gd name="connsiteX0" fmla="*/ 83457 w 1279071"/>
                <a:gd name="connsiteY0" fmla="*/ 234043 h 1351643"/>
                <a:gd name="connsiteX1" fmla="*/ 1172028 w 1279071"/>
                <a:gd name="connsiteY1" fmla="*/ 3864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34043 h 1351643"/>
                <a:gd name="connsiteX1" fmla="*/ 1172028 w 1279071"/>
                <a:gd name="connsiteY1" fmla="*/ 615043 h 1351643"/>
                <a:gd name="connsiteX2" fmla="*/ 627743 w 1279071"/>
                <a:gd name="connsiteY2" fmla="*/ 669472 h 1351643"/>
                <a:gd name="connsiteX3" fmla="*/ 1084943 w 1279071"/>
                <a:gd name="connsiteY3" fmla="*/ 919843 h 1351643"/>
                <a:gd name="connsiteX4" fmla="*/ 878114 w 1279071"/>
                <a:gd name="connsiteY4" fmla="*/ 1344386 h 1351643"/>
                <a:gd name="connsiteX5" fmla="*/ 333828 w 1279071"/>
                <a:gd name="connsiteY5" fmla="*/ 876300 h 1351643"/>
                <a:gd name="connsiteX6" fmla="*/ 83457 w 1279071"/>
                <a:gd name="connsiteY6" fmla="*/ 234043 h 1351643"/>
                <a:gd name="connsiteX0" fmla="*/ 83457 w 1279071"/>
                <a:gd name="connsiteY0" fmla="*/ 279400 h 1168400"/>
                <a:gd name="connsiteX1" fmla="*/ 1172028 w 1279071"/>
                <a:gd name="connsiteY1" fmla="*/ 431800 h 1168400"/>
                <a:gd name="connsiteX2" fmla="*/ 627743 w 1279071"/>
                <a:gd name="connsiteY2" fmla="*/ 486229 h 1168400"/>
                <a:gd name="connsiteX3" fmla="*/ 1084943 w 1279071"/>
                <a:gd name="connsiteY3" fmla="*/ 736600 h 1168400"/>
                <a:gd name="connsiteX4" fmla="*/ 878114 w 1279071"/>
                <a:gd name="connsiteY4" fmla="*/ 1161143 h 1168400"/>
                <a:gd name="connsiteX5" fmla="*/ 333828 w 1279071"/>
                <a:gd name="connsiteY5" fmla="*/ 693057 h 1168400"/>
                <a:gd name="connsiteX6" fmla="*/ 83457 w 1279071"/>
                <a:gd name="connsiteY6" fmla="*/ 279400 h 1168400"/>
                <a:gd name="connsiteX0" fmla="*/ 39914 w 1235528"/>
                <a:gd name="connsiteY0" fmla="*/ 279400 h 1168400"/>
                <a:gd name="connsiteX1" fmla="*/ 1128485 w 1235528"/>
                <a:gd name="connsiteY1" fmla="*/ 431800 h 1168400"/>
                <a:gd name="connsiteX2" fmla="*/ 584200 w 1235528"/>
                <a:gd name="connsiteY2" fmla="*/ 486229 h 1168400"/>
                <a:gd name="connsiteX3" fmla="*/ 1041400 w 1235528"/>
                <a:gd name="connsiteY3" fmla="*/ 736600 h 1168400"/>
                <a:gd name="connsiteX4" fmla="*/ 834571 w 1235528"/>
                <a:gd name="connsiteY4" fmla="*/ 1161143 h 1168400"/>
                <a:gd name="connsiteX5" fmla="*/ 290285 w 1235528"/>
                <a:gd name="connsiteY5" fmla="*/ 693057 h 1168400"/>
                <a:gd name="connsiteX6" fmla="*/ 39914 w 1235528"/>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128485"/>
                <a:gd name="connsiteY0" fmla="*/ 279400 h 1168400"/>
                <a:gd name="connsiteX1" fmla="*/ 1128485 w 1128485"/>
                <a:gd name="connsiteY1" fmla="*/ 431800 h 1168400"/>
                <a:gd name="connsiteX2" fmla="*/ 584200 w 1128485"/>
                <a:gd name="connsiteY2" fmla="*/ 638629 h 1168400"/>
                <a:gd name="connsiteX3" fmla="*/ 1041400 w 1128485"/>
                <a:gd name="connsiteY3" fmla="*/ 736600 h 1168400"/>
                <a:gd name="connsiteX4" fmla="*/ 834571 w 1128485"/>
                <a:gd name="connsiteY4" fmla="*/ 1161143 h 1168400"/>
                <a:gd name="connsiteX5" fmla="*/ 290285 w 1128485"/>
                <a:gd name="connsiteY5" fmla="*/ 693057 h 1168400"/>
                <a:gd name="connsiteX6" fmla="*/ 39914 w 1128485"/>
                <a:gd name="connsiteY6" fmla="*/ 279400 h 11684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39914 w 1083128"/>
                <a:gd name="connsiteY0" fmla="*/ 431800 h 1320800"/>
                <a:gd name="connsiteX1" fmla="*/ 899885 w 1083128"/>
                <a:gd name="connsiteY1" fmla="*/ 431800 h 1320800"/>
                <a:gd name="connsiteX2" fmla="*/ 584200 w 1083128"/>
                <a:gd name="connsiteY2" fmla="*/ 791029 h 1320800"/>
                <a:gd name="connsiteX3" fmla="*/ 1041400 w 1083128"/>
                <a:gd name="connsiteY3" fmla="*/ 889000 h 1320800"/>
                <a:gd name="connsiteX4" fmla="*/ 834571 w 1083128"/>
                <a:gd name="connsiteY4" fmla="*/ 1313543 h 1320800"/>
                <a:gd name="connsiteX5" fmla="*/ 290285 w 1083128"/>
                <a:gd name="connsiteY5" fmla="*/ 845457 h 1320800"/>
                <a:gd name="connsiteX6" fmla="*/ 39914 w 1083128"/>
                <a:gd name="connsiteY6" fmla="*/ 431800 h 1320800"/>
                <a:gd name="connsiteX0" fmla="*/ 72572 w 887186"/>
                <a:gd name="connsiteY0" fmla="*/ 660400 h 1320800"/>
                <a:gd name="connsiteX1" fmla="*/ 703943 w 887186"/>
                <a:gd name="connsiteY1" fmla="*/ 431800 h 1320800"/>
                <a:gd name="connsiteX2" fmla="*/ 388258 w 887186"/>
                <a:gd name="connsiteY2" fmla="*/ 791029 h 1320800"/>
                <a:gd name="connsiteX3" fmla="*/ 845458 w 887186"/>
                <a:gd name="connsiteY3" fmla="*/ 889000 h 1320800"/>
                <a:gd name="connsiteX4" fmla="*/ 638629 w 887186"/>
                <a:gd name="connsiteY4" fmla="*/ 1313543 h 1320800"/>
                <a:gd name="connsiteX5" fmla="*/ 94343 w 887186"/>
                <a:gd name="connsiteY5" fmla="*/ 845457 h 1320800"/>
                <a:gd name="connsiteX6" fmla="*/ 72572 w 887186"/>
                <a:gd name="connsiteY6" fmla="*/ 660400 h 1320800"/>
                <a:gd name="connsiteX0" fmla="*/ 235857 w 1050471"/>
                <a:gd name="connsiteY0" fmla="*/ 6604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660400 h 1320800"/>
                <a:gd name="connsiteX0" fmla="*/ 235857 w 1050471"/>
                <a:gd name="connsiteY0" fmla="*/ 431800 h 1320800"/>
                <a:gd name="connsiteX1" fmla="*/ 867228 w 1050471"/>
                <a:gd name="connsiteY1" fmla="*/ 431800 h 1320800"/>
                <a:gd name="connsiteX2" fmla="*/ 551543 w 1050471"/>
                <a:gd name="connsiteY2" fmla="*/ 791029 h 1320800"/>
                <a:gd name="connsiteX3" fmla="*/ 1008743 w 1050471"/>
                <a:gd name="connsiteY3" fmla="*/ 889000 h 1320800"/>
                <a:gd name="connsiteX4" fmla="*/ 801914 w 1050471"/>
                <a:gd name="connsiteY4" fmla="*/ 1313543 h 1320800"/>
                <a:gd name="connsiteX5" fmla="*/ 257628 w 1050471"/>
                <a:gd name="connsiteY5" fmla="*/ 845457 h 1320800"/>
                <a:gd name="connsiteX6" fmla="*/ 235857 w 1050471"/>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61472 w 976086"/>
                <a:gd name="connsiteY0" fmla="*/ 431800 h 1320800"/>
                <a:gd name="connsiteX1" fmla="*/ 792843 w 976086"/>
                <a:gd name="connsiteY1" fmla="*/ 431800 h 1320800"/>
                <a:gd name="connsiteX2" fmla="*/ 477158 w 976086"/>
                <a:gd name="connsiteY2" fmla="*/ 791029 h 1320800"/>
                <a:gd name="connsiteX3" fmla="*/ 934358 w 976086"/>
                <a:gd name="connsiteY3" fmla="*/ 889000 h 1320800"/>
                <a:gd name="connsiteX4" fmla="*/ 727529 w 976086"/>
                <a:gd name="connsiteY4" fmla="*/ 1313543 h 1320800"/>
                <a:gd name="connsiteX5" fmla="*/ 183243 w 976086"/>
                <a:gd name="connsiteY5" fmla="*/ 845457 h 1320800"/>
                <a:gd name="connsiteX6" fmla="*/ 161472 w 976086"/>
                <a:gd name="connsiteY6" fmla="*/ 431800 h 1320800"/>
                <a:gd name="connsiteX0" fmla="*/ 139701 w 954315"/>
                <a:gd name="connsiteY0" fmla="*/ 431800 h 1320800"/>
                <a:gd name="connsiteX1" fmla="*/ 771072 w 954315"/>
                <a:gd name="connsiteY1" fmla="*/ 431800 h 1320800"/>
                <a:gd name="connsiteX2" fmla="*/ 455387 w 954315"/>
                <a:gd name="connsiteY2" fmla="*/ 791029 h 1320800"/>
                <a:gd name="connsiteX3" fmla="*/ 912587 w 954315"/>
                <a:gd name="connsiteY3" fmla="*/ 889000 h 1320800"/>
                <a:gd name="connsiteX4" fmla="*/ 705758 w 954315"/>
                <a:gd name="connsiteY4" fmla="*/ 1313543 h 1320800"/>
                <a:gd name="connsiteX5" fmla="*/ 161472 w 954315"/>
                <a:gd name="connsiteY5" fmla="*/ 845457 h 1320800"/>
                <a:gd name="connsiteX6" fmla="*/ 139701 w 954315"/>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1 w 1117601"/>
                <a:gd name="connsiteY0" fmla="*/ 431800 h 1320800"/>
                <a:gd name="connsiteX1" fmla="*/ 771072 w 1117601"/>
                <a:gd name="connsiteY1" fmla="*/ 431800 h 1320800"/>
                <a:gd name="connsiteX2" fmla="*/ 455387 w 1117601"/>
                <a:gd name="connsiteY2" fmla="*/ 791029 h 1320800"/>
                <a:gd name="connsiteX3" fmla="*/ 912587 w 1117601"/>
                <a:gd name="connsiteY3" fmla="*/ 889000 h 1320800"/>
                <a:gd name="connsiteX4" fmla="*/ 705758 w 1117601"/>
                <a:gd name="connsiteY4" fmla="*/ 1313543 h 1320800"/>
                <a:gd name="connsiteX5" fmla="*/ 161472 w 1117601"/>
                <a:gd name="connsiteY5" fmla="*/ 845457 h 1320800"/>
                <a:gd name="connsiteX6" fmla="*/ 139701 w 1117601"/>
                <a:gd name="connsiteY6" fmla="*/ 431800 h 1320800"/>
                <a:gd name="connsiteX0" fmla="*/ 139700 w 1117600"/>
                <a:gd name="connsiteY0" fmla="*/ 431800 h 1320800"/>
                <a:gd name="connsiteX1" fmla="*/ 999671 w 1117600"/>
                <a:gd name="connsiteY1" fmla="*/ 431800 h 1320800"/>
                <a:gd name="connsiteX2" fmla="*/ 455386 w 1117600"/>
                <a:gd name="connsiteY2" fmla="*/ 791029 h 1320800"/>
                <a:gd name="connsiteX3" fmla="*/ 912586 w 1117600"/>
                <a:gd name="connsiteY3" fmla="*/ 889000 h 1320800"/>
                <a:gd name="connsiteX4" fmla="*/ 705757 w 1117600"/>
                <a:gd name="connsiteY4" fmla="*/ 1313543 h 1320800"/>
                <a:gd name="connsiteX5" fmla="*/ 161471 w 1117600"/>
                <a:gd name="connsiteY5" fmla="*/ 845457 h 1320800"/>
                <a:gd name="connsiteX6" fmla="*/ 139700 w 1117600"/>
                <a:gd name="connsiteY6" fmla="*/ 431800 h 1320800"/>
                <a:gd name="connsiteX0" fmla="*/ 139700 w 1117600"/>
                <a:gd name="connsiteY0" fmla="*/ 584200 h 1473200"/>
                <a:gd name="connsiteX1" fmla="*/ 999671 w 1117600"/>
                <a:gd name="connsiteY1" fmla="*/ 584200 h 1473200"/>
                <a:gd name="connsiteX2" fmla="*/ 455386 w 1117600"/>
                <a:gd name="connsiteY2" fmla="*/ 943429 h 1473200"/>
                <a:gd name="connsiteX3" fmla="*/ 912586 w 1117600"/>
                <a:gd name="connsiteY3" fmla="*/ 1041400 h 1473200"/>
                <a:gd name="connsiteX4" fmla="*/ 705757 w 1117600"/>
                <a:gd name="connsiteY4" fmla="*/ 1465943 h 1473200"/>
                <a:gd name="connsiteX5" fmla="*/ 161471 w 1117600"/>
                <a:gd name="connsiteY5" fmla="*/ 997857 h 1473200"/>
                <a:gd name="connsiteX6" fmla="*/ 139700 w 1117600"/>
                <a:gd name="connsiteY6" fmla="*/ 584200 h 1473200"/>
                <a:gd name="connsiteX0" fmla="*/ 101600 w 1079500"/>
                <a:gd name="connsiteY0" fmla="*/ 584200 h 1473200"/>
                <a:gd name="connsiteX1" fmla="*/ 961571 w 1079500"/>
                <a:gd name="connsiteY1" fmla="*/ 584200 h 1473200"/>
                <a:gd name="connsiteX2" fmla="*/ 417286 w 1079500"/>
                <a:gd name="connsiteY2" fmla="*/ 943429 h 1473200"/>
                <a:gd name="connsiteX3" fmla="*/ 874486 w 1079500"/>
                <a:gd name="connsiteY3" fmla="*/ 1041400 h 1473200"/>
                <a:gd name="connsiteX4" fmla="*/ 667657 w 1079500"/>
                <a:gd name="connsiteY4" fmla="*/ 1465943 h 1473200"/>
                <a:gd name="connsiteX5" fmla="*/ 123371 w 1079500"/>
                <a:gd name="connsiteY5" fmla="*/ 997857 h 1473200"/>
                <a:gd name="connsiteX6" fmla="*/ 101600 w 1079500"/>
                <a:gd name="connsiteY6" fmla="*/ 5842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74386 w 1280886"/>
                <a:gd name="connsiteY0" fmla="*/ 812800 h 1473200"/>
                <a:gd name="connsiteX1" fmla="*/ 1162957 w 1280886"/>
                <a:gd name="connsiteY1" fmla="*/ 584200 h 1473200"/>
                <a:gd name="connsiteX2" fmla="*/ 618672 w 1280886"/>
                <a:gd name="connsiteY2" fmla="*/ 943429 h 1473200"/>
                <a:gd name="connsiteX3" fmla="*/ 1075872 w 1280886"/>
                <a:gd name="connsiteY3" fmla="*/ 1041400 h 1473200"/>
                <a:gd name="connsiteX4" fmla="*/ 869043 w 1280886"/>
                <a:gd name="connsiteY4" fmla="*/ 1465943 h 1473200"/>
                <a:gd name="connsiteX5" fmla="*/ 324757 w 1280886"/>
                <a:gd name="connsiteY5" fmla="*/ 997857 h 1473200"/>
                <a:gd name="connsiteX6" fmla="*/ 74386 w 1280886"/>
                <a:gd name="connsiteY6" fmla="*/ 812800 h 1473200"/>
                <a:gd name="connsiteX0" fmla="*/ 48986 w 1255486"/>
                <a:gd name="connsiteY0" fmla="*/ 812800 h 1504043"/>
                <a:gd name="connsiteX1" fmla="*/ 1137557 w 1255486"/>
                <a:gd name="connsiteY1" fmla="*/ 584200 h 1504043"/>
                <a:gd name="connsiteX2" fmla="*/ 593272 w 1255486"/>
                <a:gd name="connsiteY2" fmla="*/ 943429 h 1504043"/>
                <a:gd name="connsiteX3" fmla="*/ 1050472 w 1255486"/>
                <a:gd name="connsiteY3" fmla="*/ 1041400 h 1504043"/>
                <a:gd name="connsiteX4" fmla="*/ 843643 w 1255486"/>
                <a:gd name="connsiteY4" fmla="*/ 1465943 h 1504043"/>
                <a:gd name="connsiteX5" fmla="*/ 48986 w 1255486"/>
                <a:gd name="connsiteY5" fmla="*/ 812800 h 1504043"/>
                <a:gd name="connsiteX0" fmla="*/ 48986 w 1271814"/>
                <a:gd name="connsiteY0" fmla="*/ 453571 h 1144814"/>
                <a:gd name="connsiteX1" fmla="*/ 1137557 w 1271814"/>
                <a:gd name="connsiteY1" fmla="*/ 224971 h 1144814"/>
                <a:gd name="connsiteX2" fmla="*/ 593272 w 1271814"/>
                <a:gd name="connsiteY2" fmla="*/ 584200 h 1144814"/>
                <a:gd name="connsiteX3" fmla="*/ 1050472 w 1271814"/>
                <a:gd name="connsiteY3" fmla="*/ 682171 h 1144814"/>
                <a:gd name="connsiteX4" fmla="*/ 843643 w 1271814"/>
                <a:gd name="connsiteY4" fmla="*/ 1106714 h 1144814"/>
                <a:gd name="connsiteX5" fmla="*/ 48986 w 1271814"/>
                <a:gd name="connsiteY5" fmla="*/ 453571 h 1144814"/>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789214 w 1271814"/>
                <a:gd name="connsiteY3" fmla="*/ 856342 h 1416957"/>
                <a:gd name="connsiteX4" fmla="*/ 1050472 w 1271814"/>
                <a:gd name="connsiteY4" fmla="*/ 954314 h 1416957"/>
                <a:gd name="connsiteX5" fmla="*/ 843643 w 1271814"/>
                <a:gd name="connsiteY5" fmla="*/ 1378857 h 1416957"/>
                <a:gd name="connsiteX6" fmla="*/ 48986 w 1271814"/>
                <a:gd name="connsiteY6"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 name="connsiteX0" fmla="*/ 48986 w 1271814"/>
                <a:gd name="connsiteY0" fmla="*/ 725714 h 1416957"/>
                <a:gd name="connsiteX1" fmla="*/ 1137557 w 1271814"/>
                <a:gd name="connsiteY1" fmla="*/ 497114 h 1416957"/>
                <a:gd name="connsiteX2" fmla="*/ 593272 w 1271814"/>
                <a:gd name="connsiteY2" fmla="*/ 856343 h 1416957"/>
                <a:gd name="connsiteX3" fmla="*/ 1050472 w 1271814"/>
                <a:gd name="connsiteY3" fmla="*/ 954314 h 1416957"/>
                <a:gd name="connsiteX4" fmla="*/ 843643 w 1271814"/>
                <a:gd name="connsiteY4" fmla="*/ 1378857 h 1416957"/>
                <a:gd name="connsiteX5" fmla="*/ 48986 w 1271814"/>
                <a:gd name="connsiteY5" fmla="*/ 725714 h 141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814" h="1416957">
                  <a:moveTo>
                    <a:pt x="48986" y="725714"/>
                  </a:moveTo>
                  <a:cubicBezTo>
                    <a:pt x="36286" y="341085"/>
                    <a:pt x="567871" y="0"/>
                    <a:pt x="1137557" y="497114"/>
                  </a:cubicBezTo>
                  <a:cubicBezTo>
                    <a:pt x="1271814" y="722085"/>
                    <a:pt x="607786" y="780143"/>
                    <a:pt x="593272" y="856343"/>
                  </a:cubicBezTo>
                  <a:cubicBezTo>
                    <a:pt x="578758" y="932543"/>
                    <a:pt x="1008744" y="867228"/>
                    <a:pt x="1050472" y="954314"/>
                  </a:cubicBezTo>
                  <a:cubicBezTo>
                    <a:pt x="1092200" y="1041400"/>
                    <a:pt x="1010557" y="1416957"/>
                    <a:pt x="843643" y="1378857"/>
                  </a:cubicBezTo>
                  <a:cubicBezTo>
                    <a:pt x="676729" y="1340757"/>
                    <a:pt x="0" y="872671"/>
                    <a:pt x="48986" y="725714"/>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3" name="Freeform 142"/>
            <p:cNvSpPr/>
            <p:nvPr/>
          </p:nvSpPr>
          <p:spPr>
            <a:xfrm>
              <a:off x="4191000" y="5105400"/>
              <a:ext cx="1507672" cy="1045028"/>
            </a:xfrm>
            <a:custGeom>
              <a:avLst/>
              <a:gdLst>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250372 w 1502229"/>
                <a:gd name="connsiteY9" fmla="*/ 108858 h 1066800"/>
                <a:gd name="connsiteX10" fmla="*/ 348343 w 1502229"/>
                <a:gd name="connsiteY10"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468086 w 1502229"/>
                <a:gd name="connsiteY8" fmla="*/ 413658 h 1066800"/>
                <a:gd name="connsiteX9" fmla="*/ 348343 w 1502229"/>
                <a:gd name="connsiteY9"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947057 w 1502229"/>
                <a:gd name="connsiteY7" fmla="*/ 729343 h 1066800"/>
                <a:gd name="connsiteX8" fmla="*/ 348343 w 1502229"/>
                <a:gd name="connsiteY8" fmla="*/ 141515 h 1066800"/>
                <a:gd name="connsiteX0" fmla="*/ 348343 w 1502229"/>
                <a:gd name="connsiteY0" fmla="*/ 141515 h 1066800"/>
                <a:gd name="connsiteX1" fmla="*/ 228600 w 1502229"/>
                <a:gd name="connsiteY1" fmla="*/ 0 h 1066800"/>
                <a:gd name="connsiteX2" fmla="*/ 0 w 1502229"/>
                <a:gd name="connsiteY2" fmla="*/ 261258 h 1066800"/>
                <a:gd name="connsiteX3" fmla="*/ 239486 w 1502229"/>
                <a:gd name="connsiteY3" fmla="*/ 979715 h 1066800"/>
                <a:gd name="connsiteX4" fmla="*/ 1186543 w 1502229"/>
                <a:gd name="connsiteY4" fmla="*/ 1066800 h 1066800"/>
                <a:gd name="connsiteX5" fmla="*/ 1502229 w 1502229"/>
                <a:gd name="connsiteY5" fmla="*/ 555172 h 1066800"/>
                <a:gd name="connsiteX6" fmla="*/ 1164772 w 1502229"/>
                <a:gd name="connsiteY6" fmla="*/ 598715 h 1066800"/>
                <a:gd name="connsiteX7" fmla="*/ 348343 w 1502229"/>
                <a:gd name="connsiteY7" fmla="*/ 141515 h 1066800"/>
                <a:gd name="connsiteX0" fmla="*/ 348343 w 1502229"/>
                <a:gd name="connsiteY0" fmla="*/ 141515 h 1137557"/>
                <a:gd name="connsiteX1" fmla="*/ 228600 w 1502229"/>
                <a:gd name="connsiteY1" fmla="*/ 0 h 1137557"/>
                <a:gd name="connsiteX2" fmla="*/ 0 w 1502229"/>
                <a:gd name="connsiteY2" fmla="*/ 261258 h 1137557"/>
                <a:gd name="connsiteX3" fmla="*/ 239486 w 1502229"/>
                <a:gd name="connsiteY3" fmla="*/ 979715 h 1137557"/>
                <a:gd name="connsiteX4" fmla="*/ 1186543 w 1502229"/>
                <a:gd name="connsiteY4" fmla="*/ 1066800 h 1137557"/>
                <a:gd name="connsiteX5" fmla="*/ 1502229 w 1502229"/>
                <a:gd name="connsiteY5" fmla="*/ 555172 h 1137557"/>
                <a:gd name="connsiteX6" fmla="*/ 1164772 w 1502229"/>
                <a:gd name="connsiteY6" fmla="*/ 598715 h 1137557"/>
                <a:gd name="connsiteX7" fmla="*/ 348343 w 1502229"/>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41515 h 1137557"/>
                <a:gd name="connsiteX1" fmla="*/ 228600 w 1505857"/>
                <a:gd name="connsiteY1" fmla="*/ 0 h 1137557"/>
                <a:gd name="connsiteX2" fmla="*/ 0 w 1505857"/>
                <a:gd name="connsiteY2" fmla="*/ 261258 h 1137557"/>
                <a:gd name="connsiteX3" fmla="*/ 239486 w 1505857"/>
                <a:gd name="connsiteY3" fmla="*/ 979715 h 1137557"/>
                <a:gd name="connsiteX4" fmla="*/ 1186543 w 1505857"/>
                <a:gd name="connsiteY4" fmla="*/ 1066800 h 1137557"/>
                <a:gd name="connsiteX5" fmla="*/ 1502229 w 1505857"/>
                <a:gd name="connsiteY5" fmla="*/ 555172 h 1137557"/>
                <a:gd name="connsiteX6" fmla="*/ 1164772 w 1505857"/>
                <a:gd name="connsiteY6" fmla="*/ 598715 h 1137557"/>
                <a:gd name="connsiteX7" fmla="*/ 348343 w 1505857"/>
                <a:gd name="connsiteY7" fmla="*/ 141515 h 1137557"/>
                <a:gd name="connsiteX0" fmla="*/ 348343 w 1505857"/>
                <a:gd name="connsiteY0" fmla="*/ 161472 h 1157514"/>
                <a:gd name="connsiteX1" fmla="*/ 228600 w 1505857"/>
                <a:gd name="connsiteY1" fmla="*/ 19957 h 1157514"/>
                <a:gd name="connsiteX2" fmla="*/ 0 w 1505857"/>
                <a:gd name="connsiteY2" fmla="*/ 281215 h 1157514"/>
                <a:gd name="connsiteX3" fmla="*/ 239486 w 1505857"/>
                <a:gd name="connsiteY3" fmla="*/ 999672 h 1157514"/>
                <a:gd name="connsiteX4" fmla="*/ 1186543 w 1505857"/>
                <a:gd name="connsiteY4" fmla="*/ 1086757 h 1157514"/>
                <a:gd name="connsiteX5" fmla="*/ 1502229 w 1505857"/>
                <a:gd name="connsiteY5" fmla="*/ 575129 h 1157514"/>
                <a:gd name="connsiteX6" fmla="*/ 1164772 w 1505857"/>
                <a:gd name="connsiteY6" fmla="*/ 618672 h 1157514"/>
                <a:gd name="connsiteX7" fmla="*/ 348343 w 1505857"/>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61472 h 1157514"/>
                <a:gd name="connsiteX1" fmla="*/ 230414 w 1507671"/>
                <a:gd name="connsiteY1" fmla="*/ 19957 h 1157514"/>
                <a:gd name="connsiteX2" fmla="*/ 1814 w 1507671"/>
                <a:gd name="connsiteY2" fmla="*/ 281215 h 1157514"/>
                <a:gd name="connsiteX3" fmla="*/ 241300 w 1507671"/>
                <a:gd name="connsiteY3" fmla="*/ 999672 h 1157514"/>
                <a:gd name="connsiteX4" fmla="*/ 1188357 w 1507671"/>
                <a:gd name="connsiteY4" fmla="*/ 1086757 h 1157514"/>
                <a:gd name="connsiteX5" fmla="*/ 1504043 w 1507671"/>
                <a:gd name="connsiteY5" fmla="*/ 575129 h 1157514"/>
                <a:gd name="connsiteX6" fmla="*/ 1166586 w 1507671"/>
                <a:gd name="connsiteY6" fmla="*/ 618672 h 1157514"/>
                <a:gd name="connsiteX7" fmla="*/ 350157 w 1507671"/>
                <a:gd name="connsiteY7" fmla="*/ 161472 h 1157514"/>
                <a:gd name="connsiteX0" fmla="*/ 350157 w 1507671"/>
                <a:gd name="connsiteY0" fmla="*/ 172358 h 1168400"/>
                <a:gd name="connsiteX1" fmla="*/ 230414 w 1507671"/>
                <a:gd name="connsiteY1" fmla="*/ 30843 h 1168400"/>
                <a:gd name="connsiteX2" fmla="*/ 1814 w 1507671"/>
                <a:gd name="connsiteY2" fmla="*/ 292101 h 1168400"/>
                <a:gd name="connsiteX3" fmla="*/ 241300 w 1507671"/>
                <a:gd name="connsiteY3" fmla="*/ 1010558 h 1168400"/>
                <a:gd name="connsiteX4" fmla="*/ 1188357 w 1507671"/>
                <a:gd name="connsiteY4" fmla="*/ 1097643 h 1168400"/>
                <a:gd name="connsiteX5" fmla="*/ 1504043 w 1507671"/>
                <a:gd name="connsiteY5" fmla="*/ 586015 h 1168400"/>
                <a:gd name="connsiteX6" fmla="*/ 1166586 w 1507671"/>
                <a:gd name="connsiteY6" fmla="*/ 629558 h 1168400"/>
                <a:gd name="connsiteX7" fmla="*/ 350157 w 1507671"/>
                <a:gd name="connsiteY7" fmla="*/ 172358 h 1168400"/>
                <a:gd name="connsiteX0" fmla="*/ 366486 w 1524000"/>
                <a:gd name="connsiteY0" fmla="*/ 56243 h 1052285"/>
                <a:gd name="connsiteX1" fmla="*/ 18143 w 1524000"/>
                <a:gd name="connsiteY1" fmla="*/ 175986 h 1052285"/>
                <a:gd name="connsiteX2" fmla="*/ 257629 w 1524000"/>
                <a:gd name="connsiteY2" fmla="*/ 894443 h 1052285"/>
                <a:gd name="connsiteX3" fmla="*/ 1204686 w 1524000"/>
                <a:gd name="connsiteY3" fmla="*/ 981528 h 1052285"/>
                <a:gd name="connsiteX4" fmla="*/ 1520372 w 1524000"/>
                <a:gd name="connsiteY4" fmla="*/ 469900 h 1052285"/>
                <a:gd name="connsiteX5" fmla="*/ 1182915 w 1524000"/>
                <a:gd name="connsiteY5" fmla="*/ 513443 h 1052285"/>
                <a:gd name="connsiteX6" fmla="*/ 366486 w 1524000"/>
                <a:gd name="connsiteY6" fmla="*/ 56243 h 1052285"/>
                <a:gd name="connsiteX0" fmla="*/ 390072 w 1547586"/>
                <a:gd name="connsiteY0" fmla="*/ 317500 h 1313542"/>
                <a:gd name="connsiteX1" fmla="*/ 41729 w 1547586"/>
                <a:gd name="connsiteY1" fmla="*/ 437243 h 1313542"/>
                <a:gd name="connsiteX2" fmla="*/ 281215 w 1547586"/>
                <a:gd name="connsiteY2" fmla="*/ 1155700 h 1313542"/>
                <a:gd name="connsiteX3" fmla="*/ 1228272 w 1547586"/>
                <a:gd name="connsiteY3" fmla="*/ 1242785 h 1313542"/>
                <a:gd name="connsiteX4" fmla="*/ 1543958 w 1547586"/>
                <a:gd name="connsiteY4" fmla="*/ 731157 h 1313542"/>
                <a:gd name="connsiteX5" fmla="*/ 1206501 w 1547586"/>
                <a:gd name="connsiteY5" fmla="*/ 774700 h 1313542"/>
                <a:gd name="connsiteX6" fmla="*/ 390072 w 1547586"/>
                <a:gd name="connsiteY6" fmla="*/ 317500 h 1313542"/>
                <a:gd name="connsiteX0" fmla="*/ 390072 w 1382486"/>
                <a:gd name="connsiteY0" fmla="*/ 317500 h 1306285"/>
                <a:gd name="connsiteX1" fmla="*/ 41729 w 1382486"/>
                <a:gd name="connsiteY1" fmla="*/ 437243 h 1306285"/>
                <a:gd name="connsiteX2" fmla="*/ 281215 w 1382486"/>
                <a:gd name="connsiteY2" fmla="*/ 1155700 h 1306285"/>
                <a:gd name="connsiteX3" fmla="*/ 1228272 w 1382486"/>
                <a:gd name="connsiteY3" fmla="*/ 1242785 h 1306285"/>
                <a:gd name="connsiteX4" fmla="*/ 1206501 w 1382486"/>
                <a:gd name="connsiteY4" fmla="*/ 774700 h 1306285"/>
                <a:gd name="connsiteX5" fmla="*/ 390072 w 1382486"/>
                <a:gd name="connsiteY5" fmla="*/ 317500 h 1306285"/>
                <a:gd name="connsiteX0" fmla="*/ 390072 w 1814287"/>
                <a:gd name="connsiteY0" fmla="*/ 317500 h 1306285"/>
                <a:gd name="connsiteX1" fmla="*/ 41729 w 1814287"/>
                <a:gd name="connsiteY1" fmla="*/ 437243 h 1306285"/>
                <a:gd name="connsiteX2" fmla="*/ 281215 w 1814287"/>
                <a:gd name="connsiteY2" fmla="*/ 1155700 h 1306285"/>
                <a:gd name="connsiteX3" fmla="*/ 1228272 w 1814287"/>
                <a:gd name="connsiteY3" fmla="*/ 1242785 h 1306285"/>
                <a:gd name="connsiteX4" fmla="*/ 1206501 w 1814287"/>
                <a:gd name="connsiteY4" fmla="*/ 774700 h 1306285"/>
                <a:gd name="connsiteX5" fmla="*/ 390072 w 1814287"/>
                <a:gd name="connsiteY5" fmla="*/ 317500 h 1306285"/>
                <a:gd name="connsiteX0" fmla="*/ 390072 w 1727201"/>
                <a:gd name="connsiteY0" fmla="*/ 317500 h 1306285"/>
                <a:gd name="connsiteX1" fmla="*/ 41729 w 1727201"/>
                <a:gd name="connsiteY1" fmla="*/ 437243 h 1306285"/>
                <a:gd name="connsiteX2" fmla="*/ 281215 w 1727201"/>
                <a:gd name="connsiteY2" fmla="*/ 1155700 h 1306285"/>
                <a:gd name="connsiteX3" fmla="*/ 1228272 w 1727201"/>
                <a:gd name="connsiteY3" fmla="*/ 1242785 h 1306285"/>
                <a:gd name="connsiteX4" fmla="*/ 1206501 w 1727201"/>
                <a:gd name="connsiteY4" fmla="*/ 774700 h 1306285"/>
                <a:gd name="connsiteX5" fmla="*/ 390072 w 1727201"/>
                <a:gd name="connsiteY5" fmla="*/ 317500 h 1306285"/>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51215"/>
                <a:gd name="connsiteY0" fmla="*/ 56243 h 1045028"/>
                <a:gd name="connsiteX1" fmla="*/ 18143 w 1551215"/>
                <a:gd name="connsiteY1" fmla="*/ 175986 h 1045028"/>
                <a:gd name="connsiteX2" fmla="*/ 257629 w 1551215"/>
                <a:gd name="connsiteY2" fmla="*/ 894443 h 1045028"/>
                <a:gd name="connsiteX3" fmla="*/ 1204686 w 1551215"/>
                <a:gd name="connsiteY3" fmla="*/ 981528 h 1045028"/>
                <a:gd name="connsiteX4" fmla="*/ 1030515 w 1551215"/>
                <a:gd name="connsiteY4" fmla="*/ 513443 h 1045028"/>
                <a:gd name="connsiteX5" fmla="*/ 366486 w 1551215"/>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 name="connsiteX0" fmla="*/ 366486 w 1507672"/>
                <a:gd name="connsiteY0" fmla="*/ 56243 h 1045028"/>
                <a:gd name="connsiteX1" fmla="*/ 18143 w 1507672"/>
                <a:gd name="connsiteY1" fmla="*/ 175986 h 1045028"/>
                <a:gd name="connsiteX2" fmla="*/ 257629 w 1507672"/>
                <a:gd name="connsiteY2" fmla="*/ 894443 h 1045028"/>
                <a:gd name="connsiteX3" fmla="*/ 1204686 w 1507672"/>
                <a:gd name="connsiteY3" fmla="*/ 981528 h 1045028"/>
                <a:gd name="connsiteX4" fmla="*/ 1030515 w 1507672"/>
                <a:gd name="connsiteY4" fmla="*/ 513443 h 1045028"/>
                <a:gd name="connsiteX5" fmla="*/ 366486 w 1507672"/>
                <a:gd name="connsiteY5" fmla="*/ 56243 h 10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7672" h="1045028">
                  <a:moveTo>
                    <a:pt x="366486" y="56243"/>
                  </a:moveTo>
                  <a:cubicBezTo>
                    <a:pt x="197757" y="0"/>
                    <a:pt x="36286" y="36286"/>
                    <a:pt x="18143" y="175986"/>
                  </a:cubicBezTo>
                  <a:cubicBezTo>
                    <a:pt x="0" y="315686"/>
                    <a:pt x="59872" y="760186"/>
                    <a:pt x="257629" y="894443"/>
                  </a:cubicBezTo>
                  <a:cubicBezTo>
                    <a:pt x="455386" y="1028700"/>
                    <a:pt x="1075872" y="1045028"/>
                    <a:pt x="1204686" y="981528"/>
                  </a:cubicBezTo>
                  <a:cubicBezTo>
                    <a:pt x="1333500" y="918028"/>
                    <a:pt x="1507672" y="14514"/>
                    <a:pt x="1030515" y="513443"/>
                  </a:cubicBezTo>
                  <a:cubicBezTo>
                    <a:pt x="803730" y="707571"/>
                    <a:pt x="535215" y="112486"/>
                    <a:pt x="366486" y="56243"/>
                  </a:cubicBezTo>
                  <a:close/>
                </a:path>
              </a:pathLst>
            </a:custGeom>
            <a:solidFill>
              <a:schemeClr val="accent2">
                <a:lumMod val="60000"/>
                <a:lumOff val="40000"/>
              </a:schemeClr>
            </a:solidFill>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9" name="Group 200"/>
          <p:cNvGrpSpPr/>
          <p:nvPr/>
        </p:nvGrpSpPr>
        <p:grpSpPr>
          <a:xfrm>
            <a:off x="4846243" y="1371600"/>
            <a:ext cx="4199115" cy="1946017"/>
            <a:chOff x="4836004" y="1371600"/>
            <a:chExt cx="4199115" cy="1946017"/>
          </a:xfrm>
          <a:effectLst>
            <a:outerShdw blurRad="50800" dist="38100" dir="2700000" algn="tl" rotWithShape="0">
              <a:prstClr val="black">
                <a:alpha val="40000"/>
              </a:prstClr>
            </a:outerShdw>
          </a:effectLst>
        </p:grpSpPr>
        <p:sp>
          <p:nvSpPr>
            <p:cNvPr id="148" name="Oval 147"/>
            <p:cNvSpPr/>
            <p:nvPr/>
          </p:nvSpPr>
          <p:spPr>
            <a:xfrm>
              <a:off x="5996859" y="1371600"/>
              <a:ext cx="533400" cy="5334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4" name="Oval 153"/>
            <p:cNvSpPr/>
            <p:nvPr/>
          </p:nvSpPr>
          <p:spPr>
            <a:xfrm>
              <a:off x="6798585" y="1371600"/>
              <a:ext cx="533400" cy="5334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5" name="Oval 154"/>
            <p:cNvSpPr/>
            <p:nvPr/>
          </p:nvSpPr>
          <p:spPr>
            <a:xfrm>
              <a:off x="7572351" y="1371600"/>
              <a:ext cx="533400" cy="5334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6" name="Oval 155"/>
            <p:cNvSpPr/>
            <p:nvPr/>
          </p:nvSpPr>
          <p:spPr>
            <a:xfrm>
              <a:off x="8382000" y="1371600"/>
              <a:ext cx="533400" cy="5334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7" name="Oval 156"/>
            <p:cNvSpPr/>
            <p:nvPr/>
          </p:nvSpPr>
          <p:spPr>
            <a:xfrm>
              <a:off x="5181600" y="1371600"/>
              <a:ext cx="533400" cy="533400"/>
            </a:xfrm>
            <a:prstGeom prst="ellipse">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49" name="TextBox 148"/>
            <p:cNvSpPr txBox="1"/>
            <p:nvPr/>
          </p:nvSpPr>
          <p:spPr>
            <a:xfrm>
              <a:off x="5943600" y="1453634"/>
              <a:ext cx="635110"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HcrA</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0" name="TextBox 149"/>
            <p:cNvSpPr txBox="1"/>
            <p:nvPr/>
          </p:nvSpPr>
          <p:spPr>
            <a:xfrm>
              <a:off x="8395169" y="1453634"/>
              <a:ext cx="505267" cy="338554"/>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Spx</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1" name="TextBox 150"/>
            <p:cNvSpPr txBox="1"/>
            <p:nvPr/>
          </p:nvSpPr>
          <p:spPr>
            <a:xfrm>
              <a:off x="5202079" y="1453634"/>
              <a:ext cx="482824" cy="338554"/>
            </a:xfrm>
            <a:prstGeom prst="rect">
              <a:avLst/>
            </a:prstGeom>
            <a:noFill/>
          </p:spPr>
          <p:txBody>
            <a:bodyPr wrap="none" rtlCol="0">
              <a:spAutoFit/>
            </a:bodyPr>
            <a:lstStyle/>
            <a:p>
              <a:r>
                <a:rPr lang="en-US" sz="1600" dirty="0" smtClean="0">
                  <a:latin typeface="CMU Bright" panose="02000603000000000000" pitchFamily="2" charset="0"/>
                  <a:ea typeface="CMU Bright" panose="02000603000000000000" pitchFamily="2" charset="0"/>
                  <a:cs typeface="CMU Bright" panose="02000603000000000000" pitchFamily="2" charset="0"/>
                </a:rPr>
                <a:t>Fur</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2" name="TextBox 151"/>
            <p:cNvSpPr txBox="1"/>
            <p:nvPr/>
          </p:nvSpPr>
          <p:spPr>
            <a:xfrm>
              <a:off x="6739170" y="1453634"/>
              <a:ext cx="651140"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GntR</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3" name="TextBox 152"/>
            <p:cNvSpPr txBox="1"/>
            <p:nvPr/>
          </p:nvSpPr>
          <p:spPr>
            <a:xfrm>
              <a:off x="7524702" y="1453634"/>
              <a:ext cx="639919"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LuxR</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31" name="Group 179"/>
            <p:cNvGrpSpPr/>
            <p:nvPr/>
          </p:nvGrpSpPr>
          <p:grpSpPr>
            <a:xfrm>
              <a:off x="4836004" y="2784217"/>
              <a:ext cx="564578" cy="533400"/>
              <a:chOff x="4724400" y="2784217"/>
              <a:chExt cx="564578" cy="533400"/>
            </a:xfrm>
          </p:grpSpPr>
          <p:sp>
            <p:nvSpPr>
              <p:cNvPr id="161" name="Oval 160"/>
              <p:cNvSpPr/>
              <p:nvPr/>
            </p:nvSpPr>
            <p:spPr>
              <a:xfrm>
                <a:off x="4744798"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62" name="TextBox 161"/>
              <p:cNvSpPr txBox="1"/>
              <p:nvPr/>
            </p:nvSpPr>
            <p:spPr>
              <a:xfrm>
                <a:off x="4724400" y="2866251"/>
                <a:ext cx="564578"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glpF</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32" name="Group 178"/>
            <p:cNvGrpSpPr/>
            <p:nvPr/>
          </p:nvGrpSpPr>
          <p:grpSpPr>
            <a:xfrm>
              <a:off x="5528069" y="2784217"/>
              <a:ext cx="596638" cy="533400"/>
              <a:chOff x="5483313" y="2784217"/>
              <a:chExt cx="596638" cy="533400"/>
            </a:xfrm>
          </p:grpSpPr>
          <p:sp>
            <p:nvSpPr>
              <p:cNvPr id="165" name="Oval 164"/>
              <p:cNvSpPr/>
              <p:nvPr/>
            </p:nvSpPr>
            <p:spPr>
              <a:xfrm>
                <a:off x="5522947"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66" name="TextBox 165"/>
              <p:cNvSpPr txBox="1"/>
              <p:nvPr/>
            </p:nvSpPr>
            <p:spPr>
              <a:xfrm>
                <a:off x="5483313" y="2866251"/>
                <a:ext cx="596638"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dnaJ</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38" name="Group 177"/>
            <p:cNvGrpSpPr/>
            <p:nvPr/>
          </p:nvGrpSpPr>
          <p:grpSpPr>
            <a:xfrm>
              <a:off x="6258606" y="2784217"/>
              <a:ext cx="641522" cy="533400"/>
              <a:chOff x="6172200" y="2784217"/>
              <a:chExt cx="641522" cy="533400"/>
            </a:xfrm>
          </p:grpSpPr>
          <p:sp>
            <p:nvSpPr>
              <p:cNvPr id="167" name="Oval 166"/>
              <p:cNvSpPr/>
              <p:nvPr/>
            </p:nvSpPr>
            <p:spPr>
              <a:xfrm>
                <a:off x="6235077"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68" name="TextBox 167"/>
              <p:cNvSpPr txBox="1"/>
              <p:nvPr/>
            </p:nvSpPr>
            <p:spPr>
              <a:xfrm>
                <a:off x="6172200" y="2866251"/>
                <a:ext cx="641522"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dnaK</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39" name="Group 176"/>
            <p:cNvGrpSpPr/>
            <p:nvPr/>
          </p:nvGrpSpPr>
          <p:grpSpPr>
            <a:xfrm>
              <a:off x="7035630" y="2784217"/>
              <a:ext cx="612668" cy="533400"/>
              <a:chOff x="6934200" y="2784217"/>
              <a:chExt cx="612668" cy="533400"/>
            </a:xfrm>
          </p:grpSpPr>
          <p:sp>
            <p:nvSpPr>
              <p:cNvPr id="169" name="Oval 168"/>
              <p:cNvSpPr/>
              <p:nvPr/>
            </p:nvSpPr>
            <p:spPr>
              <a:xfrm>
                <a:off x="6975180"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70" name="TextBox 169"/>
              <p:cNvSpPr txBox="1"/>
              <p:nvPr/>
            </p:nvSpPr>
            <p:spPr>
              <a:xfrm>
                <a:off x="6934200" y="2866251"/>
                <a:ext cx="612668"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gntR</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0" name="Group 175"/>
            <p:cNvGrpSpPr/>
            <p:nvPr/>
          </p:nvGrpSpPr>
          <p:grpSpPr>
            <a:xfrm>
              <a:off x="7768860" y="2784217"/>
              <a:ext cx="569387" cy="533400"/>
              <a:chOff x="7750141" y="2784217"/>
              <a:chExt cx="569387" cy="533400"/>
            </a:xfrm>
          </p:grpSpPr>
          <p:sp>
            <p:nvSpPr>
              <p:cNvPr id="171" name="Oval 170"/>
              <p:cNvSpPr/>
              <p:nvPr/>
            </p:nvSpPr>
            <p:spPr>
              <a:xfrm>
                <a:off x="7766531"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72" name="TextBox 171"/>
              <p:cNvSpPr txBox="1"/>
              <p:nvPr/>
            </p:nvSpPr>
            <p:spPr>
              <a:xfrm>
                <a:off x="7750141" y="2866251"/>
                <a:ext cx="569387"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trxB</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2" name="Group 174"/>
            <p:cNvGrpSpPr/>
            <p:nvPr/>
          </p:nvGrpSpPr>
          <p:grpSpPr>
            <a:xfrm>
              <a:off x="8452908" y="2784217"/>
              <a:ext cx="582211" cy="533400"/>
              <a:chOff x="8529108" y="2784217"/>
              <a:chExt cx="582211" cy="533400"/>
            </a:xfrm>
          </p:grpSpPr>
          <p:sp>
            <p:nvSpPr>
              <p:cNvPr id="173" name="Oval 172"/>
              <p:cNvSpPr/>
              <p:nvPr/>
            </p:nvSpPr>
            <p:spPr>
              <a:xfrm>
                <a:off x="8564734" y="2784217"/>
                <a:ext cx="533400" cy="533400"/>
              </a:xfrm>
              <a:prstGeom prst="ellipse">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74" name="TextBox 173"/>
              <p:cNvSpPr txBox="1"/>
              <p:nvPr/>
            </p:nvSpPr>
            <p:spPr>
              <a:xfrm>
                <a:off x="8529108" y="2866251"/>
                <a:ext cx="582211" cy="338554"/>
              </a:xfrm>
              <a:prstGeom prst="rect">
                <a:avLst/>
              </a:prstGeom>
              <a:noFill/>
            </p:spPr>
            <p:txBody>
              <a:bodyPr wrap="none" rtlCol="0">
                <a:spAutoFit/>
              </a:bodyPr>
              <a:lstStyle/>
              <a:p>
                <a:r>
                  <a:rPr lang="en-US" sz="1600" dirty="0" err="1" smtClean="0">
                    <a:latin typeface="CMU Bright" panose="02000603000000000000" pitchFamily="2" charset="0"/>
                    <a:ea typeface="CMU Bright" panose="02000603000000000000" pitchFamily="2" charset="0"/>
                    <a:cs typeface="CMU Bright" panose="02000603000000000000" pitchFamily="2" charset="0"/>
                  </a:rPr>
                  <a:t>polC</a:t>
                </a: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grpSp>
        <p:cxnSp>
          <p:nvCxnSpPr>
            <p:cNvPr id="182" name="Straight Arrow Connector 181"/>
            <p:cNvCxnSpPr/>
            <p:nvPr/>
          </p:nvCxnSpPr>
          <p:spPr>
            <a:xfrm rot="5400000">
              <a:off x="4914900" y="2247899"/>
              <a:ext cx="762000" cy="2286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rot="5400000">
              <a:off x="5676900" y="2171699"/>
              <a:ext cx="762001" cy="3810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rot="16200000" flipH="1">
              <a:off x="6019800" y="2209799"/>
              <a:ext cx="762000" cy="3048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rot="16200000" flipH="1">
              <a:off x="6819900" y="2247899"/>
              <a:ext cx="762000" cy="2286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a:off x="7086600" y="1981199"/>
              <a:ext cx="914400" cy="7620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rot="5400000">
              <a:off x="7200902" y="2095501"/>
              <a:ext cx="762001" cy="533397"/>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16200000" flipH="1">
              <a:off x="7548767" y="2281033"/>
              <a:ext cx="803017" cy="20335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16200000" flipH="1">
              <a:off x="8343900" y="2324099"/>
              <a:ext cx="762000" cy="7620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a:lstStyle/>
          <a:p>
            <a:r>
              <a:rPr lang="en-US" dirty="0" smtClean="0"/>
              <a:t>Step 4: Design submodels</a:t>
            </a:r>
            <a:endParaRPr lang="en-US" dirty="0"/>
          </a:p>
        </p:txBody>
      </p:sp>
    </p:spTree>
    <p:extLst>
      <p:ext uri="{BB962C8B-B14F-4D97-AF65-F5344CB8AC3E}">
        <p14:creationId xmlns:p14="http://schemas.microsoft.com/office/powerpoint/2010/main" val="131733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par>
                          <p:cTn id="50" fill="hold">
                            <p:stCondLst>
                              <p:cond delay="500"/>
                            </p:stCondLst>
                            <p:childTnLst>
                              <p:par>
                                <p:cTn id="51" presetID="64" presetClass="path" presetSubtype="0" accel="50000" decel="50000" fill="hold" nodeType="afterEffect">
                                  <p:stCondLst>
                                    <p:cond delay="0"/>
                                  </p:stCondLst>
                                  <p:childTnLst>
                                    <p:animMotion origin="layout" path="M -1.66667E-6 -4.07407E-6 L 0.14479 -0.17615 " pathEditMode="relative" rAng="0" ptsTypes="AA">
                                      <p:cBhvr>
                                        <p:cTn id="52" dur="500" fill="hold"/>
                                        <p:tgtEl>
                                          <p:spTgt spid="13"/>
                                        </p:tgtEl>
                                        <p:attrNameLst>
                                          <p:attrName>ppt_x</p:attrName>
                                          <p:attrName>ppt_y</p:attrName>
                                        </p:attrNameLst>
                                      </p:cBhvr>
                                      <p:rCtr x="72" y="-88"/>
                                    </p:animMotion>
                                  </p:childTnLst>
                                </p:cTn>
                              </p:par>
                              <p:par>
                                <p:cTn id="53" presetID="64" presetClass="path" presetSubtype="0" accel="50000" decel="50000" fill="hold" nodeType="withEffect">
                                  <p:stCondLst>
                                    <p:cond delay="0"/>
                                  </p:stCondLst>
                                  <p:childTnLst>
                                    <p:animMotion origin="layout" path="M 1.66667E-6 -4.07407E-6 L -0.03021 -0.28726 " pathEditMode="relative" rAng="0" ptsTypes="AA">
                                      <p:cBhvr>
                                        <p:cTn id="54" dur="500" fill="hold"/>
                                        <p:tgtEl>
                                          <p:spTgt spid="15"/>
                                        </p:tgtEl>
                                        <p:attrNameLst>
                                          <p:attrName>ppt_x</p:attrName>
                                          <p:attrName>ppt_y</p:attrName>
                                        </p:attrNameLst>
                                      </p:cBhvr>
                                      <p:rCtr x="-15" y="-144"/>
                                    </p:animMotion>
                                  </p:childTnLst>
                                </p:cTn>
                              </p:par>
                              <p:par>
                                <p:cTn id="55" presetID="0" presetClass="path" presetSubtype="0" accel="50000" decel="50000" fill="hold" nodeType="withEffect">
                                  <p:stCondLst>
                                    <p:cond delay="0"/>
                                  </p:stCondLst>
                                  <p:childTnLst>
                                    <p:animMotion origin="layout" path="M 8.33333E-6 -3.7037E-7 L 0.20834 -0.11111 " pathEditMode="relative" ptsTypes="AA">
                                      <p:cBhvr>
                                        <p:cTn id="56" dur="500" fill="hold"/>
                                        <p:tgtEl>
                                          <p:spTgt spid="10"/>
                                        </p:tgtEl>
                                        <p:attrNameLst>
                                          <p:attrName>ppt_x</p:attrName>
                                          <p:attrName>ppt_y</p:attrName>
                                        </p:attrNameLst>
                                      </p:cBhvr>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500"/>
                            </p:stCondLst>
                            <p:childTnLst>
                              <p:par>
                                <p:cTn id="78" presetID="63" presetClass="path" presetSubtype="0" accel="50000" decel="50000" fill="hold" nodeType="afterEffect">
                                  <p:stCondLst>
                                    <p:cond delay="0"/>
                                  </p:stCondLst>
                                  <p:childTnLst>
                                    <p:animMotion origin="layout" path="M 3.61111E-6 4.81481E-6 L 0.12934 4.81481E-6 " pathEditMode="relative" rAng="0" ptsTypes="AA">
                                      <p:cBhvr>
                                        <p:cTn id="79" dur="500" fill="hold"/>
                                        <p:tgtEl>
                                          <p:spTgt spid="24"/>
                                        </p:tgtEl>
                                        <p:attrNameLst>
                                          <p:attrName>ppt_x</p:attrName>
                                          <p:attrName>ppt_y</p:attrName>
                                        </p:attrNameLst>
                                      </p:cBhvr>
                                      <p:rCtr x="65" y="0"/>
                                    </p:animMotion>
                                  </p:childTnLst>
                                </p:cTn>
                              </p:par>
                              <p:par>
                                <p:cTn id="80" presetID="63" presetClass="path" presetSubtype="0" accel="50000" decel="50000" fill="hold" nodeType="withEffect">
                                  <p:stCondLst>
                                    <p:cond delay="0"/>
                                  </p:stCondLst>
                                  <p:childTnLst>
                                    <p:animMotion origin="layout" path="M 3.61111E-6 -1.11111E-6 L 0.18767 -1.11111E-6 " pathEditMode="relative" rAng="0" ptsTypes="AA">
                                      <p:cBhvr>
                                        <p:cTn id="81" dur="500" fill="hold"/>
                                        <p:tgtEl>
                                          <p:spTgt spid="25"/>
                                        </p:tgtEl>
                                        <p:attrNameLst>
                                          <p:attrName>ppt_x</p:attrName>
                                          <p:attrName>ppt_y</p:attrName>
                                        </p:attrNameLst>
                                      </p:cBhvr>
                                      <p:rCtr x="94" y="0"/>
                                    </p:animMotion>
                                  </p:childTnLst>
                                </p:cTn>
                              </p:par>
                              <p:par>
                                <p:cTn id="82" presetID="63" presetClass="path" presetSubtype="0" accel="50000" decel="50000" fill="hold" nodeType="withEffect">
                                  <p:stCondLst>
                                    <p:cond delay="0"/>
                                  </p:stCondLst>
                                  <p:childTnLst>
                                    <p:animMotion origin="layout" path="M 3.61111E-6 4.44444E-6 L 0.146 4.44444E-6 " pathEditMode="relative" rAng="0" ptsTypes="AA">
                                      <p:cBhvr>
                                        <p:cTn id="83" dur="500" fill="hold"/>
                                        <p:tgtEl>
                                          <p:spTgt spid="26"/>
                                        </p:tgtEl>
                                        <p:attrNameLst>
                                          <p:attrName>ppt_x</p:attrName>
                                          <p:attrName>ppt_y</p:attrName>
                                        </p:attrNameLst>
                                      </p:cBhvr>
                                      <p:rCtr x="73" y="0"/>
                                    </p:animMotion>
                                  </p:childTnLst>
                                </p:cTn>
                              </p:par>
                              <p:par>
                                <p:cTn id="84" presetID="63" presetClass="path" presetSubtype="0" accel="50000" decel="50000" fill="hold" nodeType="withEffect">
                                  <p:stCondLst>
                                    <p:cond delay="0"/>
                                  </p:stCondLst>
                                  <p:childTnLst>
                                    <p:animMotion origin="layout" path="M 3.61111E-6 -1.48148E-6 L 0.12934 -1.48148E-6 " pathEditMode="relative" rAng="0" ptsTypes="AA">
                                      <p:cBhvr>
                                        <p:cTn id="85" dur="500" fill="hold"/>
                                        <p:tgtEl>
                                          <p:spTgt spid="27"/>
                                        </p:tgtEl>
                                        <p:attrNameLst>
                                          <p:attrName>ppt_x</p:attrName>
                                          <p:attrName>ppt_y</p:attrName>
                                        </p:attrNameLst>
                                      </p:cBhvr>
                                      <p:rCtr x="65" y="0"/>
                                    </p:animMotion>
                                  </p:childTnLst>
                                </p:cTn>
                              </p:par>
                              <p:par>
                                <p:cTn id="86" presetID="63" presetClass="path" presetSubtype="0" accel="50000" decel="50000" fill="hold" nodeType="withEffect">
                                  <p:stCondLst>
                                    <p:cond delay="0"/>
                                  </p:stCondLst>
                                  <p:childTnLst>
                                    <p:animMotion origin="layout" path="M 3.61111E-6 4.07407E-6 L 0.171 4.07407E-6 " pathEditMode="relative" rAng="0" ptsTypes="AA">
                                      <p:cBhvr>
                                        <p:cTn id="87" dur="500" fill="hold"/>
                                        <p:tgtEl>
                                          <p:spTgt spid="28"/>
                                        </p:tgtEl>
                                        <p:attrNameLst>
                                          <p:attrName>ppt_x</p:attrName>
                                          <p:attrName>ppt_y</p:attrName>
                                        </p:attrNameLst>
                                      </p:cBhvr>
                                      <p:rCtr x="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a:t>
            </a:r>
            <a:r>
              <a:rPr lang="en-US" dirty="0"/>
              <a:t>Design </a:t>
            </a:r>
            <a:r>
              <a:rPr lang="en-US" dirty="0" smtClean="0"/>
              <a:t>submodels</a:t>
            </a:r>
            <a:endParaRPr lang="en-US" dirty="0"/>
          </a:p>
        </p:txBody>
      </p:sp>
      <p:sp>
        <p:nvSpPr>
          <p:cNvPr id="3" name="Content Placeholder 2"/>
          <p:cNvSpPr>
            <a:spLocks noGrp="1"/>
          </p:cNvSpPr>
          <p:nvPr>
            <p:ph idx="1"/>
          </p:nvPr>
        </p:nvSpPr>
        <p:spPr>
          <a:xfrm>
            <a:off x="457200" y="1747651"/>
            <a:ext cx="8229600" cy="3636818"/>
          </a:xfrm>
        </p:spPr>
        <p:txBody>
          <a:bodyPr/>
          <a:lstStyle/>
          <a:p>
            <a:pPr>
              <a:spcBef>
                <a:spcPts val="2400"/>
              </a:spcBef>
            </a:pPr>
            <a:r>
              <a:rPr lang="en-US" b="1" dirty="0" smtClean="0"/>
              <a:t>Biology</a:t>
            </a:r>
            <a:r>
              <a:rPr lang="en-US" dirty="0" smtClean="0"/>
              <a:t>: Metabolism, translation, signaling, cell division, and cell cycle; </a:t>
            </a:r>
          </a:p>
          <a:p>
            <a:pPr>
              <a:spcBef>
                <a:spcPts val="2400"/>
              </a:spcBef>
            </a:pPr>
            <a:r>
              <a:rPr lang="en-US" b="1" dirty="0" smtClean="0"/>
              <a:t>Modeling formalisms</a:t>
            </a:r>
            <a:r>
              <a:rPr lang="en-US" dirty="0" smtClean="0"/>
              <a:t>: ODEs, FBA, stochastic, spatial, and logical modeling</a:t>
            </a:r>
          </a:p>
          <a:p>
            <a:pPr>
              <a:spcBef>
                <a:spcPts val="2400"/>
              </a:spcBef>
            </a:pPr>
            <a:r>
              <a:rPr lang="en-US" b="1" dirty="0" smtClean="0"/>
              <a:t>Large-scale modeling techniques</a:t>
            </a:r>
            <a:r>
              <a:rPr lang="en-US" dirty="0" smtClean="0"/>
              <a:t>: rule-based modeling, standards</a:t>
            </a:r>
            <a:endParaRPr lang="en-US" dirty="0"/>
          </a:p>
        </p:txBody>
      </p:sp>
    </p:spTree>
    <p:extLst>
      <p:ext uri="{BB962C8B-B14F-4D97-AF65-F5344CB8AC3E}">
        <p14:creationId xmlns:p14="http://schemas.microsoft.com/office/powerpoint/2010/main" val="198136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246659" y="912016"/>
            <a:ext cx="6650683" cy="5033438"/>
            <a:chOff x="457199" y="912016"/>
            <a:chExt cx="8153401" cy="6170735"/>
          </a:xfrm>
        </p:grpSpPr>
        <p:grpSp>
          <p:nvGrpSpPr>
            <p:cNvPr id="93" name="Group 92"/>
            <p:cNvGrpSpPr/>
            <p:nvPr/>
          </p:nvGrpSpPr>
          <p:grpSpPr>
            <a:xfrm>
              <a:off x="5867400" y="912016"/>
              <a:ext cx="2133600" cy="5564981"/>
              <a:chOff x="7696201" y="3334236"/>
              <a:chExt cx="808560" cy="2108934"/>
            </a:xfrm>
          </p:grpSpPr>
          <p:sp>
            <p:nvSpPr>
              <p:cNvPr id="84"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CMU Bright" panose="02000603000000000000" pitchFamily="2" charset="0"/>
                  <a:ea typeface="CMU Bright" panose="02000603000000000000" pitchFamily="2" charset="0"/>
                  <a:cs typeface="CMU Bright" panose="02000603000000000000" pitchFamily="2" charset="0"/>
                </a:endParaRPr>
              </a:p>
            </p:txBody>
          </p:sp>
          <p:sp>
            <p:nvSpPr>
              <p:cNvPr id="83" name="Rectangle 82"/>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86"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89" name="Straight Connector 88"/>
              <p:cNvCxnSpPr>
                <a:endCxn id="86" idx="3"/>
              </p:cNvCxnSpPr>
              <p:nvPr/>
            </p:nvCxnSpPr>
            <p:spPr>
              <a:xfrm>
                <a:off x="7696202" y="3739418"/>
                <a:ext cx="0" cy="12985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6"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6" name="Rounded Rectangle 105"/>
            <p:cNvSpPr/>
            <p:nvPr/>
          </p:nvSpPr>
          <p:spPr>
            <a:xfrm>
              <a:off x="6019801" y="3357754"/>
              <a:ext cx="1828799" cy="730521"/>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107" name="Rounded Rectangle 106"/>
            <p:cNvSpPr/>
            <p:nvPr/>
          </p:nvSpPr>
          <p:spPr>
            <a:xfrm>
              <a:off x="6019801" y="4231577"/>
              <a:ext cx="1828799" cy="730521"/>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108" name="Rounded Rectangle 107"/>
            <p:cNvSpPr/>
            <p:nvPr/>
          </p:nvSpPr>
          <p:spPr>
            <a:xfrm>
              <a:off x="6019801" y="5105400"/>
              <a:ext cx="1828799" cy="730521"/>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105" name="Rounded Rectangle 104"/>
            <p:cNvSpPr/>
            <p:nvPr/>
          </p:nvSpPr>
          <p:spPr>
            <a:xfrm>
              <a:off x="6019801" y="2483931"/>
              <a:ext cx="1828799" cy="730521"/>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104" name="Rounded Rectangle 103"/>
            <p:cNvSpPr/>
            <p:nvPr/>
          </p:nvSpPr>
          <p:spPr>
            <a:xfrm>
              <a:off x="6019801" y="1610108"/>
              <a:ext cx="1828799" cy="730521"/>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37" name="TextBox 36"/>
            <p:cNvSpPr txBox="1"/>
            <p:nvPr/>
          </p:nvSpPr>
          <p:spPr>
            <a:xfrm>
              <a:off x="6477001" y="1578628"/>
              <a:ext cx="9144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Uptake</a:t>
              </a:r>
            </a:p>
          </p:txBody>
        </p:sp>
        <p:sp>
          <p:nvSpPr>
            <p:cNvPr id="60" name="TextBox 59"/>
            <p:cNvSpPr txBox="1"/>
            <p:nvPr/>
          </p:nvSpPr>
          <p:spPr>
            <a:xfrm>
              <a:off x="6477001" y="1807229"/>
              <a:ext cx="914400"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FBA</a:t>
              </a:r>
            </a:p>
          </p:txBody>
        </p:sp>
        <p:sp>
          <p:nvSpPr>
            <p:cNvPr id="38" name="TextBox 37"/>
            <p:cNvSpPr txBox="1"/>
            <p:nvPr/>
          </p:nvSpPr>
          <p:spPr>
            <a:xfrm>
              <a:off x="6210300" y="2035829"/>
              <a:ext cx="1447800"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Composition</a:t>
              </a:r>
            </a:p>
          </p:txBody>
        </p:sp>
        <p:sp>
          <p:nvSpPr>
            <p:cNvPr id="39" name="TextBox 38"/>
            <p:cNvSpPr txBox="1"/>
            <p:nvPr/>
          </p:nvSpPr>
          <p:spPr>
            <a:xfrm>
              <a:off x="6248401" y="2493028"/>
              <a:ext cx="13716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Metabolism</a:t>
              </a:r>
            </a:p>
          </p:txBody>
        </p:sp>
        <p:sp>
          <p:nvSpPr>
            <p:cNvPr id="41" name="TextBox 40"/>
            <p:cNvSpPr txBox="1"/>
            <p:nvPr/>
          </p:nvSpPr>
          <p:spPr>
            <a:xfrm>
              <a:off x="6457951" y="2721629"/>
              <a:ext cx="952500"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FBA</a:t>
              </a:r>
            </a:p>
          </p:txBody>
        </p:sp>
        <p:sp>
          <p:nvSpPr>
            <p:cNvPr id="43" name="TextBox 42"/>
            <p:cNvSpPr txBox="1"/>
            <p:nvPr/>
          </p:nvSpPr>
          <p:spPr>
            <a:xfrm>
              <a:off x="6248401" y="2950229"/>
              <a:ext cx="1371598"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Composition</a:t>
              </a:r>
            </a:p>
          </p:txBody>
        </p:sp>
        <p:sp>
          <p:nvSpPr>
            <p:cNvPr id="45" name="TextBox 44"/>
            <p:cNvSpPr txBox="1"/>
            <p:nvPr/>
          </p:nvSpPr>
          <p:spPr>
            <a:xfrm>
              <a:off x="6210300" y="3352800"/>
              <a:ext cx="14478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Transcription</a:t>
              </a:r>
            </a:p>
          </p:txBody>
        </p:sp>
        <p:sp>
          <p:nvSpPr>
            <p:cNvPr id="47" name="TextBox 46"/>
            <p:cNvSpPr txBox="1"/>
            <p:nvPr/>
          </p:nvSpPr>
          <p:spPr>
            <a:xfrm>
              <a:off x="5981701" y="3581401"/>
              <a:ext cx="1904999"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Stochastic events</a:t>
              </a:r>
            </a:p>
          </p:txBody>
        </p:sp>
        <p:sp>
          <p:nvSpPr>
            <p:cNvPr id="48" name="TextBox 47"/>
            <p:cNvSpPr txBox="1"/>
            <p:nvPr/>
          </p:nvSpPr>
          <p:spPr>
            <a:xfrm>
              <a:off x="5981701" y="3810000"/>
              <a:ext cx="1904999"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Gene expression</a:t>
              </a:r>
            </a:p>
          </p:txBody>
        </p:sp>
        <p:sp>
          <p:nvSpPr>
            <p:cNvPr id="49" name="TextBox 48"/>
            <p:cNvSpPr txBox="1"/>
            <p:nvPr/>
          </p:nvSpPr>
          <p:spPr>
            <a:xfrm>
              <a:off x="6210300" y="4191000"/>
              <a:ext cx="14478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Translation</a:t>
              </a:r>
            </a:p>
          </p:txBody>
        </p:sp>
        <p:sp>
          <p:nvSpPr>
            <p:cNvPr id="52" name="TextBox 51"/>
            <p:cNvSpPr txBox="1"/>
            <p:nvPr/>
          </p:nvSpPr>
          <p:spPr>
            <a:xfrm>
              <a:off x="5952852" y="4419600"/>
              <a:ext cx="1962696"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Stochastic events</a:t>
              </a:r>
            </a:p>
          </p:txBody>
        </p:sp>
        <p:sp>
          <p:nvSpPr>
            <p:cNvPr id="61" name="TextBox 60"/>
            <p:cNvSpPr txBox="1"/>
            <p:nvPr/>
          </p:nvSpPr>
          <p:spPr>
            <a:xfrm>
              <a:off x="5952852" y="4648200"/>
              <a:ext cx="1962696"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Gene expression</a:t>
              </a:r>
            </a:p>
          </p:txBody>
        </p:sp>
        <p:sp>
          <p:nvSpPr>
            <p:cNvPr id="64" name="TextBox 63"/>
            <p:cNvSpPr txBox="1"/>
            <p:nvPr/>
          </p:nvSpPr>
          <p:spPr>
            <a:xfrm>
              <a:off x="6019801" y="5105400"/>
              <a:ext cx="1828799"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Replication</a:t>
              </a:r>
            </a:p>
          </p:txBody>
        </p:sp>
        <p:sp>
          <p:nvSpPr>
            <p:cNvPr id="67" name="TextBox 66"/>
            <p:cNvSpPr txBox="1"/>
            <p:nvPr/>
          </p:nvSpPr>
          <p:spPr>
            <a:xfrm>
              <a:off x="6019801" y="5334001"/>
              <a:ext cx="1828799"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Chemical kinetics</a:t>
              </a:r>
            </a:p>
          </p:txBody>
        </p:sp>
        <p:sp>
          <p:nvSpPr>
            <p:cNvPr id="68" name="TextBox 67"/>
            <p:cNvSpPr txBox="1"/>
            <p:nvPr/>
          </p:nvSpPr>
          <p:spPr>
            <a:xfrm>
              <a:off x="6019801" y="5562600"/>
              <a:ext cx="1828799" cy="396184"/>
            </a:xfrm>
            <a:prstGeom prst="rect">
              <a:avLst/>
            </a:prstGeom>
            <a:noFill/>
          </p:spPr>
          <p:txBody>
            <a:bodyPr wrap="square" rtlCol="0">
              <a:spAutoFit/>
            </a:bodyPr>
            <a:lstStyle/>
            <a:p>
              <a:pPr algn="ctr">
                <a:lnSpc>
                  <a:spcPts val="1800"/>
                </a:lnSpc>
              </a:pPr>
              <a:r>
                <a:rPr lang="en-US" sz="1200" dirty="0" smtClean="0">
                  <a:latin typeface="CMU Bright" panose="02000603000000000000" pitchFamily="2" charset="0"/>
                  <a:ea typeface="CMU Bright" panose="02000603000000000000" pitchFamily="2" charset="0"/>
                  <a:cs typeface="CMU Bright" panose="02000603000000000000" pitchFamily="2" charset="0"/>
                </a:rPr>
                <a:t>DNA sequence</a:t>
              </a:r>
            </a:p>
          </p:txBody>
        </p:sp>
        <p:sp>
          <p:nvSpPr>
            <p:cNvPr id="44" name="TextBox 43"/>
            <p:cNvSpPr txBox="1"/>
            <p:nvPr/>
          </p:nvSpPr>
          <p:spPr>
            <a:xfrm>
              <a:off x="5257800" y="6516774"/>
              <a:ext cx="3352800" cy="565977"/>
            </a:xfrm>
            <a:prstGeom prst="rect">
              <a:avLst/>
            </a:prstGeom>
            <a:noFill/>
          </p:spPr>
          <p:txBody>
            <a:bodyPr wrap="square" rtlCol="0">
              <a:spAutoFit/>
            </a:bodyPr>
            <a:lstStyle/>
            <a:p>
              <a:pPr algn="ctr"/>
              <a:r>
                <a:rPr lang="en-US" sz="2400" b="1" dirty="0" smtClean="0">
                  <a:latin typeface="CMU Bright" panose="02000603000000000000" pitchFamily="2" charset="0"/>
                  <a:ea typeface="CMU Bright" panose="02000603000000000000" pitchFamily="2" charset="0"/>
                  <a:cs typeface="CMU Bright" panose="02000603000000000000" pitchFamily="2" charset="0"/>
                </a:rPr>
                <a:t>Submodels</a:t>
              </a:r>
              <a:endParaRPr lang="en-US" sz="2400" b="1" dirty="0">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457199" y="6516770"/>
              <a:ext cx="3352800" cy="565977"/>
            </a:xfrm>
            <a:prstGeom prst="rect">
              <a:avLst/>
            </a:prstGeom>
            <a:noFill/>
          </p:spPr>
          <p:txBody>
            <a:bodyPr wrap="square" rtlCol="0">
              <a:spAutoFit/>
            </a:bodyPr>
            <a:lstStyle/>
            <a:p>
              <a:pPr algn="ctr"/>
              <a:r>
                <a:rPr lang="en-US" sz="2400" b="1" dirty="0" smtClean="0">
                  <a:latin typeface="CMU Bright" panose="02000603000000000000" pitchFamily="2" charset="0"/>
                  <a:ea typeface="CMU Bright" panose="02000603000000000000" pitchFamily="2" charset="0"/>
                  <a:cs typeface="CMU Bright" panose="02000603000000000000" pitchFamily="2" charset="0"/>
                </a:rPr>
                <a:t>States</a:t>
              </a:r>
              <a:endParaRPr lang="en-US" sz="2400" b="1"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42" name="Group 41"/>
            <p:cNvGrpSpPr/>
            <p:nvPr/>
          </p:nvGrpSpPr>
          <p:grpSpPr>
            <a:xfrm>
              <a:off x="533400" y="960121"/>
              <a:ext cx="3200399" cy="5440680"/>
              <a:chOff x="533400" y="960121"/>
              <a:chExt cx="3200399" cy="5440680"/>
            </a:xfrm>
          </p:grpSpPr>
          <p:sp>
            <p:nvSpPr>
              <p:cNvPr id="9" name="Rounded Rectangle 8"/>
              <p:cNvSpPr/>
              <p:nvPr/>
            </p:nvSpPr>
            <p:spPr>
              <a:xfrm>
                <a:off x="533400" y="960121"/>
                <a:ext cx="3200399" cy="5440680"/>
              </a:xfrm>
              <a:prstGeom prst="roundRect">
                <a:avLst>
                  <a:gd name="adj" fmla="val 4352"/>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3" name="Rounded Rectangle 2"/>
              <p:cNvSpPr/>
              <p:nvPr/>
            </p:nvSpPr>
            <p:spPr>
              <a:xfrm>
                <a:off x="647699" y="1112520"/>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24" name="TextBox 23"/>
              <p:cNvSpPr txBox="1"/>
              <p:nvPr/>
            </p:nvSpPr>
            <p:spPr>
              <a:xfrm>
                <a:off x="990600" y="1315095"/>
                <a:ext cx="22860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Mass, shape</a:t>
                </a:r>
              </a:p>
            </p:txBody>
          </p:sp>
          <p:sp>
            <p:nvSpPr>
              <p:cNvPr id="57" name="Rounded Rectangle 56"/>
              <p:cNvSpPr/>
              <p:nvPr/>
            </p:nvSpPr>
            <p:spPr>
              <a:xfrm>
                <a:off x="647699" y="1993392"/>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31" name="TextBox 30"/>
              <p:cNvSpPr txBox="1"/>
              <p:nvPr/>
            </p:nvSpPr>
            <p:spPr>
              <a:xfrm>
                <a:off x="990600" y="2080550"/>
                <a:ext cx="2286000" cy="674457"/>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Metabolite, RNA, protein counts</a:t>
                </a:r>
              </a:p>
            </p:txBody>
          </p:sp>
          <p:sp>
            <p:nvSpPr>
              <p:cNvPr id="70" name="Rounded Rectangle 69"/>
              <p:cNvSpPr/>
              <p:nvPr/>
            </p:nvSpPr>
            <p:spPr>
              <a:xfrm>
                <a:off x="647699" y="5516880"/>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46" name="TextBox 45"/>
              <p:cNvSpPr txBox="1"/>
              <p:nvPr/>
            </p:nvSpPr>
            <p:spPr>
              <a:xfrm>
                <a:off x="990600" y="5719455"/>
                <a:ext cx="2286000" cy="396184"/>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Mammalian host</a:t>
                </a:r>
              </a:p>
            </p:txBody>
          </p:sp>
          <p:sp>
            <p:nvSpPr>
              <p:cNvPr id="58" name="Rounded Rectangle 57"/>
              <p:cNvSpPr/>
              <p:nvPr/>
            </p:nvSpPr>
            <p:spPr>
              <a:xfrm>
                <a:off x="647699" y="2874264"/>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34" name="TextBox 33"/>
              <p:cNvSpPr txBox="1"/>
              <p:nvPr/>
            </p:nvSpPr>
            <p:spPr>
              <a:xfrm>
                <a:off x="930274" y="2963024"/>
                <a:ext cx="2406651" cy="679173"/>
              </a:xfrm>
              <a:prstGeom prst="rect">
                <a:avLst/>
              </a:prstGeom>
              <a:noFill/>
            </p:spPr>
            <p:txBody>
              <a:bodyPr wrap="square"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Transcript, polypeptide sequences</a:t>
                </a:r>
              </a:p>
            </p:txBody>
          </p:sp>
          <p:sp>
            <p:nvSpPr>
              <p:cNvPr id="66" name="Rounded Rectangle 65"/>
              <p:cNvSpPr/>
              <p:nvPr/>
            </p:nvSpPr>
            <p:spPr>
              <a:xfrm>
                <a:off x="647699" y="3755136"/>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40" name="TextBox 39"/>
              <p:cNvSpPr txBox="1"/>
              <p:nvPr/>
            </p:nvSpPr>
            <p:spPr>
              <a:xfrm>
                <a:off x="685800" y="3890064"/>
                <a:ext cx="2895599" cy="561262"/>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DNA polymerization,</a:t>
                </a:r>
              </a:p>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proteins, modifications</a:t>
                </a:r>
              </a:p>
            </p:txBody>
          </p:sp>
          <p:sp>
            <p:nvSpPr>
              <p:cNvPr id="74" name="Rounded Rectangle 73"/>
              <p:cNvSpPr/>
              <p:nvPr/>
            </p:nvSpPr>
            <p:spPr>
              <a:xfrm>
                <a:off x="647699" y="4636008"/>
                <a:ext cx="2971800" cy="731520"/>
              </a:xfrm>
              <a:prstGeom prst="roundRect">
                <a:avLst/>
              </a:prstGeom>
              <a:solidFill>
                <a:schemeClr val="bg1">
                  <a:lumMod val="6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MU Bright" panose="02000603000000000000" pitchFamily="2" charset="0"/>
                  <a:ea typeface="CMU Bright" panose="02000603000000000000" pitchFamily="2" charset="0"/>
                  <a:cs typeface="CMU Bright" panose="02000603000000000000" pitchFamily="2" charset="0"/>
                </a:endParaRPr>
              </a:p>
            </p:txBody>
          </p:sp>
          <p:sp>
            <p:nvSpPr>
              <p:cNvPr id="76" name="TextBox 75"/>
              <p:cNvSpPr txBox="1"/>
              <p:nvPr/>
            </p:nvSpPr>
            <p:spPr>
              <a:xfrm>
                <a:off x="990600" y="4838584"/>
                <a:ext cx="2286000" cy="396184"/>
              </a:xfrm>
              <a:prstGeom prst="rect">
                <a:avLst/>
              </a:prstGeom>
              <a:noFill/>
            </p:spPr>
            <p:txBody>
              <a:bodyPr wrap="square" rtlCol="0">
                <a:spAutoFit/>
              </a:bodyPr>
              <a:lstStyle/>
              <a:p>
                <a:pPr algn="ctr">
                  <a:lnSpc>
                    <a:spcPts val="1800"/>
                  </a:lnSpc>
                </a:pPr>
                <a:r>
                  <a:rPr lang="en-US" sz="1200" b="1" dirty="0" err="1" smtClean="0">
                    <a:latin typeface="CMU Bright" panose="02000603000000000000" pitchFamily="2" charset="0"/>
                    <a:ea typeface="CMU Bright" panose="02000603000000000000" pitchFamily="2" charset="0"/>
                    <a:cs typeface="CMU Bright" panose="02000603000000000000" pitchFamily="2" charset="0"/>
                  </a:rPr>
                  <a:t>FtsZ</a:t>
                </a:r>
                <a:r>
                  <a:rPr lang="en-US" sz="1200" b="1" dirty="0" smtClean="0">
                    <a:latin typeface="CMU Bright" panose="02000603000000000000" pitchFamily="2" charset="0"/>
                    <a:ea typeface="CMU Bright" panose="02000603000000000000" pitchFamily="2" charset="0"/>
                    <a:cs typeface="CMU Bright" panose="02000603000000000000" pitchFamily="2" charset="0"/>
                  </a:rPr>
                  <a:t> ring</a:t>
                </a:r>
              </a:p>
            </p:txBody>
          </p:sp>
        </p:grpSp>
        <p:grpSp>
          <p:nvGrpSpPr>
            <p:cNvPr id="36" name="Group 35"/>
            <p:cNvGrpSpPr/>
            <p:nvPr/>
          </p:nvGrpSpPr>
          <p:grpSpPr>
            <a:xfrm>
              <a:off x="3581399" y="1975369"/>
              <a:ext cx="2438402" cy="3556724"/>
              <a:chOff x="3581399" y="1975369"/>
              <a:chExt cx="2438402" cy="3556724"/>
            </a:xfrm>
          </p:grpSpPr>
          <p:cxnSp>
            <p:nvCxnSpPr>
              <p:cNvPr id="62" name="Straight Connector 61"/>
              <p:cNvCxnSpPr>
                <a:stCxn id="104" idx="1"/>
                <a:endCxn id="57" idx="3"/>
              </p:cNvCxnSpPr>
              <p:nvPr/>
            </p:nvCxnSpPr>
            <p:spPr>
              <a:xfrm flipH="1">
                <a:off x="3619499" y="1975369"/>
                <a:ext cx="2400302" cy="383783"/>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05" idx="1"/>
              </p:cNvCxnSpPr>
              <p:nvPr/>
            </p:nvCxnSpPr>
            <p:spPr>
              <a:xfrm flipH="1" flipV="1">
                <a:off x="3619500" y="2359152"/>
                <a:ext cx="2400301" cy="49004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7" idx="1"/>
                <a:endCxn id="40" idx="3"/>
              </p:cNvCxnSpPr>
              <p:nvPr/>
            </p:nvCxnSpPr>
            <p:spPr>
              <a:xfrm flipH="1">
                <a:off x="3581399" y="3779493"/>
                <a:ext cx="2400302" cy="391202"/>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2" idx="1"/>
                <a:endCxn id="57" idx="3"/>
              </p:cNvCxnSpPr>
              <p:nvPr/>
            </p:nvCxnSpPr>
            <p:spPr>
              <a:xfrm flipH="1" flipV="1">
                <a:off x="3619499" y="2359152"/>
                <a:ext cx="2333353" cy="2258541"/>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7" idx="1"/>
                <a:endCxn id="57" idx="3"/>
              </p:cNvCxnSpPr>
              <p:nvPr/>
            </p:nvCxnSpPr>
            <p:spPr>
              <a:xfrm flipH="1" flipV="1">
                <a:off x="3619499" y="2359152"/>
                <a:ext cx="2400302" cy="3172941"/>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7" idx="1"/>
                <a:endCxn id="58" idx="3"/>
              </p:cNvCxnSpPr>
              <p:nvPr/>
            </p:nvCxnSpPr>
            <p:spPr>
              <a:xfrm flipH="1" flipV="1">
                <a:off x="3619499" y="3240025"/>
                <a:ext cx="2362202" cy="539468"/>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7" idx="1"/>
                <a:endCxn id="66" idx="3"/>
              </p:cNvCxnSpPr>
              <p:nvPr/>
            </p:nvCxnSpPr>
            <p:spPr>
              <a:xfrm flipH="1" flipV="1">
                <a:off x="3619499" y="4120897"/>
                <a:ext cx="2400302" cy="1411196"/>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2" idx="1"/>
                <a:endCxn id="58" idx="3"/>
              </p:cNvCxnSpPr>
              <p:nvPr/>
            </p:nvCxnSpPr>
            <p:spPr>
              <a:xfrm flipH="1" flipV="1">
                <a:off x="3619499" y="3240025"/>
                <a:ext cx="2333353" cy="1377668"/>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47" idx="1"/>
              </p:cNvCxnSpPr>
              <p:nvPr/>
            </p:nvCxnSpPr>
            <p:spPr>
              <a:xfrm flipH="1" flipV="1">
                <a:off x="3619503" y="2359152"/>
                <a:ext cx="2362198" cy="1420341"/>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fontScale="90000"/>
          </a:bodyPr>
          <a:lstStyle/>
          <a:p>
            <a:r>
              <a:rPr lang="en-US" dirty="0"/>
              <a:t>Step 5</a:t>
            </a:r>
            <a:r>
              <a:rPr lang="en-US" dirty="0" smtClean="0"/>
              <a:t>: Map submodels onto common state</a:t>
            </a:r>
            <a:endParaRPr lang="en-US" dirty="0"/>
          </a:p>
        </p:txBody>
      </p:sp>
      <p:sp>
        <p:nvSpPr>
          <p:cNvPr id="55" name="TextBox 54"/>
          <p:cNvSpPr txBox="1"/>
          <p:nvPr/>
        </p:nvSpPr>
        <p:spPr>
          <a:xfrm flipH="1">
            <a:off x="854623" y="5974999"/>
            <a:ext cx="7434754" cy="830997"/>
          </a:xfrm>
          <a:prstGeom prst="rect">
            <a:avLst/>
          </a:prstGeom>
          <a:noFill/>
        </p:spPr>
        <p:txBody>
          <a:bodyPr wrap="square" rtlCol="0">
            <a:spAutoFit/>
          </a:bodyPr>
          <a:lstStyle/>
          <a:p>
            <a:pPr algn="ctr"/>
            <a:r>
              <a:rPr lang="en-US" sz="2400" b="1" dirty="0" smtClean="0">
                <a:solidFill>
                  <a:srgbClr val="00ADEF"/>
                </a:solidFill>
              </a:rPr>
              <a:t>Lectures: </a:t>
            </a:r>
            <a:r>
              <a:rPr lang="en-US" sz="2400" b="1" dirty="0">
                <a:solidFill>
                  <a:srgbClr val="00ADEF"/>
                </a:solidFill>
              </a:rPr>
              <a:t>R</a:t>
            </a:r>
            <a:r>
              <a:rPr lang="en-US" sz="2400" b="1" dirty="0" smtClean="0">
                <a:solidFill>
                  <a:srgbClr val="00ADEF"/>
                </a:solidFill>
              </a:rPr>
              <a:t>ule-based modeling (James </a:t>
            </a:r>
            <a:r>
              <a:rPr lang="en-US" sz="2400" b="1" dirty="0" err="1" smtClean="0">
                <a:solidFill>
                  <a:srgbClr val="00ADEF"/>
                </a:solidFill>
              </a:rPr>
              <a:t>Faeder</a:t>
            </a:r>
            <a:r>
              <a:rPr lang="en-US" sz="2400" b="1" dirty="0" smtClean="0">
                <a:solidFill>
                  <a:srgbClr val="00ADEF"/>
                </a:solidFill>
              </a:rPr>
              <a:t>), model composition (Yin Hoon Chew)</a:t>
            </a:r>
            <a:endParaRPr lang="en-US" sz="2400" b="1" dirty="0">
              <a:solidFill>
                <a:srgbClr val="00ADEF"/>
              </a:solidFill>
            </a:endParaRPr>
          </a:p>
        </p:txBody>
      </p:sp>
    </p:spTree>
    <p:extLst>
      <p:ext uri="{BB962C8B-B14F-4D97-AF65-F5344CB8AC3E}">
        <p14:creationId xmlns:p14="http://schemas.microsoft.com/office/powerpoint/2010/main" val="976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507088" y="5125311"/>
            <a:ext cx="2750191" cy="276999"/>
            <a:chOff x="507088" y="5361801"/>
            <a:chExt cx="2750191" cy="276999"/>
          </a:xfrm>
        </p:grpSpPr>
        <p:cxnSp>
          <p:nvCxnSpPr>
            <p:cNvPr id="39" name="Straight Arrow Connector 38"/>
            <p:cNvCxnSpPr/>
            <p:nvPr/>
          </p:nvCxnSpPr>
          <p:spPr>
            <a:xfrm>
              <a:off x="507088" y="5491164"/>
              <a:ext cx="2750191" cy="0"/>
            </a:xfrm>
            <a:prstGeom prst="straightConnector1">
              <a:avLst/>
            </a:prstGeom>
            <a:ln w="254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24000" y="5361801"/>
              <a:ext cx="609600" cy="276999"/>
            </a:xfrm>
            <a:prstGeom prst="rect">
              <a:avLst/>
            </a:prstGeom>
            <a:solidFill>
              <a:schemeClr val="bg1"/>
            </a:solidFill>
          </p:spPr>
          <p:txBody>
            <a:bodyPr wrap="square" lIns="91440" tIns="0" rIns="91440" bIns="0"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1 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58" name="Group 57"/>
          <p:cNvGrpSpPr/>
          <p:nvPr/>
        </p:nvGrpSpPr>
        <p:grpSpPr>
          <a:xfrm>
            <a:off x="501133" y="4945110"/>
            <a:ext cx="8261867" cy="152400"/>
            <a:chOff x="501133" y="5181600"/>
            <a:chExt cx="8261867" cy="152400"/>
          </a:xfrm>
        </p:grpSpPr>
        <p:cxnSp>
          <p:nvCxnSpPr>
            <p:cNvPr id="54" name="Straight Arrow Connector 53"/>
            <p:cNvCxnSpPr/>
            <p:nvPr/>
          </p:nvCxnSpPr>
          <p:spPr>
            <a:xfrm>
              <a:off x="507088" y="5257800"/>
              <a:ext cx="8255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flipH="1" flipV="1">
              <a:off x="3168133" y="5257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flipH="1" flipV="1">
              <a:off x="424933" y="5257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6019800" y="52578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p:nvGrpSpPr>
        <p:grpSpPr>
          <a:xfrm>
            <a:off x="1289249" y="1474130"/>
            <a:ext cx="1301551" cy="3394780"/>
            <a:chOff x="8305800" y="896681"/>
            <a:chExt cx="1084645" cy="2829034"/>
          </a:xfrm>
        </p:grpSpPr>
        <p:grpSp>
          <p:nvGrpSpPr>
            <p:cNvPr id="176" name="Group 175"/>
            <p:cNvGrpSpPr/>
            <p:nvPr/>
          </p:nvGrpSpPr>
          <p:grpSpPr>
            <a:xfrm>
              <a:off x="8305800" y="896681"/>
              <a:ext cx="1084645" cy="2829034"/>
              <a:chOff x="7696201" y="3334236"/>
              <a:chExt cx="808560" cy="2108934"/>
            </a:xfrm>
          </p:grpSpPr>
          <p:sp>
            <p:nvSpPr>
              <p:cNvPr id="178"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77" name="Rectangle 176"/>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79"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180" name="Straight Connector 179"/>
              <p:cNvCxnSpPr>
                <a:endCxn id="179" idx="3"/>
              </p:cNvCxnSpPr>
              <p:nvPr/>
            </p:nvCxnSpPr>
            <p:spPr>
              <a:xfrm>
                <a:off x="7696202" y="3739418"/>
                <a:ext cx="0" cy="12985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endCxn id="179"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82" name="Rounded Rectangle 181"/>
            <p:cNvSpPr/>
            <p:nvPr/>
          </p:nvSpPr>
          <p:spPr>
            <a:xfrm>
              <a:off x="8390922" y="2171700"/>
              <a:ext cx="914400" cy="274320"/>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3" name="Rounded Rectangle 182"/>
            <p:cNvSpPr/>
            <p:nvPr/>
          </p:nvSpPr>
          <p:spPr>
            <a:xfrm>
              <a:off x="8390922" y="2615565"/>
              <a:ext cx="914400" cy="274320"/>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4" name="Rounded Rectangle 183"/>
            <p:cNvSpPr/>
            <p:nvPr/>
          </p:nvSpPr>
          <p:spPr>
            <a:xfrm>
              <a:off x="8390922" y="3048000"/>
              <a:ext cx="914400" cy="274320"/>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5" name="Rounded Rectangle 184"/>
            <p:cNvSpPr/>
            <p:nvPr/>
          </p:nvSpPr>
          <p:spPr>
            <a:xfrm>
              <a:off x="8390922" y="1733550"/>
              <a:ext cx="914400" cy="274320"/>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6" name="Rounded Rectangle 185"/>
            <p:cNvSpPr/>
            <p:nvPr/>
          </p:nvSpPr>
          <p:spPr>
            <a:xfrm>
              <a:off x="8390922" y="1295400"/>
              <a:ext cx="914400" cy="274320"/>
            </a:xfrm>
            <a:prstGeom prst="roundRect">
              <a:avLst/>
            </a:prstGeom>
            <a:solidFill>
              <a:schemeClr val="bg1">
                <a:lumMod val="95000"/>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7" name="TextBox 186"/>
            <p:cNvSpPr txBox="1"/>
            <p:nvPr/>
          </p:nvSpPr>
          <p:spPr>
            <a:xfrm>
              <a:off x="8413782" y="13171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Uptake</a:t>
              </a:r>
            </a:p>
          </p:txBody>
        </p:sp>
        <p:sp>
          <p:nvSpPr>
            <p:cNvPr id="190" name="TextBox 189"/>
            <p:cNvSpPr txBox="1"/>
            <p:nvPr/>
          </p:nvSpPr>
          <p:spPr>
            <a:xfrm>
              <a:off x="8413782" y="175529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Metabolism</a:t>
              </a:r>
            </a:p>
          </p:txBody>
        </p:sp>
        <p:sp>
          <p:nvSpPr>
            <p:cNvPr id="193" name="TextBox 192"/>
            <p:cNvSpPr txBox="1"/>
            <p:nvPr/>
          </p:nvSpPr>
          <p:spPr>
            <a:xfrm>
              <a:off x="8413782" y="21934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Transcription</a:t>
              </a:r>
            </a:p>
          </p:txBody>
        </p:sp>
        <p:sp>
          <p:nvSpPr>
            <p:cNvPr id="196" name="TextBox 195"/>
            <p:cNvSpPr txBox="1"/>
            <p:nvPr/>
          </p:nvSpPr>
          <p:spPr>
            <a:xfrm>
              <a:off x="8413782" y="2637309"/>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Translation</a:t>
              </a:r>
            </a:p>
          </p:txBody>
        </p:sp>
        <p:sp>
          <p:nvSpPr>
            <p:cNvPr id="199" name="TextBox 198"/>
            <p:cNvSpPr txBox="1"/>
            <p:nvPr/>
          </p:nvSpPr>
          <p:spPr>
            <a:xfrm>
              <a:off x="8413782" y="30697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Replication</a:t>
              </a:r>
            </a:p>
          </p:txBody>
        </p:sp>
      </p:grpSp>
      <p:grpSp>
        <p:nvGrpSpPr>
          <p:cNvPr id="207" name="Group 206"/>
          <p:cNvGrpSpPr/>
          <p:nvPr/>
        </p:nvGrpSpPr>
        <p:grpSpPr>
          <a:xfrm>
            <a:off x="316468" y="1516110"/>
            <a:ext cx="922139" cy="3276600"/>
            <a:chOff x="316468" y="1752600"/>
            <a:chExt cx="922139" cy="3276600"/>
          </a:xfrm>
        </p:grpSpPr>
        <p:cxnSp>
          <p:nvCxnSpPr>
            <p:cNvPr id="102" name="Straight Connector 101"/>
            <p:cNvCxnSpPr/>
            <p:nvPr/>
          </p:nvCxnSpPr>
          <p:spPr>
            <a:xfrm>
              <a:off x="507087" y="3390900"/>
              <a:ext cx="73152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07087" y="3905250"/>
              <a:ext cx="73152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07087" y="4419600"/>
              <a:ext cx="73152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07087" y="2362200"/>
              <a:ext cx="73152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07087" y="2876550"/>
              <a:ext cx="73152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348733" y="1752600"/>
              <a:ext cx="304800" cy="3276600"/>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7" name="TextBox 106"/>
            <p:cNvSpPr txBox="1"/>
            <p:nvPr/>
          </p:nvSpPr>
          <p:spPr>
            <a:xfrm rot="16200000" flipH="1">
              <a:off x="-1060965" y="3206235"/>
              <a:ext cx="3124198" cy="369332"/>
            </a:xfrm>
            <a:prstGeom prst="rect">
              <a:avLst/>
            </a:prstGeom>
            <a:noFill/>
          </p:spPr>
          <p:txBody>
            <a:bodyPr wrap="square"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Cell states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32" name="Group 231"/>
          <p:cNvGrpSpPr/>
          <p:nvPr/>
        </p:nvGrpSpPr>
        <p:grpSpPr>
          <a:xfrm>
            <a:off x="2667000" y="1516110"/>
            <a:ext cx="1371600" cy="3276600"/>
            <a:chOff x="2667000" y="1752600"/>
            <a:chExt cx="1371600" cy="3276600"/>
          </a:xfrm>
        </p:grpSpPr>
        <p:cxnSp>
          <p:nvCxnSpPr>
            <p:cNvPr id="209" name="Straight Connector 208"/>
            <p:cNvCxnSpPr/>
            <p:nvPr/>
          </p:nvCxnSpPr>
          <p:spPr>
            <a:xfrm>
              <a:off x="2667000" y="33909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667000" y="390525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667000" y="44196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667000" y="23622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667000" y="287655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3091933" y="1752600"/>
              <a:ext cx="304800" cy="3276600"/>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15" name="TextBox 214"/>
            <p:cNvSpPr txBox="1"/>
            <p:nvPr/>
          </p:nvSpPr>
          <p:spPr>
            <a:xfrm rot="16200000" flipH="1">
              <a:off x="1682235" y="3206235"/>
              <a:ext cx="3124198" cy="369332"/>
            </a:xfrm>
            <a:prstGeom prst="rect">
              <a:avLst/>
            </a:prstGeom>
            <a:noFill/>
          </p:spPr>
          <p:txBody>
            <a:bodyPr wrap="square"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Cell states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33" name="Group 232"/>
          <p:cNvGrpSpPr/>
          <p:nvPr/>
        </p:nvGrpSpPr>
        <p:grpSpPr>
          <a:xfrm>
            <a:off x="4108649" y="1474130"/>
            <a:ext cx="1301551" cy="3394780"/>
            <a:chOff x="8305800" y="896681"/>
            <a:chExt cx="1084645" cy="2829034"/>
          </a:xfrm>
        </p:grpSpPr>
        <p:grpSp>
          <p:nvGrpSpPr>
            <p:cNvPr id="234" name="Group 233"/>
            <p:cNvGrpSpPr/>
            <p:nvPr/>
          </p:nvGrpSpPr>
          <p:grpSpPr>
            <a:xfrm>
              <a:off x="8305800" y="896681"/>
              <a:ext cx="1084645" cy="2829034"/>
              <a:chOff x="7696201" y="3334236"/>
              <a:chExt cx="808560" cy="2108934"/>
            </a:xfrm>
          </p:grpSpPr>
          <p:sp>
            <p:nvSpPr>
              <p:cNvPr id="246"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245" name="Rectangle 244"/>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47"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248" name="Straight Connector 247"/>
              <p:cNvCxnSpPr>
                <a:endCxn id="247" idx="3"/>
              </p:cNvCxnSpPr>
              <p:nvPr/>
            </p:nvCxnSpPr>
            <p:spPr>
              <a:xfrm>
                <a:off x="7696202" y="3739418"/>
                <a:ext cx="0" cy="12985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endCxn id="247"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5" name="Rounded Rectangle 234"/>
            <p:cNvSpPr/>
            <p:nvPr/>
          </p:nvSpPr>
          <p:spPr>
            <a:xfrm>
              <a:off x="8390922" y="21717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36" name="Rounded Rectangle 235"/>
            <p:cNvSpPr/>
            <p:nvPr/>
          </p:nvSpPr>
          <p:spPr>
            <a:xfrm>
              <a:off x="8390922" y="2615565"/>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37" name="Rounded Rectangle 236"/>
            <p:cNvSpPr/>
            <p:nvPr/>
          </p:nvSpPr>
          <p:spPr>
            <a:xfrm>
              <a:off x="8390922" y="30480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38" name="Rounded Rectangle 237"/>
            <p:cNvSpPr/>
            <p:nvPr/>
          </p:nvSpPr>
          <p:spPr>
            <a:xfrm>
              <a:off x="8390922" y="173355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39" name="Rounded Rectangle 238"/>
            <p:cNvSpPr/>
            <p:nvPr/>
          </p:nvSpPr>
          <p:spPr>
            <a:xfrm>
              <a:off x="8390922" y="12954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40" name="TextBox 239"/>
            <p:cNvSpPr txBox="1"/>
            <p:nvPr/>
          </p:nvSpPr>
          <p:spPr>
            <a:xfrm>
              <a:off x="8413782" y="13171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Uptake</a:t>
              </a:r>
            </a:p>
          </p:txBody>
        </p:sp>
        <p:sp>
          <p:nvSpPr>
            <p:cNvPr id="241" name="TextBox 240"/>
            <p:cNvSpPr txBox="1"/>
            <p:nvPr/>
          </p:nvSpPr>
          <p:spPr>
            <a:xfrm>
              <a:off x="8413782" y="175529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Metabolism</a:t>
              </a:r>
            </a:p>
          </p:txBody>
        </p:sp>
        <p:sp>
          <p:nvSpPr>
            <p:cNvPr id="242" name="TextBox 241"/>
            <p:cNvSpPr txBox="1"/>
            <p:nvPr/>
          </p:nvSpPr>
          <p:spPr>
            <a:xfrm>
              <a:off x="8413782" y="21934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Transcription</a:t>
              </a:r>
            </a:p>
          </p:txBody>
        </p:sp>
        <p:sp>
          <p:nvSpPr>
            <p:cNvPr id="243" name="TextBox 242"/>
            <p:cNvSpPr txBox="1"/>
            <p:nvPr/>
          </p:nvSpPr>
          <p:spPr>
            <a:xfrm>
              <a:off x="8413782" y="2637309"/>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Translation</a:t>
              </a:r>
            </a:p>
          </p:txBody>
        </p:sp>
        <p:sp>
          <p:nvSpPr>
            <p:cNvPr id="244" name="TextBox 243"/>
            <p:cNvSpPr txBox="1"/>
            <p:nvPr/>
          </p:nvSpPr>
          <p:spPr>
            <a:xfrm>
              <a:off x="8413782" y="30697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Replication</a:t>
              </a:r>
            </a:p>
          </p:txBody>
        </p:sp>
      </p:grpSp>
      <p:grpSp>
        <p:nvGrpSpPr>
          <p:cNvPr id="250" name="Group 249"/>
          <p:cNvGrpSpPr/>
          <p:nvPr/>
        </p:nvGrpSpPr>
        <p:grpSpPr>
          <a:xfrm>
            <a:off x="5486400" y="1516110"/>
            <a:ext cx="1371600" cy="3276600"/>
            <a:chOff x="2667000" y="1752600"/>
            <a:chExt cx="1371600" cy="3276600"/>
          </a:xfrm>
        </p:grpSpPr>
        <p:cxnSp>
          <p:nvCxnSpPr>
            <p:cNvPr id="251" name="Straight Connector 250"/>
            <p:cNvCxnSpPr/>
            <p:nvPr/>
          </p:nvCxnSpPr>
          <p:spPr>
            <a:xfrm>
              <a:off x="2667000" y="33909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667000" y="390525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667000" y="44196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2667000" y="236220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2667000" y="2876550"/>
              <a:ext cx="1371600"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6" name="Rectangle 255"/>
            <p:cNvSpPr/>
            <p:nvPr/>
          </p:nvSpPr>
          <p:spPr>
            <a:xfrm>
              <a:off x="3091933" y="1752600"/>
              <a:ext cx="304800" cy="3276600"/>
            </a:xfrm>
            <a:prstGeom prst="rect">
              <a:avLst/>
            </a:prstGeom>
            <a:solidFill>
              <a:schemeClr val="bg1">
                <a:lumMod val="7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57" name="TextBox 256"/>
            <p:cNvSpPr txBox="1"/>
            <p:nvPr/>
          </p:nvSpPr>
          <p:spPr>
            <a:xfrm rot="16200000" flipH="1">
              <a:off x="1682235" y="3206235"/>
              <a:ext cx="3124198" cy="369332"/>
            </a:xfrm>
            <a:prstGeom prst="rect">
              <a:avLst/>
            </a:prstGeom>
            <a:noFill/>
          </p:spPr>
          <p:txBody>
            <a:bodyPr wrap="square" rtlCol="0">
              <a:spAutoFit/>
            </a:bodyP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Cell states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58" name="Group 257"/>
          <p:cNvGrpSpPr/>
          <p:nvPr/>
        </p:nvGrpSpPr>
        <p:grpSpPr>
          <a:xfrm>
            <a:off x="6928049" y="1474130"/>
            <a:ext cx="1301551" cy="3394780"/>
            <a:chOff x="8305800" y="896681"/>
            <a:chExt cx="1084645" cy="2829034"/>
          </a:xfrm>
        </p:grpSpPr>
        <p:grpSp>
          <p:nvGrpSpPr>
            <p:cNvPr id="259" name="Group 258"/>
            <p:cNvGrpSpPr/>
            <p:nvPr/>
          </p:nvGrpSpPr>
          <p:grpSpPr>
            <a:xfrm>
              <a:off x="8305800" y="896681"/>
              <a:ext cx="1084645" cy="2829034"/>
              <a:chOff x="7696201" y="3334236"/>
              <a:chExt cx="808560" cy="2108934"/>
            </a:xfrm>
          </p:grpSpPr>
          <p:sp>
            <p:nvSpPr>
              <p:cNvPr id="271"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270" name="Rectangle 269"/>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72"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273" name="Straight Connector 272"/>
              <p:cNvCxnSpPr>
                <a:endCxn id="272" idx="3"/>
              </p:cNvCxnSpPr>
              <p:nvPr/>
            </p:nvCxnSpPr>
            <p:spPr>
              <a:xfrm>
                <a:off x="7696202" y="3739418"/>
                <a:ext cx="0" cy="12985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272"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60" name="Rounded Rectangle 259"/>
            <p:cNvSpPr/>
            <p:nvPr/>
          </p:nvSpPr>
          <p:spPr>
            <a:xfrm>
              <a:off x="8390922" y="21717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61" name="Rounded Rectangle 260"/>
            <p:cNvSpPr/>
            <p:nvPr/>
          </p:nvSpPr>
          <p:spPr>
            <a:xfrm>
              <a:off x="8390922" y="2615565"/>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62" name="Rounded Rectangle 261"/>
            <p:cNvSpPr/>
            <p:nvPr/>
          </p:nvSpPr>
          <p:spPr>
            <a:xfrm>
              <a:off x="8390922" y="30480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63" name="Rounded Rectangle 262"/>
            <p:cNvSpPr/>
            <p:nvPr/>
          </p:nvSpPr>
          <p:spPr>
            <a:xfrm>
              <a:off x="8390922" y="173355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64" name="Rounded Rectangle 263"/>
            <p:cNvSpPr/>
            <p:nvPr/>
          </p:nvSpPr>
          <p:spPr>
            <a:xfrm>
              <a:off x="8390922" y="1295400"/>
              <a:ext cx="914400" cy="274320"/>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265" name="TextBox 264"/>
            <p:cNvSpPr txBox="1"/>
            <p:nvPr/>
          </p:nvSpPr>
          <p:spPr>
            <a:xfrm>
              <a:off x="8413782" y="13171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Uptake</a:t>
              </a:r>
            </a:p>
          </p:txBody>
        </p:sp>
        <p:sp>
          <p:nvSpPr>
            <p:cNvPr id="266" name="TextBox 265"/>
            <p:cNvSpPr txBox="1"/>
            <p:nvPr/>
          </p:nvSpPr>
          <p:spPr>
            <a:xfrm>
              <a:off x="8413782" y="175529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Metabolism</a:t>
              </a:r>
            </a:p>
          </p:txBody>
        </p:sp>
        <p:sp>
          <p:nvSpPr>
            <p:cNvPr id="267" name="TextBox 266"/>
            <p:cNvSpPr txBox="1"/>
            <p:nvPr/>
          </p:nvSpPr>
          <p:spPr>
            <a:xfrm>
              <a:off x="8413782" y="21934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Transcription</a:t>
              </a:r>
            </a:p>
          </p:txBody>
        </p:sp>
        <p:sp>
          <p:nvSpPr>
            <p:cNvPr id="268" name="TextBox 267"/>
            <p:cNvSpPr txBox="1"/>
            <p:nvPr/>
          </p:nvSpPr>
          <p:spPr>
            <a:xfrm>
              <a:off x="8413782" y="2637309"/>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Translation</a:t>
              </a:r>
            </a:p>
          </p:txBody>
        </p:sp>
        <p:sp>
          <p:nvSpPr>
            <p:cNvPr id="269" name="TextBox 268"/>
            <p:cNvSpPr txBox="1"/>
            <p:nvPr/>
          </p:nvSpPr>
          <p:spPr>
            <a:xfrm>
              <a:off x="8413782" y="3069744"/>
              <a:ext cx="868680" cy="192363"/>
            </a:xfrm>
            <a:prstGeom prst="rect">
              <a:avLst/>
            </a:prstGeom>
            <a:noFill/>
          </p:spPr>
          <p:txBody>
            <a:bodyPr wrap="square" lIns="0" tIns="0" rIns="0" bIns="0" rtlCol="0">
              <a:spAutoFit/>
            </a:bodyPr>
            <a:lstStyle/>
            <a:p>
              <a:pPr algn="ctr">
                <a:lnSpc>
                  <a:spcPts val="1800"/>
                </a:lnSpc>
              </a:pPr>
              <a:r>
                <a:rPr lang="en-US" sz="1200" b="1" dirty="0" smtClean="0">
                  <a:latin typeface="CMU Bright" panose="02000603000000000000" pitchFamily="2" charset="0"/>
                  <a:ea typeface="CMU Bright" panose="02000603000000000000" pitchFamily="2" charset="0"/>
                  <a:cs typeface="CMU Bright" panose="02000603000000000000" pitchFamily="2" charset="0"/>
                </a:rPr>
                <a:t>Replication</a:t>
              </a:r>
            </a:p>
          </p:txBody>
        </p:sp>
      </p:grpSp>
      <p:grpSp>
        <p:nvGrpSpPr>
          <p:cNvPr id="275" name="Group 274"/>
          <p:cNvGrpSpPr/>
          <p:nvPr/>
        </p:nvGrpSpPr>
        <p:grpSpPr>
          <a:xfrm>
            <a:off x="8305800" y="2125710"/>
            <a:ext cx="457200" cy="2057400"/>
            <a:chOff x="2667000" y="2362200"/>
            <a:chExt cx="1371600" cy="2057400"/>
          </a:xfrm>
        </p:grpSpPr>
        <p:cxnSp>
          <p:nvCxnSpPr>
            <p:cNvPr id="276" name="Straight Connector 275"/>
            <p:cNvCxnSpPr/>
            <p:nvPr/>
          </p:nvCxnSpPr>
          <p:spPr>
            <a:xfrm>
              <a:off x="2667000" y="3390900"/>
              <a:ext cx="1371600"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2667000" y="3905250"/>
              <a:ext cx="1371600"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2667000" y="4419600"/>
              <a:ext cx="1371600"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2667000" y="2362200"/>
              <a:ext cx="1371600"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67000" y="2876550"/>
              <a:ext cx="1371600" cy="0"/>
            </a:xfrm>
            <a:prstGeom prst="line">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Step 6: Concurrently integrate submodels </a:t>
            </a:r>
            <a:endParaRPr lang="en-US" dirty="0"/>
          </a:p>
        </p:txBody>
      </p:sp>
      <p:sp>
        <p:nvSpPr>
          <p:cNvPr id="92" name="TextBox 91"/>
          <p:cNvSpPr txBox="1"/>
          <p:nvPr/>
        </p:nvSpPr>
        <p:spPr>
          <a:xfrm flipH="1">
            <a:off x="617812" y="5927701"/>
            <a:ext cx="7908377" cy="461665"/>
          </a:xfrm>
          <a:prstGeom prst="rect">
            <a:avLst/>
          </a:prstGeom>
          <a:noFill/>
        </p:spPr>
        <p:txBody>
          <a:bodyPr wrap="square" rtlCol="0">
            <a:spAutoFit/>
          </a:bodyPr>
          <a:lstStyle/>
          <a:p>
            <a:pPr algn="ctr"/>
            <a:r>
              <a:rPr lang="en-US" sz="2400" b="1" dirty="0" smtClean="0">
                <a:solidFill>
                  <a:srgbClr val="00ADEF"/>
                </a:solidFill>
              </a:rPr>
              <a:t>Lectures: Multi-algorithm modeling (Jonathan Karr)</a:t>
            </a:r>
            <a:endParaRPr lang="en-US" sz="2400" b="1" dirty="0">
              <a:solidFill>
                <a:srgbClr val="00ADEF"/>
              </a:solidFill>
            </a:endParaRPr>
          </a:p>
        </p:txBody>
      </p:sp>
    </p:spTree>
    <p:extLst>
      <p:ext uri="{BB962C8B-B14F-4D97-AF65-F5344CB8AC3E}">
        <p14:creationId xmlns:p14="http://schemas.microsoft.com/office/powerpoint/2010/main" val="58048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Effect transition="in" filter="fade">
                                      <p:cBhvr>
                                        <p:cTn id="12" dur="500"/>
                                        <p:tgtEl>
                                          <p:spTgt spid="2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500"/>
                                        <p:tgtEl>
                                          <p:spTgt spid="233"/>
                                        </p:tgtEl>
                                      </p:cBhvr>
                                    </p:animEffect>
                                  </p:childTnLst>
                                </p:cTn>
                              </p:par>
                              <p:par>
                                <p:cTn id="18" presetID="10" presetClass="entr" presetSubtype="0" fill="hold" nodeType="withEffect">
                                  <p:stCondLst>
                                    <p:cond delay="0"/>
                                  </p:stCondLst>
                                  <p:childTnLst>
                                    <p:set>
                                      <p:cBhvr>
                                        <p:cTn id="19" dur="1" fill="hold">
                                          <p:stCondLst>
                                            <p:cond delay="0"/>
                                          </p:stCondLst>
                                        </p:cTn>
                                        <p:tgtEl>
                                          <p:spTgt spid="250"/>
                                        </p:tgtEl>
                                        <p:attrNameLst>
                                          <p:attrName>style.visibility</p:attrName>
                                        </p:attrNameLst>
                                      </p:cBhvr>
                                      <p:to>
                                        <p:strVal val="visible"/>
                                      </p:to>
                                    </p:set>
                                    <p:animEffect transition="in" filter="fade">
                                      <p:cBhvr>
                                        <p:cTn id="20" dur="500"/>
                                        <p:tgtEl>
                                          <p:spTgt spid="2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8"/>
                                        </p:tgtEl>
                                        <p:attrNameLst>
                                          <p:attrName>style.visibility</p:attrName>
                                        </p:attrNameLst>
                                      </p:cBhvr>
                                      <p:to>
                                        <p:strVal val="visible"/>
                                      </p:to>
                                    </p:set>
                                    <p:animEffect transition="in" filter="fade">
                                      <p:cBhvr>
                                        <p:cTn id="25" dur="500"/>
                                        <p:tgtEl>
                                          <p:spTgt spid="258"/>
                                        </p:tgtEl>
                                      </p:cBhvr>
                                    </p:animEffect>
                                  </p:childTnLst>
                                </p:cTn>
                              </p:par>
                              <p:par>
                                <p:cTn id="26" presetID="10" presetClass="entr" presetSubtype="0" fill="hold" nodeType="withEffect">
                                  <p:stCondLst>
                                    <p:cond delay="0"/>
                                  </p:stCondLst>
                                  <p:childTnLst>
                                    <p:set>
                                      <p:cBhvr>
                                        <p:cTn id="27" dur="1" fill="hold">
                                          <p:stCondLst>
                                            <p:cond delay="0"/>
                                          </p:stCondLst>
                                        </p:cTn>
                                        <p:tgtEl>
                                          <p:spTgt spid="275"/>
                                        </p:tgtEl>
                                        <p:attrNameLst>
                                          <p:attrName>style.visibility</p:attrName>
                                        </p:attrNameLst>
                                      </p:cBhvr>
                                      <p:to>
                                        <p:strVal val="visible"/>
                                      </p:to>
                                    </p:set>
                                    <p:animEffect transition="in" filter="fade">
                                      <p:cBhvr>
                                        <p:cTn id="28" dur="500"/>
                                        <p:tgtEl>
                                          <p:spTgt spid="27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dirty="0" smtClean="0">
                <a:solidFill>
                  <a:schemeClr val="bg1"/>
                </a:solidFill>
                <a:latin typeface="CMU Bright" panose="02000603000000000000" pitchFamily="2" charset="0"/>
                <a:ea typeface="CMU Bright" panose="02000603000000000000" pitchFamily="2" charset="0"/>
                <a:cs typeface="CMU Bright" panose="02000603000000000000" pitchFamily="2" charset="0"/>
              </a:rPr>
              <a:t>Step 7: Estimate parameters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694796"/>
                <a:ext cx="8229600" cy="3523593"/>
              </a:xfrm>
            </p:spPr>
            <p:txBody>
              <a:bodyPr>
                <a:normAutofit/>
              </a:bodyPr>
              <a:lstStyle/>
              <a:p>
                <a:pPr marL="137160" indent="-137160"/>
                <a:r>
                  <a:rPr lang="en-US" dirty="0" smtClean="0">
                    <a:latin typeface="CMU Bright" panose="02000603000000000000" pitchFamily="2" charset="0"/>
                    <a:ea typeface="CMU Bright" panose="02000603000000000000" pitchFamily="2" charset="0"/>
                    <a:cs typeface="CMU Bright" panose="02000603000000000000" pitchFamily="2" charset="0"/>
                  </a:rPr>
                  <a:t>Compare the model’s predictions to data, </a:t>
                </a:r>
                <a14:m>
                  <m:oMath xmlns:m="http://schemas.openxmlformats.org/officeDocument/2006/math">
                    <m:sSub>
                      <m:sSubPr>
                        <m:ctrlPr>
                          <a:rPr lang="en-US" b="0" i="1" smtClean="0">
                            <a:latin typeface="Cambria Math"/>
                            <a:cs typeface="Arial" pitchFamily="34" charset="0"/>
                          </a:rPr>
                        </m:ctrlPr>
                      </m:sSubPr>
                      <m:e>
                        <m:r>
                          <a:rPr lang="en-US" b="0" i="1" smtClean="0">
                            <a:latin typeface="Cambria Math"/>
                            <a:cs typeface="Arial" pitchFamily="34" charset="0"/>
                          </a:rPr>
                          <m:t>𝑦</m:t>
                        </m:r>
                      </m:e>
                      <m:sub>
                        <m:r>
                          <a:rPr lang="en-US" b="0" i="1" smtClean="0">
                            <a:latin typeface="Cambria Math"/>
                            <a:cs typeface="Arial" pitchFamily="34" charset="0"/>
                          </a:rPr>
                          <m:t>𝑖</m:t>
                        </m:r>
                      </m:sub>
                    </m:sSub>
                  </m:oMath>
                </a14:m>
                <a:endParaRPr lang="en-US" dirty="0" smtClean="0">
                  <a:latin typeface="CMU Bright" panose="02000603000000000000" pitchFamily="2" charset="0"/>
                  <a:ea typeface="CMU Bright" panose="02000603000000000000" pitchFamily="2" charset="0"/>
                  <a:cs typeface="CMU Bright" panose="02000603000000000000" pitchFamily="2" charset="0"/>
                </a:endParaRPr>
              </a:p>
              <a:p>
                <a:pPr marL="137160" indent="-137160"/>
                <a:r>
                  <a:rPr lang="en-US" dirty="0" smtClean="0">
                    <a:latin typeface="CMU Bright" panose="02000603000000000000" pitchFamily="2" charset="0"/>
                    <a:ea typeface="CMU Bright" panose="02000603000000000000" pitchFamily="2" charset="0"/>
                    <a:cs typeface="CMU Bright" panose="02000603000000000000" pitchFamily="2" charset="0"/>
                  </a:rPr>
                  <a:t>Numerically </a:t>
                </a:r>
                <a:r>
                  <a:rPr lang="en-US" dirty="0" smtClean="0"/>
                  <a:t>minimizing prediction </a:t>
                </a:r>
                <a:r>
                  <a:rPr lang="en-US" dirty="0" smtClean="0">
                    <a:latin typeface="CMU Bright" panose="02000603000000000000" pitchFamily="2" charset="0"/>
                    <a:ea typeface="CMU Bright" panose="02000603000000000000" pitchFamily="2" charset="0"/>
                    <a:cs typeface="CMU Bright" panose="02000603000000000000" pitchFamily="2" charset="0"/>
                  </a:rPr>
                  <a:t>error</a:t>
                </a:r>
              </a:p>
              <a:p>
                <a:pPr marL="0" indent="-137160">
                  <a:lnSpc>
                    <a:spcPct val="114000"/>
                  </a:lnSpc>
                  <a:spcBef>
                    <a:spcPts val="2400"/>
                  </a:spcBef>
                </a:pPr>
                <a:r>
                  <a:rPr lang="en-US" dirty="0" smtClean="0"/>
                  <a:t>Challenges</a:t>
                </a:r>
              </a:p>
              <a:p>
                <a:pPr marL="365760" lvl="1" indent="-137160">
                  <a:lnSpc>
                    <a:spcPct val="114000"/>
                  </a:lnSpc>
                  <a:spcBef>
                    <a:spcPts val="0"/>
                  </a:spcBef>
                </a:pPr>
                <a:r>
                  <a:rPr lang="en-US" dirty="0" smtClean="0"/>
                  <a:t>High-dimensional expensive model</a:t>
                </a:r>
                <a:endParaRPr lang="en-US" dirty="0"/>
              </a:p>
              <a:p>
                <a:pPr marL="365760" lvl="1" indent="-137160">
                  <a:lnSpc>
                    <a:spcPct val="114000"/>
                  </a:lnSpc>
                  <a:spcBef>
                    <a:spcPts val="0"/>
                  </a:spcBef>
                </a:pPr>
                <a:r>
                  <a:rPr lang="en-US" dirty="0"/>
                  <a:t>Little dynamic, single cell </a:t>
                </a:r>
                <a:r>
                  <a:rPr lang="en-US" dirty="0" smtClean="0"/>
                  <a:t>data</a:t>
                </a:r>
              </a:p>
              <a:p>
                <a:pPr marL="365760" lvl="1" indent="-137160">
                  <a:lnSpc>
                    <a:spcPct val="114000"/>
                  </a:lnSpc>
                  <a:spcBef>
                    <a:spcPts val="0"/>
                  </a:spcBef>
                </a:pPr>
                <a:r>
                  <a:rPr lang="en-US" dirty="0" smtClean="0"/>
                  <a:t>Noisy, heterogeneous data</a:t>
                </a:r>
                <a:endParaRPr lang="en-US" dirty="0"/>
              </a:p>
              <a:p>
                <a:pPr marL="137160" indent="-137160"/>
                <a:endParaRPr lang="en-US" dirty="0">
                  <a:latin typeface="CMU Bright" panose="02000603000000000000" pitchFamily="2" charset="0"/>
                  <a:ea typeface="CMU Bright" panose="02000603000000000000" pitchFamily="2" charset="0"/>
                  <a:cs typeface="CMU Bright" panose="02000603000000000000" pitchFamily="2"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694796"/>
                <a:ext cx="8229600" cy="3523593"/>
              </a:xfrm>
              <a:blipFill rotWithShape="1">
                <a:blip r:embed="rId2"/>
                <a:stretch>
                  <a:fillRect l="-1630" t="-2249" b="-3114"/>
                </a:stretch>
              </a:blipFill>
            </p:spPr>
            <p:txBody>
              <a:bodyPr/>
              <a:lstStyle/>
              <a:p>
                <a:r>
                  <a:rPr lang="en-US">
                    <a:noFill/>
                  </a:rPr>
                  <a:t> </a:t>
                </a:r>
              </a:p>
            </p:txBody>
          </p:sp>
        </mc:Fallback>
      </mc:AlternateContent>
      <p:sp>
        <p:nvSpPr>
          <p:cNvPr id="6" name="TextBox 5"/>
          <p:cNvSpPr txBox="1"/>
          <p:nvPr/>
        </p:nvSpPr>
        <p:spPr>
          <a:xfrm flipH="1">
            <a:off x="617812" y="5927701"/>
            <a:ext cx="7908377" cy="461665"/>
          </a:xfrm>
          <a:prstGeom prst="rect">
            <a:avLst/>
          </a:prstGeom>
          <a:noFill/>
        </p:spPr>
        <p:txBody>
          <a:bodyPr wrap="square" rtlCol="0">
            <a:spAutoFit/>
          </a:bodyPr>
          <a:lstStyle/>
          <a:p>
            <a:pPr algn="ctr"/>
            <a:r>
              <a:rPr lang="en-US" sz="2400" b="1" dirty="0" smtClean="0">
                <a:solidFill>
                  <a:srgbClr val="00ADEF"/>
                </a:solidFill>
              </a:rPr>
              <a:t>Lectures: Data integration (Yin Hoon Chew)</a:t>
            </a:r>
            <a:endParaRPr lang="en-US" sz="2400" b="1" dirty="0">
              <a:solidFill>
                <a:srgbClr val="00ADEF"/>
              </a:solidFill>
            </a:endParaRPr>
          </a:p>
        </p:txBody>
      </p:sp>
    </p:spTree>
    <p:extLst>
      <p:ext uri="{BB962C8B-B14F-4D97-AF65-F5344CB8AC3E}">
        <p14:creationId xmlns:p14="http://schemas.microsoft.com/office/powerpoint/2010/main" val="1076741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720316" y="4060452"/>
            <a:ext cx="3966484" cy="615553"/>
          </a:xfrm>
          <a:prstGeom prst="rect">
            <a:avLst/>
          </a:prstGeom>
          <a:noFill/>
        </p:spPr>
        <p:txBody>
          <a:bodyPr wrap="square" lIns="0" tIns="0" rIns="0" bIns="0" rtlCol="0">
            <a:spAutoFit/>
          </a:bodyPr>
          <a:lstStyle/>
          <a:p>
            <a:pPr marL="274320" indent="-274320">
              <a:buFont typeface="+mj-lt"/>
              <a:buAutoNum type="arabicPeriod" startAt="3"/>
            </a:pPr>
            <a:r>
              <a:rPr lang="en-US" sz="2000" b="1" dirty="0">
                <a:latin typeface="CMU Bright" panose="02000603000000000000" pitchFamily="2" charset="0"/>
                <a:ea typeface="CMU Bright" panose="02000603000000000000" pitchFamily="2" charset="0"/>
                <a:cs typeface="CMU Bright" panose="02000603000000000000" pitchFamily="2" charset="0"/>
              </a:rPr>
              <a:t>M</a:t>
            </a:r>
            <a:r>
              <a:rPr lang="en-US" sz="2000" b="1" dirty="0" smtClean="0">
                <a:latin typeface="CMU Bright" panose="02000603000000000000" pitchFamily="2" charset="0"/>
                <a:ea typeface="CMU Bright" panose="02000603000000000000" pitchFamily="2" charset="0"/>
                <a:cs typeface="CMU Bright" panose="02000603000000000000" pitchFamily="2" charset="0"/>
              </a:rPr>
              <a:t>anually tune parameters using full model</a:t>
            </a:r>
            <a:endParaRPr lang="en-US" dirty="0" smtClean="0">
              <a:solidFill>
                <a:schemeClr val="tx1">
                  <a:lumMod val="50000"/>
                  <a:lumOff val="50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1" name="TextBox 50"/>
          <p:cNvSpPr txBox="1"/>
          <p:nvPr/>
        </p:nvSpPr>
        <p:spPr>
          <a:xfrm>
            <a:off x="708872" y="2307308"/>
            <a:ext cx="2831976" cy="307777"/>
          </a:xfrm>
          <a:prstGeom prst="rect">
            <a:avLst/>
          </a:prstGeom>
          <a:noFill/>
        </p:spPr>
        <p:txBody>
          <a:bodyPr wrap="square" lIns="0" tIns="0" rIns="0" bIns="0" rtlCol="0">
            <a:spAutoFit/>
          </a:bodyPr>
          <a:lstStyle/>
          <a:p>
            <a:pPr marL="274320" indent="-274320">
              <a:buFont typeface="+mj-lt"/>
              <a:buAutoNum type="arabicPeriod"/>
            </a:pPr>
            <a:r>
              <a:rPr lang="en-US" sz="2000" b="1" dirty="0" smtClean="0">
                <a:latin typeface="CMU Bright" panose="02000603000000000000" pitchFamily="2" charset="0"/>
                <a:ea typeface="CMU Bright" panose="02000603000000000000" pitchFamily="2" charset="0"/>
                <a:cs typeface="CMU Bright" panose="02000603000000000000" pitchFamily="2" charset="0"/>
              </a:rPr>
              <a:t>Reduce model</a:t>
            </a:r>
            <a:endParaRPr lang="en-US" sz="2000" b="1" dirty="0">
              <a:solidFill>
                <a:schemeClr val="tx1">
                  <a:lumMod val="50000"/>
                  <a:lumOff val="50000"/>
                </a:schemeClr>
              </a:solidFill>
              <a:latin typeface="CMU Bright" panose="02000603000000000000" pitchFamily="2" charset="0"/>
              <a:ea typeface="CMU Bright" panose="02000603000000000000" pitchFamily="2" charset="0"/>
              <a:cs typeface="CMU Bright" panose="02000603000000000000" pitchFamily="2" charset="0"/>
            </a:endParaRPr>
          </a:p>
        </p:txBody>
      </p:sp>
      <p:grpSp>
        <p:nvGrpSpPr>
          <p:cNvPr id="4" name="Group 128"/>
          <p:cNvGrpSpPr/>
          <p:nvPr/>
        </p:nvGrpSpPr>
        <p:grpSpPr>
          <a:xfrm>
            <a:off x="2236368" y="4580942"/>
            <a:ext cx="1297642" cy="372058"/>
            <a:chOff x="1832296" y="6333542"/>
            <a:chExt cx="1297642" cy="372058"/>
          </a:xfrm>
        </p:grpSpPr>
        <p:sp>
          <p:nvSpPr>
            <p:cNvPr id="92" name="TextBox 91"/>
            <p:cNvSpPr txBox="1"/>
            <p:nvPr/>
          </p:nvSpPr>
          <p:spPr>
            <a:xfrm>
              <a:off x="1832296" y="6490156"/>
              <a:ext cx="397545" cy="215444"/>
            </a:xfrm>
            <a:prstGeom prst="rect">
              <a:avLst/>
            </a:prstGeom>
            <a:noFill/>
          </p:spPr>
          <p:txBody>
            <a:bodyPr wrap="none" lIns="0" tIns="0" rIns="0" bIns="0" rtlCol="0">
              <a:spAutoFit/>
            </a:bodyPr>
            <a:lstStyle/>
            <a:p>
              <a:r>
                <a:rPr lang="en-US" sz="1400" dirty="0" smtClean="0">
                  <a:latin typeface="CMU Bright" panose="02000603000000000000" pitchFamily="2" charset="0"/>
                  <a:ea typeface="CMU Bright" panose="02000603000000000000" pitchFamily="2" charset="0"/>
                  <a:cs typeface="CMU Bright" panose="02000603000000000000" pitchFamily="2" charset="0"/>
                </a:rPr>
                <a:t>Time</a:t>
              </a:r>
              <a:endParaRPr lang="en-U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94" name="TextBox 93"/>
            <p:cNvSpPr txBox="1"/>
            <p:nvPr/>
          </p:nvSpPr>
          <p:spPr>
            <a:xfrm rot="19880488">
              <a:off x="2846206" y="6333542"/>
              <a:ext cx="283732" cy="215444"/>
            </a:xfrm>
            <a:prstGeom prst="rect">
              <a:avLst/>
            </a:prstGeom>
            <a:noFill/>
          </p:spPr>
          <p:txBody>
            <a:bodyPr wrap="none" lIns="0" tIns="0" rIns="0" bIns="0" rtlCol="0">
              <a:spAutoFit/>
            </a:bodyPr>
            <a:lstStyle/>
            <a:p>
              <a:r>
                <a:rPr lang="en-US" sz="1400" dirty="0" smtClean="0">
                  <a:latin typeface="CMU Bright" panose="02000603000000000000" pitchFamily="2" charset="0"/>
                  <a:ea typeface="CMU Bright" panose="02000603000000000000" pitchFamily="2" charset="0"/>
                  <a:cs typeface="CMU Bright" panose="02000603000000000000" pitchFamily="2" charset="0"/>
                </a:rPr>
                <a:t>Cell</a:t>
              </a:r>
              <a:endParaRPr lang="en-US" sz="1400" dirty="0">
                <a:latin typeface="CMU Bright" panose="02000603000000000000" pitchFamily="2" charset="0"/>
                <a:ea typeface="CMU Bright" panose="02000603000000000000" pitchFamily="2" charset="0"/>
                <a:cs typeface="CMU Bright" panose="02000603000000000000" pitchFamily="2" charset="0"/>
              </a:endParaRPr>
            </a:p>
          </p:txBody>
        </p:sp>
      </p:grpSp>
      <p:sp>
        <p:nvSpPr>
          <p:cNvPr id="95" name="TextBox 94"/>
          <p:cNvSpPr txBox="1"/>
          <p:nvPr/>
        </p:nvSpPr>
        <p:spPr>
          <a:xfrm>
            <a:off x="2309531" y="2819400"/>
            <a:ext cx="609141" cy="276999"/>
          </a:xfrm>
          <a:prstGeom prst="rect">
            <a:avLst/>
          </a:prstGeom>
          <a:noFill/>
        </p:spPr>
        <p:txBody>
          <a:bodyPr wrap="none" lIns="0" tIns="0" rIns="0" bIns="0"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Model</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5" name="Group 126"/>
          <p:cNvGrpSpPr/>
          <p:nvPr/>
        </p:nvGrpSpPr>
        <p:grpSpPr>
          <a:xfrm>
            <a:off x="1771443" y="3129397"/>
            <a:ext cx="1809957" cy="1583690"/>
            <a:chOff x="1347934" y="4881997"/>
            <a:chExt cx="1809957" cy="1583690"/>
          </a:xfrm>
        </p:grpSpPr>
        <p:sp>
          <p:nvSpPr>
            <p:cNvPr id="10" name="Parallelogram 9"/>
            <p:cNvSpPr/>
            <p:nvPr/>
          </p:nvSpPr>
          <p:spPr>
            <a:xfrm rot="5400000" flipV="1">
              <a:off x="2118684" y="5429053"/>
              <a:ext cx="1582690" cy="488577"/>
            </a:xfrm>
            <a:prstGeom prst="parallelogram">
              <a:avLst>
                <a:gd name="adj" fmla="val 53026"/>
              </a:avLst>
            </a:prstGeom>
            <a:gradFill>
              <a:gsLst>
                <a:gs pos="0">
                  <a:schemeClr val="tx2"/>
                </a:gs>
                <a:gs pos="32000">
                  <a:schemeClr val="tx2"/>
                </a:gs>
                <a:gs pos="15000">
                  <a:srgbClr val="FFFF00"/>
                </a:gs>
                <a:gs pos="100000">
                  <a:srgbClr val="F8FA39"/>
                </a:gs>
                <a:gs pos="84000">
                  <a:srgbClr val="F8FA39"/>
                </a:gs>
                <a:gs pos="69000">
                  <a:srgbClr val="F8FA39"/>
                </a:gs>
                <a:gs pos="48000">
                  <a:srgbClr val="F8FA39"/>
                </a:gs>
                <a:gs pos="76000">
                  <a:srgbClr val="1F497D"/>
                </a:gs>
                <a:gs pos="61000">
                  <a:srgbClr val="1F497D"/>
                </a:gs>
                <a:gs pos="92000">
                  <a:schemeClr val="tx2"/>
                </a:gs>
              </a:gsLst>
              <a:lin ang="15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8" name="Parallelogram 87"/>
            <p:cNvSpPr/>
            <p:nvPr/>
          </p:nvSpPr>
          <p:spPr>
            <a:xfrm>
              <a:off x="1347935" y="4885319"/>
              <a:ext cx="1806382" cy="244288"/>
            </a:xfrm>
            <a:prstGeom prst="parallelogram">
              <a:avLst>
                <a:gd name="adj" fmla="val 193508"/>
              </a:avLst>
            </a:prstGeom>
            <a:gradFill>
              <a:gsLst>
                <a:gs pos="0">
                  <a:schemeClr val="tx2"/>
                </a:gs>
                <a:gs pos="32000">
                  <a:schemeClr val="tx2"/>
                </a:gs>
                <a:gs pos="15000">
                  <a:srgbClr val="FFFF00"/>
                </a:gs>
                <a:gs pos="100000">
                  <a:srgbClr val="F8FA39"/>
                </a:gs>
                <a:gs pos="84000">
                  <a:srgbClr val="F8FA39"/>
                </a:gs>
                <a:gs pos="69000">
                  <a:srgbClr val="F8FA39"/>
                </a:gs>
                <a:gs pos="48000">
                  <a:srgbClr val="F8FA39"/>
                </a:gs>
                <a:gs pos="76000">
                  <a:srgbClr val="1F497D"/>
                </a:gs>
                <a:gs pos="61000">
                  <a:srgbClr val="1F497D"/>
                </a:gs>
                <a:gs pos="92000">
                  <a:schemeClr val="tx2"/>
                </a:gs>
              </a:gsLst>
              <a:lin ang="39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5" name="Rectangle 104"/>
            <p:cNvSpPr/>
            <p:nvPr/>
          </p:nvSpPr>
          <p:spPr>
            <a:xfrm>
              <a:off x="1535565" y="5138907"/>
              <a:ext cx="192024" cy="1326780"/>
            </a:xfrm>
            <a:prstGeom prst="rect">
              <a:avLst/>
            </a:prstGeom>
            <a:gradFill>
              <a:gsLst>
                <a:gs pos="0">
                  <a:schemeClr val="tx2"/>
                </a:gs>
                <a:gs pos="20000">
                  <a:schemeClr val="tx2"/>
                </a:gs>
                <a:gs pos="15000">
                  <a:srgbClr val="FFFF00"/>
                </a:gs>
                <a:gs pos="100000">
                  <a:srgbClr val="F8FA39"/>
                </a:gs>
                <a:gs pos="84000">
                  <a:srgbClr val="F8FA39"/>
                </a:gs>
                <a:gs pos="69000">
                  <a:srgbClr val="F8FA39"/>
                </a:gs>
                <a:gs pos="33000">
                  <a:srgbClr val="F8FA39"/>
                </a:gs>
                <a:gs pos="62000">
                  <a:srgbClr val="1F497D"/>
                </a:gs>
                <a:gs pos="54000">
                  <a:srgbClr val="1F497D"/>
                </a:gs>
                <a:gs pos="79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06" name="Rectangle 105"/>
            <p:cNvSpPr/>
            <p:nvPr/>
          </p:nvSpPr>
          <p:spPr>
            <a:xfrm>
              <a:off x="1910827" y="5138907"/>
              <a:ext cx="192024" cy="1326780"/>
            </a:xfrm>
            <a:prstGeom prst="rect">
              <a:avLst/>
            </a:prstGeom>
            <a:gradFill>
              <a:gsLst>
                <a:gs pos="0">
                  <a:schemeClr val="tx2"/>
                </a:gs>
                <a:gs pos="40000">
                  <a:schemeClr val="tx2"/>
                </a:gs>
                <a:gs pos="11000">
                  <a:srgbClr val="FFFF00"/>
                </a:gs>
                <a:gs pos="100000">
                  <a:srgbClr val="F8FA39"/>
                </a:gs>
                <a:gs pos="88000">
                  <a:srgbClr val="F8FA39"/>
                </a:gs>
                <a:gs pos="69000">
                  <a:srgbClr val="F8FA39"/>
                </a:gs>
                <a:gs pos="48000">
                  <a:srgbClr val="F8FA39"/>
                </a:gs>
                <a:gs pos="74000">
                  <a:srgbClr val="1F497D"/>
                </a:gs>
                <a:gs pos="57000">
                  <a:srgbClr val="1F497D"/>
                </a:gs>
                <a:gs pos="92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07" name="Rectangle 106"/>
            <p:cNvSpPr/>
            <p:nvPr/>
          </p:nvSpPr>
          <p:spPr>
            <a:xfrm>
              <a:off x="2098458" y="5138907"/>
              <a:ext cx="192024" cy="1326780"/>
            </a:xfrm>
            <a:prstGeom prst="rect">
              <a:avLst/>
            </a:prstGeom>
            <a:gradFill>
              <a:gsLst>
                <a:gs pos="26000">
                  <a:schemeClr val="tx2"/>
                </a:gs>
                <a:gs pos="45000">
                  <a:schemeClr val="tx2"/>
                </a:gs>
                <a:gs pos="15000">
                  <a:srgbClr val="FFFF00"/>
                </a:gs>
                <a:gs pos="100000">
                  <a:srgbClr val="F8FA39"/>
                </a:gs>
                <a:gs pos="72000">
                  <a:srgbClr val="F8FA39"/>
                </a:gs>
                <a:gs pos="54000">
                  <a:srgbClr val="F8FA39"/>
                </a:gs>
                <a:gs pos="6000">
                  <a:srgbClr val="F8FA39"/>
                </a:gs>
                <a:gs pos="80000">
                  <a:srgbClr val="1F497D"/>
                </a:gs>
                <a:gs pos="61000">
                  <a:srgbClr val="1F497D"/>
                </a:gs>
                <a:gs pos="92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09" name="Rectangle 108"/>
            <p:cNvSpPr/>
            <p:nvPr/>
          </p:nvSpPr>
          <p:spPr>
            <a:xfrm>
              <a:off x="2286089" y="5138907"/>
              <a:ext cx="192024" cy="1326780"/>
            </a:xfrm>
            <a:prstGeom prst="rect">
              <a:avLst/>
            </a:prstGeom>
            <a:gradFill>
              <a:gsLst>
                <a:gs pos="0">
                  <a:schemeClr val="tx2"/>
                </a:gs>
                <a:gs pos="32000">
                  <a:schemeClr val="tx2"/>
                </a:gs>
                <a:gs pos="15000">
                  <a:srgbClr val="FFFF00"/>
                </a:gs>
                <a:gs pos="100000">
                  <a:srgbClr val="F8FA39"/>
                </a:gs>
                <a:gs pos="84000">
                  <a:srgbClr val="F8FA39"/>
                </a:gs>
                <a:gs pos="69000">
                  <a:srgbClr val="F8FA39"/>
                </a:gs>
                <a:gs pos="42000">
                  <a:srgbClr val="F8FA39"/>
                </a:gs>
                <a:gs pos="27000">
                  <a:srgbClr val="1F497D"/>
                </a:gs>
                <a:gs pos="55000">
                  <a:srgbClr val="1F497D"/>
                </a:gs>
                <a:gs pos="73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10" name="Rectangle 109"/>
            <p:cNvSpPr/>
            <p:nvPr/>
          </p:nvSpPr>
          <p:spPr>
            <a:xfrm>
              <a:off x="2473717" y="5138907"/>
              <a:ext cx="192024" cy="1326780"/>
            </a:xfrm>
            <a:prstGeom prst="rect">
              <a:avLst/>
            </a:prstGeom>
            <a:gradFill>
              <a:gsLst>
                <a:gs pos="0">
                  <a:schemeClr val="tx2"/>
                </a:gs>
                <a:gs pos="18000">
                  <a:schemeClr val="tx2"/>
                </a:gs>
                <a:gs pos="8000">
                  <a:srgbClr val="FFFF00"/>
                </a:gs>
                <a:gs pos="100000">
                  <a:srgbClr val="F8FA39"/>
                </a:gs>
                <a:gs pos="87000">
                  <a:srgbClr val="F8FA39"/>
                </a:gs>
                <a:gs pos="59000">
                  <a:srgbClr val="F8FA39"/>
                </a:gs>
                <a:gs pos="39000">
                  <a:srgbClr val="F8FA39"/>
                </a:gs>
                <a:gs pos="95000">
                  <a:srgbClr val="1F497D"/>
                </a:gs>
                <a:gs pos="53000">
                  <a:srgbClr val="1F497D"/>
                </a:gs>
                <a:gs pos="8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12" name="Rectangle 111"/>
            <p:cNvSpPr/>
            <p:nvPr/>
          </p:nvSpPr>
          <p:spPr>
            <a:xfrm>
              <a:off x="1347934" y="5138907"/>
              <a:ext cx="192024" cy="1326780"/>
            </a:xfrm>
            <a:prstGeom prst="rect">
              <a:avLst/>
            </a:prstGeom>
            <a:gradFill>
              <a:gsLst>
                <a:gs pos="0">
                  <a:schemeClr val="tx2"/>
                </a:gs>
                <a:gs pos="22000">
                  <a:schemeClr val="tx2"/>
                </a:gs>
                <a:gs pos="15000">
                  <a:srgbClr val="FFFF00"/>
                </a:gs>
                <a:gs pos="100000">
                  <a:srgbClr val="F8FA39"/>
                </a:gs>
                <a:gs pos="72000">
                  <a:srgbClr val="F8FA39"/>
                </a:gs>
                <a:gs pos="45000">
                  <a:srgbClr val="F8FA39"/>
                </a:gs>
                <a:gs pos="95000">
                  <a:srgbClr val="F8FA39"/>
                </a:gs>
                <a:gs pos="76000">
                  <a:srgbClr val="1F497D"/>
                </a:gs>
                <a:gs pos="69000">
                  <a:srgbClr val="1F497D"/>
                </a:gs>
                <a:gs pos="56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113" name="Rectangle 112"/>
            <p:cNvSpPr/>
            <p:nvPr/>
          </p:nvSpPr>
          <p:spPr>
            <a:xfrm>
              <a:off x="1723196" y="5138907"/>
              <a:ext cx="192024" cy="1326780"/>
            </a:xfrm>
            <a:prstGeom prst="rect">
              <a:avLst/>
            </a:prstGeom>
            <a:gradFill>
              <a:gsLst>
                <a:gs pos="0">
                  <a:schemeClr val="tx2"/>
                </a:gs>
                <a:gs pos="32000">
                  <a:schemeClr val="tx2"/>
                </a:gs>
                <a:gs pos="25000">
                  <a:srgbClr val="FFFF00"/>
                </a:gs>
                <a:gs pos="99000">
                  <a:srgbClr val="F8FA39"/>
                </a:gs>
                <a:gs pos="81000">
                  <a:srgbClr val="F8FA39"/>
                </a:gs>
                <a:gs pos="60000">
                  <a:srgbClr val="F8FA39"/>
                </a:gs>
                <a:gs pos="38000">
                  <a:srgbClr val="F8FA39"/>
                </a:gs>
                <a:gs pos="76000">
                  <a:srgbClr val="1F497D"/>
                </a:gs>
                <a:gs pos="45000">
                  <a:srgbClr val="1F497D"/>
                </a:gs>
                <a:gs pos="95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ysClr val="windowText" lastClr="000000"/>
                </a:solidFill>
                <a:latin typeface="CMU Bright" panose="02000603000000000000" pitchFamily="2" charset="0"/>
                <a:ea typeface="CMU Bright" panose="02000603000000000000" pitchFamily="2" charset="0"/>
                <a:cs typeface="CMU Bright" panose="02000603000000000000" pitchFamily="2" charset="0"/>
              </a:endParaRPr>
            </a:p>
          </p:txBody>
        </p:sp>
        <p:sp>
          <p:nvSpPr>
            <p:cNvPr id="7" name="Rectangle 6"/>
            <p:cNvSpPr/>
            <p:nvPr/>
          </p:nvSpPr>
          <p:spPr>
            <a:xfrm>
              <a:off x="1347935" y="5137906"/>
              <a:ext cx="1317806" cy="13267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4" name="Parallelogram 113"/>
            <p:cNvSpPr/>
            <p:nvPr/>
          </p:nvSpPr>
          <p:spPr>
            <a:xfrm rot="5400000" flipV="1">
              <a:off x="2193949" y="5585950"/>
              <a:ext cx="1404744" cy="190655"/>
            </a:xfrm>
            <a:prstGeom prst="parallelogram">
              <a:avLst>
                <a:gd name="adj" fmla="val 53026"/>
              </a:avLst>
            </a:prstGeom>
            <a:gradFill>
              <a:gsLst>
                <a:gs pos="10000">
                  <a:schemeClr val="tx2"/>
                </a:gs>
                <a:gs pos="32000">
                  <a:schemeClr val="tx2"/>
                </a:gs>
                <a:gs pos="15000">
                  <a:srgbClr val="FFFF00"/>
                </a:gs>
                <a:gs pos="100000">
                  <a:srgbClr val="F8FA39"/>
                </a:gs>
                <a:gs pos="84000">
                  <a:srgbClr val="F8FA39"/>
                </a:gs>
                <a:gs pos="69000">
                  <a:srgbClr val="F8FA39"/>
                </a:gs>
                <a:gs pos="36000">
                  <a:srgbClr val="F8FA39"/>
                </a:gs>
                <a:gs pos="76000">
                  <a:srgbClr val="1F497D"/>
                </a:gs>
                <a:gs pos="63000">
                  <a:srgbClr val="1F497D"/>
                </a:gs>
                <a:gs pos="89000">
                  <a:schemeClr val="tx2"/>
                </a:gs>
              </a:gsLst>
              <a:lin ang="1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6" name="Parallelogram 115"/>
            <p:cNvSpPr/>
            <p:nvPr/>
          </p:nvSpPr>
          <p:spPr>
            <a:xfrm rot="5400000" flipV="1">
              <a:off x="2360192" y="5508092"/>
              <a:ext cx="1404744" cy="190655"/>
            </a:xfrm>
            <a:prstGeom prst="parallelogram">
              <a:avLst>
                <a:gd name="adj" fmla="val 53026"/>
              </a:avLst>
            </a:prstGeom>
            <a:gradFill>
              <a:gsLst>
                <a:gs pos="0">
                  <a:schemeClr val="tx2"/>
                </a:gs>
                <a:gs pos="24000">
                  <a:schemeClr val="tx2"/>
                </a:gs>
                <a:gs pos="8000">
                  <a:srgbClr val="FFFF00"/>
                </a:gs>
                <a:gs pos="97000">
                  <a:srgbClr val="F8FA39"/>
                </a:gs>
                <a:gs pos="84000">
                  <a:srgbClr val="F8FA39"/>
                </a:gs>
                <a:gs pos="44000">
                  <a:srgbClr val="F8FA39"/>
                </a:gs>
                <a:gs pos="56000">
                  <a:srgbClr val="F8FA39"/>
                </a:gs>
                <a:gs pos="80000">
                  <a:srgbClr val="1F497D"/>
                </a:gs>
                <a:gs pos="61000">
                  <a:srgbClr val="1F497D"/>
                </a:gs>
                <a:gs pos="89000">
                  <a:schemeClr val="tx2"/>
                </a:gs>
              </a:gsLst>
              <a:lin ang="1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7" name="Parallelogram 116"/>
            <p:cNvSpPr/>
            <p:nvPr/>
          </p:nvSpPr>
          <p:spPr>
            <a:xfrm>
              <a:off x="1632864" y="4910417"/>
              <a:ext cx="1377089" cy="97046"/>
            </a:xfrm>
            <a:prstGeom prst="parallelogram">
              <a:avLst>
                <a:gd name="adj" fmla="val 193508"/>
              </a:avLst>
            </a:prstGeom>
            <a:gradFill>
              <a:gsLst>
                <a:gs pos="0">
                  <a:schemeClr val="tx2"/>
                </a:gs>
                <a:gs pos="32000">
                  <a:schemeClr val="tx2"/>
                </a:gs>
                <a:gs pos="24000">
                  <a:srgbClr val="FFFF00"/>
                </a:gs>
                <a:gs pos="100000">
                  <a:srgbClr val="F8FA39"/>
                </a:gs>
                <a:gs pos="87000">
                  <a:srgbClr val="F8FA39"/>
                </a:gs>
                <a:gs pos="62000">
                  <a:srgbClr val="F8FA39"/>
                </a:gs>
                <a:gs pos="43000">
                  <a:srgbClr val="F8FA39"/>
                </a:gs>
                <a:gs pos="69000">
                  <a:srgbClr val="1F497D"/>
                </a:gs>
                <a:gs pos="51000">
                  <a:srgbClr val="1F497D"/>
                </a:gs>
                <a:gs pos="92000">
                  <a:schemeClr val="tx2"/>
                </a:gs>
              </a:gsLst>
              <a:lin ang="3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6" name="Group 127"/>
          <p:cNvGrpSpPr/>
          <p:nvPr/>
        </p:nvGrpSpPr>
        <p:grpSpPr>
          <a:xfrm>
            <a:off x="546886" y="2819400"/>
            <a:ext cx="1107676" cy="1892686"/>
            <a:chOff x="142814" y="4572000"/>
            <a:chExt cx="1107676" cy="1892686"/>
          </a:xfrm>
        </p:grpSpPr>
        <p:sp>
          <p:nvSpPr>
            <p:cNvPr id="91" name="Rectangle 90"/>
            <p:cNvSpPr/>
            <p:nvPr/>
          </p:nvSpPr>
          <p:spPr>
            <a:xfrm>
              <a:off x="520246" y="5137906"/>
              <a:ext cx="189126" cy="1326780"/>
            </a:xfrm>
            <a:prstGeom prst="rect">
              <a:avLst/>
            </a:prstGeom>
            <a:gradFill>
              <a:gsLst>
                <a:gs pos="0">
                  <a:schemeClr val="tx2"/>
                </a:gs>
                <a:gs pos="32000">
                  <a:schemeClr val="tx2"/>
                </a:gs>
                <a:gs pos="15000">
                  <a:srgbClr val="FFFF00"/>
                </a:gs>
                <a:gs pos="100000">
                  <a:srgbClr val="F8FA39"/>
                </a:gs>
                <a:gs pos="84000">
                  <a:srgbClr val="F8FA39"/>
                </a:gs>
                <a:gs pos="69000">
                  <a:srgbClr val="F8FA39"/>
                </a:gs>
                <a:gs pos="48000">
                  <a:srgbClr val="F8FA39"/>
                </a:gs>
                <a:gs pos="76000">
                  <a:srgbClr val="1F497D"/>
                </a:gs>
                <a:gs pos="61000">
                  <a:srgbClr val="1F497D"/>
                </a:gs>
                <a:gs pos="92000">
                  <a:schemeClr val="tx2"/>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6" name="TextBox 95"/>
            <p:cNvSpPr txBox="1"/>
            <p:nvPr/>
          </p:nvSpPr>
          <p:spPr>
            <a:xfrm>
              <a:off x="142814" y="4572000"/>
              <a:ext cx="1107676" cy="276999"/>
            </a:xfrm>
            <a:prstGeom prst="rect">
              <a:avLst/>
            </a:prstGeom>
            <a:noFill/>
          </p:spPr>
          <p:txBody>
            <a:bodyPr wrap="none" lIns="0" tIns="0" rIns="0" bIns="0"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Experiment</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23" name="TextBox 122"/>
            <p:cNvSpPr txBox="1"/>
            <p:nvPr/>
          </p:nvSpPr>
          <p:spPr>
            <a:xfrm rot="16200000">
              <a:off x="71885" y="5693574"/>
              <a:ext cx="681277" cy="215444"/>
            </a:xfrm>
            <a:prstGeom prst="rect">
              <a:avLst/>
            </a:prstGeom>
            <a:noFill/>
          </p:spPr>
          <p:txBody>
            <a:bodyPr wrap="none" lIns="0" tIns="0" rIns="0" bIns="0" rtlCol="0">
              <a:spAutoFit/>
            </a:bodyPr>
            <a:lstStyle/>
            <a:p>
              <a:r>
                <a:rPr lang="en-US" sz="1400" dirty="0" smtClean="0">
                  <a:latin typeface="CMU Bright" panose="02000603000000000000" pitchFamily="2" charset="0"/>
                  <a:ea typeface="CMU Bright" panose="02000603000000000000" pitchFamily="2" charset="0"/>
                  <a:cs typeface="CMU Bright" panose="02000603000000000000" pitchFamily="2" charset="0"/>
                </a:rPr>
                <a:t>Molecule</a:t>
              </a:r>
              <a:endParaRPr lang="en-US" sz="1400" dirty="0">
                <a:latin typeface="CMU Bright" panose="02000603000000000000" pitchFamily="2" charset="0"/>
                <a:ea typeface="CMU Bright" panose="02000603000000000000" pitchFamily="2" charset="0"/>
                <a:cs typeface="CMU Bright" panose="02000603000000000000" pitchFamily="2" charset="0"/>
              </a:endParaRPr>
            </a:p>
          </p:txBody>
        </p:sp>
      </p:grpSp>
      <p:sp>
        <p:nvSpPr>
          <p:cNvPr id="126" name="TextBox 125"/>
          <p:cNvSpPr txBox="1"/>
          <p:nvPr/>
        </p:nvSpPr>
        <p:spPr>
          <a:xfrm rot="16200000">
            <a:off x="1303646" y="3940974"/>
            <a:ext cx="681277" cy="215444"/>
          </a:xfrm>
          <a:prstGeom prst="rect">
            <a:avLst/>
          </a:prstGeom>
          <a:noFill/>
        </p:spPr>
        <p:txBody>
          <a:bodyPr wrap="none" lIns="0" tIns="0" rIns="0" bIns="0" rtlCol="0">
            <a:spAutoFit/>
          </a:bodyPr>
          <a:lstStyle/>
          <a:p>
            <a:r>
              <a:rPr lang="en-US" sz="1400" dirty="0" smtClean="0">
                <a:latin typeface="CMU Bright" panose="02000603000000000000" pitchFamily="2" charset="0"/>
                <a:ea typeface="CMU Bright" panose="02000603000000000000" pitchFamily="2" charset="0"/>
                <a:cs typeface="CMU Bright" panose="02000603000000000000" pitchFamily="2" charset="0"/>
              </a:rPr>
              <a:t>Molecule</a:t>
            </a:r>
            <a:endParaRPr lang="en-US" sz="1400" dirty="0">
              <a:latin typeface="CMU Bright" panose="02000603000000000000" pitchFamily="2" charset="0"/>
              <a:ea typeface="CMU Bright" panose="02000603000000000000" pitchFamily="2" charset="0"/>
              <a:cs typeface="CMU Bright" panose="02000603000000000000" pitchFamily="2" charset="0"/>
            </a:endParaRPr>
          </a:p>
        </p:txBody>
      </p:sp>
      <p:sp>
        <p:nvSpPr>
          <p:cNvPr id="118" name="TextBox 117"/>
          <p:cNvSpPr txBox="1"/>
          <p:nvPr/>
        </p:nvSpPr>
        <p:spPr>
          <a:xfrm>
            <a:off x="4720316" y="2307308"/>
            <a:ext cx="3509284" cy="923330"/>
          </a:xfrm>
          <a:prstGeom prst="rect">
            <a:avLst/>
          </a:prstGeom>
          <a:noFill/>
        </p:spPr>
        <p:txBody>
          <a:bodyPr wrap="square" lIns="0" tIns="0" rIns="0" bIns="0" rtlCol="0">
            <a:spAutoFit/>
          </a:bodyPr>
          <a:lstStyle/>
          <a:p>
            <a:pPr marL="274320" indent="-274320">
              <a:buFont typeface="+mj-lt"/>
              <a:buAutoNum type="arabicPeriod" startAt="2"/>
            </a:pPr>
            <a:r>
              <a:rPr lang="en-US" sz="2000" b="1" dirty="0" smtClean="0">
                <a:latin typeface="CMU Bright" panose="02000603000000000000" pitchFamily="2" charset="0"/>
                <a:ea typeface="CMU Bright" panose="02000603000000000000" pitchFamily="2" charset="0"/>
                <a:cs typeface="CMU Bright" panose="02000603000000000000" pitchFamily="2" charset="0"/>
              </a:rPr>
              <a:t>Identify reduced model parameters using traditional methods</a:t>
            </a:r>
            <a:endParaRPr lang="en-US" sz="2000" b="1" dirty="0">
              <a:solidFill>
                <a:schemeClr val="tx1">
                  <a:lumMod val="50000"/>
                  <a:lumOff val="50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2" name="Title 1"/>
          <p:cNvSpPr>
            <a:spLocks noGrp="1"/>
          </p:cNvSpPr>
          <p:nvPr>
            <p:ph type="title"/>
          </p:nvPr>
        </p:nvSpPr>
        <p:spPr/>
        <p:txBody>
          <a:bodyPr/>
          <a:lstStyle/>
          <a:p>
            <a:r>
              <a:rPr lang="en-US" dirty="0" smtClean="0"/>
              <a:t>Step 7: </a:t>
            </a:r>
            <a:r>
              <a:rPr lang="en-US" dirty="0"/>
              <a:t>Estimate parameters</a:t>
            </a:r>
          </a:p>
        </p:txBody>
      </p:sp>
    </p:spTree>
    <p:extLst>
      <p:ext uri="{BB962C8B-B14F-4D97-AF65-F5344CB8AC3E}">
        <p14:creationId xmlns:p14="http://schemas.microsoft.com/office/powerpoint/2010/main" val="293512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P spid="95" grpId="0"/>
      <p:bldP spid="126" grpId="0"/>
      <p:bldP spid="1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j-lt"/>
              </a:rPr>
              <a:t>Steps 8-9: Verify and validate model</a:t>
            </a:r>
            <a:endParaRPr lang="en-US" dirty="0">
              <a:latin typeface="+mj-lt"/>
            </a:endParaRPr>
          </a:p>
        </p:txBody>
      </p:sp>
      <p:sp>
        <p:nvSpPr>
          <p:cNvPr id="4" name="Text Placeholder 3"/>
          <p:cNvSpPr>
            <a:spLocks noGrp="1"/>
          </p:cNvSpPr>
          <p:nvPr>
            <p:ph type="body" idx="1"/>
          </p:nvPr>
        </p:nvSpPr>
        <p:spPr>
          <a:xfrm>
            <a:off x="299540" y="2159879"/>
            <a:ext cx="4040188" cy="440668"/>
          </a:xfrm>
        </p:spPr>
        <p:txBody>
          <a:bodyPr>
            <a:normAutofit lnSpcReduction="10000"/>
          </a:bodyPr>
          <a:lstStyle/>
          <a:p>
            <a:r>
              <a:rPr lang="en-US" dirty="0" smtClean="0">
                <a:latin typeface="+mj-lt"/>
              </a:rPr>
              <a:t>Verify: known biology</a:t>
            </a:r>
            <a:endParaRPr lang="en-US" dirty="0">
              <a:latin typeface="+mj-lt"/>
            </a:endParaRPr>
          </a:p>
        </p:txBody>
      </p:sp>
      <p:sp>
        <p:nvSpPr>
          <p:cNvPr id="3" name="Content Placeholder 2"/>
          <p:cNvSpPr>
            <a:spLocks noGrp="1"/>
          </p:cNvSpPr>
          <p:nvPr>
            <p:ph sz="half" idx="2"/>
          </p:nvPr>
        </p:nvSpPr>
        <p:spPr>
          <a:xfrm>
            <a:off x="299540" y="2710909"/>
            <a:ext cx="4040188" cy="1782268"/>
          </a:xfrm>
        </p:spPr>
        <p:txBody>
          <a:bodyPr lIns="0" tIns="0" rIns="0" bIns="0" numCol="1" spcCol="914400">
            <a:normAutofit/>
          </a:bodyPr>
          <a:lstStyle/>
          <a:p>
            <a:pPr>
              <a:spcBef>
                <a:spcPts val="600"/>
              </a:spcBef>
            </a:pPr>
            <a:r>
              <a:rPr lang="en-US" sz="2400" dirty="0">
                <a:latin typeface="+mj-lt"/>
                <a:ea typeface="CMU Bright" panose="02000603000000000000" pitchFamily="2" charset="0"/>
                <a:cs typeface="CMU Bright" panose="02000603000000000000" pitchFamily="2" charset="0"/>
              </a:rPr>
              <a:t>Matches training data</a:t>
            </a:r>
          </a:p>
          <a:p>
            <a:pPr>
              <a:spcBef>
                <a:spcPts val="600"/>
              </a:spcBef>
            </a:pPr>
            <a:r>
              <a:rPr lang="en-US" sz="2400" dirty="0" smtClean="0">
                <a:latin typeface="+mj-lt"/>
                <a:ea typeface="CMU Bright" panose="02000603000000000000" pitchFamily="2" charset="0"/>
                <a:cs typeface="CMU Bright" panose="02000603000000000000" pitchFamily="2" charset="0"/>
              </a:rPr>
              <a:t>Matches </a:t>
            </a:r>
            <a:r>
              <a:rPr lang="en-US" sz="2400" dirty="0">
                <a:latin typeface="+mj-lt"/>
                <a:ea typeface="CMU Bright" panose="02000603000000000000" pitchFamily="2" charset="0"/>
                <a:cs typeface="CMU Bright" panose="02000603000000000000" pitchFamily="2" charset="0"/>
              </a:rPr>
              <a:t>published data</a:t>
            </a:r>
          </a:p>
          <a:p>
            <a:pPr>
              <a:spcBef>
                <a:spcPts val="600"/>
              </a:spcBef>
            </a:pPr>
            <a:r>
              <a:rPr lang="en-US" sz="2400" dirty="0" smtClean="0">
                <a:latin typeface="+mj-lt"/>
                <a:ea typeface="CMU Bright" panose="02000603000000000000" pitchFamily="2" charset="0"/>
                <a:cs typeface="CMU Bright" panose="02000603000000000000" pitchFamily="2" charset="0"/>
              </a:rPr>
              <a:t>Matches </a:t>
            </a:r>
            <a:r>
              <a:rPr lang="en-US" sz="2400" dirty="0">
                <a:latin typeface="+mj-lt"/>
                <a:ea typeface="CMU Bright" panose="02000603000000000000" pitchFamily="2" charset="0"/>
                <a:cs typeface="CMU Bright" panose="02000603000000000000" pitchFamily="2" charset="0"/>
              </a:rPr>
              <a:t>theory</a:t>
            </a:r>
          </a:p>
          <a:p>
            <a:pPr>
              <a:spcBef>
                <a:spcPts val="600"/>
              </a:spcBef>
            </a:pPr>
            <a:r>
              <a:rPr lang="en-US" sz="2400" dirty="0" smtClean="0">
                <a:latin typeface="+mj-lt"/>
                <a:ea typeface="CMU Bright" panose="02000603000000000000" pitchFamily="2" charset="0"/>
                <a:cs typeface="CMU Bright" panose="02000603000000000000" pitchFamily="2" charset="0"/>
              </a:rPr>
              <a:t>No </a:t>
            </a:r>
            <a:r>
              <a:rPr lang="en-US" sz="2400" dirty="0">
                <a:latin typeface="+mj-lt"/>
                <a:ea typeface="CMU Bright" panose="02000603000000000000" pitchFamily="2" charset="0"/>
                <a:cs typeface="CMU Bright" panose="02000603000000000000" pitchFamily="2" charset="0"/>
              </a:rPr>
              <a:t>obvious </a:t>
            </a:r>
            <a:r>
              <a:rPr lang="en-US" sz="2400" dirty="0" smtClean="0">
                <a:latin typeface="+mj-lt"/>
                <a:ea typeface="CMU Bright" panose="02000603000000000000" pitchFamily="2" charset="0"/>
                <a:cs typeface="CMU Bright" panose="02000603000000000000" pitchFamily="2" charset="0"/>
              </a:rPr>
              <a:t>errors</a:t>
            </a:r>
            <a:endParaRPr lang="en-US" sz="2400" dirty="0">
              <a:latin typeface="+mj-lt"/>
              <a:ea typeface="CMU Bright" panose="02000603000000000000" pitchFamily="2" charset="0"/>
              <a:cs typeface="CMU Bright" panose="02000603000000000000" pitchFamily="2" charset="0"/>
            </a:endParaRPr>
          </a:p>
        </p:txBody>
      </p:sp>
      <p:sp>
        <p:nvSpPr>
          <p:cNvPr id="5" name="Text Placeholder 4"/>
          <p:cNvSpPr>
            <a:spLocks noGrp="1"/>
          </p:cNvSpPr>
          <p:nvPr>
            <p:ph type="body" sz="quarter" idx="3"/>
          </p:nvPr>
        </p:nvSpPr>
        <p:spPr>
          <a:xfrm>
            <a:off x="4802685" y="2159879"/>
            <a:ext cx="4041775" cy="440668"/>
          </a:xfrm>
        </p:spPr>
        <p:txBody>
          <a:bodyPr>
            <a:normAutofit lnSpcReduction="10000"/>
          </a:bodyPr>
          <a:lstStyle/>
          <a:p>
            <a:r>
              <a:rPr lang="en-US" dirty="0" smtClean="0">
                <a:latin typeface="+mj-lt"/>
              </a:rPr>
              <a:t>Validate: true biology</a:t>
            </a:r>
            <a:endParaRPr lang="en-US" dirty="0">
              <a:latin typeface="+mj-lt"/>
            </a:endParaRPr>
          </a:p>
        </p:txBody>
      </p:sp>
      <p:sp>
        <p:nvSpPr>
          <p:cNvPr id="6" name="Content Placeholder 5"/>
          <p:cNvSpPr>
            <a:spLocks noGrp="1"/>
          </p:cNvSpPr>
          <p:nvPr>
            <p:ph sz="quarter" idx="4"/>
          </p:nvPr>
        </p:nvSpPr>
        <p:spPr>
          <a:xfrm>
            <a:off x="4802685" y="2710909"/>
            <a:ext cx="4041775" cy="1782268"/>
          </a:xfrm>
        </p:spPr>
        <p:txBody>
          <a:bodyPr/>
          <a:lstStyle/>
          <a:p>
            <a:pPr>
              <a:spcBef>
                <a:spcPts val="600"/>
              </a:spcBef>
            </a:pPr>
            <a:r>
              <a:rPr lang="en-US" dirty="0">
                <a:latin typeface="+mj-lt"/>
              </a:rPr>
              <a:t>Matches new </a:t>
            </a:r>
            <a:r>
              <a:rPr lang="en-US" dirty="0" smtClean="0">
                <a:latin typeface="+mj-lt"/>
              </a:rPr>
              <a:t>data</a:t>
            </a:r>
            <a:endParaRPr lang="en-US" dirty="0">
              <a:latin typeface="+mj-lt"/>
            </a:endParaRPr>
          </a:p>
        </p:txBody>
      </p:sp>
    </p:spTree>
    <p:extLst>
      <p:ext uri="{BB962C8B-B14F-4D97-AF65-F5344CB8AC3E}">
        <p14:creationId xmlns:p14="http://schemas.microsoft.com/office/powerpoint/2010/main" val="322888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a:grpSpLocks noChangeAspect="1"/>
          </p:cNvGrpSpPr>
          <p:nvPr/>
        </p:nvGrpSpPr>
        <p:grpSpPr>
          <a:xfrm>
            <a:off x="2516407" y="1374321"/>
            <a:ext cx="1390178" cy="2035638"/>
            <a:chOff x="6680689" y="541875"/>
            <a:chExt cx="1434611" cy="2100704"/>
          </a:xfrm>
          <a:effectLst>
            <a:outerShdw blurRad="50800" dist="38100" dir="2700000" algn="tl" rotWithShape="0">
              <a:prstClr val="black">
                <a:alpha val="40000"/>
              </a:prstClr>
            </a:outerShdw>
          </a:effectLst>
        </p:grpSpPr>
        <p:sp>
          <p:nvSpPr>
            <p:cNvPr id="40" name="Freeform 39"/>
            <p:cNvSpPr/>
            <p:nvPr/>
          </p:nvSpPr>
          <p:spPr>
            <a:xfrm>
              <a:off x="7811713" y="807643"/>
              <a:ext cx="303587" cy="1442149"/>
            </a:xfrm>
            <a:custGeom>
              <a:avLst/>
              <a:gdLst>
                <a:gd name="connsiteX0" fmla="*/ 0 w 514580"/>
                <a:gd name="connsiteY0" fmla="*/ 607284 h 1581854"/>
                <a:gd name="connsiteX1" fmla="*/ 131736 w 514580"/>
                <a:gd name="connsiteY1" fmla="*/ 607284 h 1581854"/>
                <a:gd name="connsiteX2" fmla="*/ 162733 w 514580"/>
                <a:gd name="connsiteY2" fmla="*/ 1451942 h 1581854"/>
                <a:gd name="connsiteX3" fmla="*/ 511444 w 514580"/>
                <a:gd name="connsiteY3" fmla="*/ 1521684 h 1581854"/>
                <a:gd name="connsiteX4" fmla="*/ 333214 w 514580"/>
                <a:gd name="connsiteY4" fmla="*/ 886254 h 1581854"/>
                <a:gd name="connsiteX5" fmla="*/ 309966 w 514580"/>
                <a:gd name="connsiteY5" fmla="*/ 297318 h 1581854"/>
                <a:gd name="connsiteX6" fmla="*/ 46495 w 514580"/>
                <a:gd name="connsiteY6" fmla="*/ 26098 h 1581854"/>
                <a:gd name="connsiteX7" fmla="*/ 30997 w 514580"/>
                <a:gd name="connsiteY7" fmla="*/ 26098 h 1581854"/>
                <a:gd name="connsiteX0" fmla="*/ 0 w 514580"/>
                <a:gd name="connsiteY0" fmla="*/ 581186 h 1555756"/>
                <a:gd name="connsiteX1" fmla="*/ 131736 w 514580"/>
                <a:gd name="connsiteY1" fmla="*/ 581186 h 1555756"/>
                <a:gd name="connsiteX2" fmla="*/ 162733 w 514580"/>
                <a:gd name="connsiteY2" fmla="*/ 1425844 h 1555756"/>
                <a:gd name="connsiteX3" fmla="*/ 511444 w 514580"/>
                <a:gd name="connsiteY3" fmla="*/ 1495586 h 1555756"/>
                <a:gd name="connsiteX4" fmla="*/ 333214 w 514580"/>
                <a:gd name="connsiteY4" fmla="*/ 860156 h 1555756"/>
                <a:gd name="connsiteX5" fmla="*/ 309966 w 514580"/>
                <a:gd name="connsiteY5" fmla="*/ 271220 h 1555756"/>
                <a:gd name="connsiteX6" fmla="*/ 46495 w 514580"/>
                <a:gd name="connsiteY6" fmla="*/ 0 h 1555756"/>
                <a:gd name="connsiteX0" fmla="*/ 0 w 514580"/>
                <a:gd name="connsiteY0" fmla="*/ 604433 h 1579003"/>
                <a:gd name="connsiteX1" fmla="*/ 131736 w 514580"/>
                <a:gd name="connsiteY1" fmla="*/ 604433 h 1579003"/>
                <a:gd name="connsiteX2" fmla="*/ 162733 w 514580"/>
                <a:gd name="connsiteY2" fmla="*/ 1449091 h 1579003"/>
                <a:gd name="connsiteX3" fmla="*/ 511444 w 514580"/>
                <a:gd name="connsiteY3" fmla="*/ 1518833 h 1579003"/>
                <a:gd name="connsiteX4" fmla="*/ 333214 w 514580"/>
                <a:gd name="connsiteY4" fmla="*/ 883403 h 1579003"/>
                <a:gd name="connsiteX5" fmla="*/ 309966 w 514580"/>
                <a:gd name="connsiteY5" fmla="*/ 294467 h 1579003"/>
                <a:gd name="connsiteX6" fmla="*/ 0 w 514580"/>
                <a:gd name="connsiteY6" fmla="*/ 0 h 1579003"/>
                <a:gd name="connsiteX0" fmla="*/ 0 w 514580"/>
                <a:gd name="connsiteY0" fmla="*/ 604433 h 1579003"/>
                <a:gd name="connsiteX1" fmla="*/ 131736 w 514580"/>
                <a:gd name="connsiteY1" fmla="*/ 604433 h 1579003"/>
                <a:gd name="connsiteX2" fmla="*/ 162733 w 514580"/>
                <a:gd name="connsiteY2" fmla="*/ 1449091 h 1579003"/>
                <a:gd name="connsiteX3" fmla="*/ 511444 w 514580"/>
                <a:gd name="connsiteY3" fmla="*/ 1518833 h 1579003"/>
                <a:gd name="connsiteX4" fmla="*/ 333214 w 514580"/>
                <a:gd name="connsiteY4" fmla="*/ 883403 h 1579003"/>
                <a:gd name="connsiteX5" fmla="*/ 309966 w 514580"/>
                <a:gd name="connsiteY5" fmla="*/ 294467 h 1579003"/>
                <a:gd name="connsiteX6" fmla="*/ 0 w 514580"/>
                <a:gd name="connsiteY6" fmla="*/ 0 h 1579003"/>
                <a:gd name="connsiteX0" fmla="*/ 0 w 514580"/>
                <a:gd name="connsiteY0" fmla="*/ 604433 h 1579003"/>
                <a:gd name="connsiteX1" fmla="*/ 131736 w 514580"/>
                <a:gd name="connsiteY1" fmla="*/ 604433 h 1579003"/>
                <a:gd name="connsiteX2" fmla="*/ 162733 w 514580"/>
                <a:gd name="connsiteY2" fmla="*/ 1449091 h 1579003"/>
                <a:gd name="connsiteX3" fmla="*/ 511444 w 514580"/>
                <a:gd name="connsiteY3" fmla="*/ 1518833 h 1579003"/>
                <a:gd name="connsiteX4" fmla="*/ 333214 w 514580"/>
                <a:gd name="connsiteY4" fmla="*/ 883403 h 1579003"/>
                <a:gd name="connsiteX5" fmla="*/ 309966 w 514580"/>
                <a:gd name="connsiteY5" fmla="*/ 294467 h 1579003"/>
                <a:gd name="connsiteX6" fmla="*/ 0 w 514580"/>
                <a:gd name="connsiteY6" fmla="*/ 0 h 1579003"/>
                <a:gd name="connsiteX0" fmla="*/ 0 w 514580"/>
                <a:gd name="connsiteY0" fmla="*/ 604433 h 1579003"/>
                <a:gd name="connsiteX1" fmla="*/ 131736 w 514580"/>
                <a:gd name="connsiteY1" fmla="*/ 604433 h 1579003"/>
                <a:gd name="connsiteX2" fmla="*/ 162733 w 514580"/>
                <a:gd name="connsiteY2" fmla="*/ 1449091 h 1579003"/>
                <a:gd name="connsiteX3" fmla="*/ 511444 w 514580"/>
                <a:gd name="connsiteY3" fmla="*/ 1518833 h 1579003"/>
                <a:gd name="connsiteX4" fmla="*/ 333214 w 514580"/>
                <a:gd name="connsiteY4" fmla="*/ 883403 h 1579003"/>
                <a:gd name="connsiteX5" fmla="*/ 309966 w 514580"/>
                <a:gd name="connsiteY5" fmla="*/ 294467 h 1579003"/>
                <a:gd name="connsiteX6" fmla="*/ 0 w 514580"/>
                <a:gd name="connsiteY6" fmla="*/ 0 h 1579003"/>
                <a:gd name="connsiteX0" fmla="*/ 0 w 519343"/>
                <a:gd name="connsiteY0" fmla="*/ 602052 h 1579003"/>
                <a:gd name="connsiteX1" fmla="*/ 136499 w 519343"/>
                <a:gd name="connsiteY1" fmla="*/ 604433 h 1579003"/>
                <a:gd name="connsiteX2" fmla="*/ 167496 w 519343"/>
                <a:gd name="connsiteY2" fmla="*/ 1449091 h 1579003"/>
                <a:gd name="connsiteX3" fmla="*/ 516207 w 519343"/>
                <a:gd name="connsiteY3" fmla="*/ 1518833 h 1579003"/>
                <a:gd name="connsiteX4" fmla="*/ 337977 w 519343"/>
                <a:gd name="connsiteY4" fmla="*/ 883403 h 1579003"/>
                <a:gd name="connsiteX5" fmla="*/ 314729 w 519343"/>
                <a:gd name="connsiteY5" fmla="*/ 294467 h 1579003"/>
                <a:gd name="connsiteX6" fmla="*/ 4763 w 519343"/>
                <a:gd name="connsiteY6" fmla="*/ 0 h 1579003"/>
                <a:gd name="connsiteX0" fmla="*/ 0 w 519343"/>
                <a:gd name="connsiteY0" fmla="*/ 602052 h 1579003"/>
                <a:gd name="connsiteX1" fmla="*/ 136499 w 519343"/>
                <a:gd name="connsiteY1" fmla="*/ 604433 h 1579003"/>
                <a:gd name="connsiteX2" fmla="*/ 167496 w 519343"/>
                <a:gd name="connsiteY2" fmla="*/ 1449091 h 1579003"/>
                <a:gd name="connsiteX3" fmla="*/ 516207 w 519343"/>
                <a:gd name="connsiteY3" fmla="*/ 1518833 h 1579003"/>
                <a:gd name="connsiteX4" fmla="*/ 337977 w 519343"/>
                <a:gd name="connsiteY4" fmla="*/ 883403 h 1579003"/>
                <a:gd name="connsiteX5" fmla="*/ 314729 w 519343"/>
                <a:gd name="connsiteY5" fmla="*/ 294467 h 1579003"/>
                <a:gd name="connsiteX6" fmla="*/ 4763 w 519343"/>
                <a:gd name="connsiteY6" fmla="*/ 0 h 1579003"/>
                <a:gd name="connsiteX0" fmla="*/ 0 w 519343"/>
                <a:gd name="connsiteY0" fmla="*/ 602052 h 1579003"/>
                <a:gd name="connsiteX1" fmla="*/ 136499 w 519343"/>
                <a:gd name="connsiteY1" fmla="*/ 604433 h 1579003"/>
                <a:gd name="connsiteX2" fmla="*/ 167496 w 519343"/>
                <a:gd name="connsiteY2" fmla="*/ 1449091 h 1579003"/>
                <a:gd name="connsiteX3" fmla="*/ 516207 w 519343"/>
                <a:gd name="connsiteY3" fmla="*/ 1518833 h 1579003"/>
                <a:gd name="connsiteX4" fmla="*/ 337977 w 519343"/>
                <a:gd name="connsiteY4" fmla="*/ 883403 h 1579003"/>
                <a:gd name="connsiteX5" fmla="*/ 314729 w 519343"/>
                <a:gd name="connsiteY5" fmla="*/ 294467 h 1579003"/>
                <a:gd name="connsiteX6" fmla="*/ 4763 w 519343"/>
                <a:gd name="connsiteY6" fmla="*/ 0 h 1579003"/>
                <a:gd name="connsiteX0" fmla="*/ 0 w 514580"/>
                <a:gd name="connsiteY0" fmla="*/ 609196 h 1579003"/>
                <a:gd name="connsiteX1" fmla="*/ 131736 w 514580"/>
                <a:gd name="connsiteY1" fmla="*/ 604433 h 1579003"/>
                <a:gd name="connsiteX2" fmla="*/ 162733 w 514580"/>
                <a:gd name="connsiteY2" fmla="*/ 1449091 h 1579003"/>
                <a:gd name="connsiteX3" fmla="*/ 511444 w 514580"/>
                <a:gd name="connsiteY3" fmla="*/ 1518833 h 1579003"/>
                <a:gd name="connsiteX4" fmla="*/ 333214 w 514580"/>
                <a:gd name="connsiteY4" fmla="*/ 883403 h 1579003"/>
                <a:gd name="connsiteX5" fmla="*/ 309966 w 514580"/>
                <a:gd name="connsiteY5" fmla="*/ 294467 h 1579003"/>
                <a:gd name="connsiteX6" fmla="*/ 0 w 514580"/>
                <a:gd name="connsiteY6" fmla="*/ 0 h 1579003"/>
                <a:gd name="connsiteX0" fmla="*/ 0 w 526486"/>
                <a:gd name="connsiteY0" fmla="*/ 606814 h 1579003"/>
                <a:gd name="connsiteX1" fmla="*/ 143642 w 526486"/>
                <a:gd name="connsiteY1" fmla="*/ 604433 h 1579003"/>
                <a:gd name="connsiteX2" fmla="*/ 174639 w 526486"/>
                <a:gd name="connsiteY2" fmla="*/ 1449091 h 1579003"/>
                <a:gd name="connsiteX3" fmla="*/ 523350 w 526486"/>
                <a:gd name="connsiteY3" fmla="*/ 1518833 h 1579003"/>
                <a:gd name="connsiteX4" fmla="*/ 345120 w 526486"/>
                <a:gd name="connsiteY4" fmla="*/ 883403 h 1579003"/>
                <a:gd name="connsiteX5" fmla="*/ 321872 w 526486"/>
                <a:gd name="connsiteY5" fmla="*/ 294467 h 1579003"/>
                <a:gd name="connsiteX6" fmla="*/ 11906 w 526486"/>
                <a:gd name="connsiteY6" fmla="*/ 0 h 1579003"/>
                <a:gd name="connsiteX0" fmla="*/ 0 w 521724"/>
                <a:gd name="connsiteY0" fmla="*/ 606814 h 1579003"/>
                <a:gd name="connsiteX1" fmla="*/ 138880 w 521724"/>
                <a:gd name="connsiteY1" fmla="*/ 604433 h 1579003"/>
                <a:gd name="connsiteX2" fmla="*/ 169877 w 521724"/>
                <a:gd name="connsiteY2" fmla="*/ 1449091 h 1579003"/>
                <a:gd name="connsiteX3" fmla="*/ 518588 w 521724"/>
                <a:gd name="connsiteY3" fmla="*/ 1518833 h 1579003"/>
                <a:gd name="connsiteX4" fmla="*/ 340358 w 521724"/>
                <a:gd name="connsiteY4" fmla="*/ 883403 h 1579003"/>
                <a:gd name="connsiteX5" fmla="*/ 317110 w 521724"/>
                <a:gd name="connsiteY5" fmla="*/ 294467 h 1579003"/>
                <a:gd name="connsiteX6" fmla="*/ 7144 w 521724"/>
                <a:gd name="connsiteY6" fmla="*/ 0 h 1579003"/>
                <a:gd name="connsiteX0" fmla="*/ 0 w 521724"/>
                <a:gd name="connsiteY0" fmla="*/ 606814 h 1579003"/>
                <a:gd name="connsiteX1" fmla="*/ 138880 w 521724"/>
                <a:gd name="connsiteY1" fmla="*/ 604433 h 1579003"/>
                <a:gd name="connsiteX2" fmla="*/ 169877 w 521724"/>
                <a:gd name="connsiteY2" fmla="*/ 1449091 h 1579003"/>
                <a:gd name="connsiteX3" fmla="*/ 518588 w 521724"/>
                <a:gd name="connsiteY3" fmla="*/ 1518833 h 1579003"/>
                <a:gd name="connsiteX4" fmla="*/ 340358 w 521724"/>
                <a:gd name="connsiteY4" fmla="*/ 883403 h 1579003"/>
                <a:gd name="connsiteX5" fmla="*/ 317110 w 521724"/>
                <a:gd name="connsiteY5" fmla="*/ 294467 h 1579003"/>
                <a:gd name="connsiteX6" fmla="*/ 7144 w 521724"/>
                <a:gd name="connsiteY6" fmla="*/ 0 h 1579003"/>
                <a:gd name="connsiteX0" fmla="*/ 0 w 521724"/>
                <a:gd name="connsiteY0" fmla="*/ 606814 h 1579003"/>
                <a:gd name="connsiteX1" fmla="*/ 138880 w 521724"/>
                <a:gd name="connsiteY1" fmla="*/ 604433 h 1579003"/>
                <a:gd name="connsiteX2" fmla="*/ 169877 w 521724"/>
                <a:gd name="connsiteY2" fmla="*/ 1449091 h 1579003"/>
                <a:gd name="connsiteX3" fmla="*/ 518588 w 521724"/>
                <a:gd name="connsiteY3" fmla="*/ 1518833 h 1579003"/>
                <a:gd name="connsiteX4" fmla="*/ 340358 w 521724"/>
                <a:gd name="connsiteY4" fmla="*/ 883403 h 1579003"/>
                <a:gd name="connsiteX5" fmla="*/ 317110 w 521724"/>
                <a:gd name="connsiteY5" fmla="*/ 294467 h 1579003"/>
                <a:gd name="connsiteX6" fmla="*/ 7144 w 521724"/>
                <a:gd name="connsiteY6" fmla="*/ 0 h 1579003"/>
                <a:gd name="connsiteX0" fmla="*/ 0 w 522197"/>
                <a:gd name="connsiteY0" fmla="*/ 606814 h 1590397"/>
                <a:gd name="connsiteX1" fmla="*/ 138880 w 522197"/>
                <a:gd name="connsiteY1" fmla="*/ 604433 h 1590397"/>
                <a:gd name="connsiteX2" fmla="*/ 155590 w 522197"/>
                <a:gd name="connsiteY2" fmla="*/ 1472904 h 1590397"/>
                <a:gd name="connsiteX3" fmla="*/ 518588 w 522197"/>
                <a:gd name="connsiteY3" fmla="*/ 1518833 h 1590397"/>
                <a:gd name="connsiteX4" fmla="*/ 340358 w 522197"/>
                <a:gd name="connsiteY4" fmla="*/ 883403 h 1590397"/>
                <a:gd name="connsiteX5" fmla="*/ 317110 w 522197"/>
                <a:gd name="connsiteY5" fmla="*/ 294467 h 1590397"/>
                <a:gd name="connsiteX6" fmla="*/ 7144 w 522197"/>
                <a:gd name="connsiteY6" fmla="*/ 0 h 1590397"/>
                <a:gd name="connsiteX0" fmla="*/ 0 w 522197"/>
                <a:gd name="connsiteY0" fmla="*/ 606814 h 1587162"/>
                <a:gd name="connsiteX1" fmla="*/ 138880 w 522197"/>
                <a:gd name="connsiteY1" fmla="*/ 604433 h 1587162"/>
                <a:gd name="connsiteX2" fmla="*/ 155590 w 522197"/>
                <a:gd name="connsiteY2" fmla="*/ 1472904 h 1587162"/>
                <a:gd name="connsiteX3" fmla="*/ 518588 w 522197"/>
                <a:gd name="connsiteY3" fmla="*/ 1518833 h 1587162"/>
                <a:gd name="connsiteX4" fmla="*/ 340358 w 522197"/>
                <a:gd name="connsiteY4" fmla="*/ 883403 h 1587162"/>
                <a:gd name="connsiteX5" fmla="*/ 317110 w 522197"/>
                <a:gd name="connsiteY5" fmla="*/ 294467 h 1587162"/>
                <a:gd name="connsiteX6" fmla="*/ 7144 w 522197"/>
                <a:gd name="connsiteY6" fmla="*/ 0 h 1587162"/>
                <a:gd name="connsiteX0" fmla="*/ 0 w 522692"/>
                <a:gd name="connsiteY0" fmla="*/ 606814 h 1584840"/>
                <a:gd name="connsiteX1" fmla="*/ 138880 w 522692"/>
                <a:gd name="connsiteY1" fmla="*/ 604433 h 1584840"/>
                <a:gd name="connsiteX2" fmla="*/ 141303 w 522692"/>
                <a:gd name="connsiteY2" fmla="*/ 1468142 h 1584840"/>
                <a:gd name="connsiteX3" fmla="*/ 518588 w 522692"/>
                <a:gd name="connsiteY3" fmla="*/ 1518833 h 1584840"/>
                <a:gd name="connsiteX4" fmla="*/ 340358 w 522692"/>
                <a:gd name="connsiteY4" fmla="*/ 883403 h 1584840"/>
                <a:gd name="connsiteX5" fmla="*/ 317110 w 522692"/>
                <a:gd name="connsiteY5" fmla="*/ 294467 h 1584840"/>
                <a:gd name="connsiteX6" fmla="*/ 7144 w 522692"/>
                <a:gd name="connsiteY6" fmla="*/ 0 h 1584840"/>
                <a:gd name="connsiteX0" fmla="*/ 0 w 522862"/>
                <a:gd name="connsiteY0" fmla="*/ 606814 h 1543796"/>
                <a:gd name="connsiteX1" fmla="*/ 138880 w 522862"/>
                <a:gd name="connsiteY1" fmla="*/ 604433 h 1543796"/>
                <a:gd name="connsiteX2" fmla="*/ 136540 w 522862"/>
                <a:gd name="connsiteY2" fmla="*/ 1341935 h 1543796"/>
                <a:gd name="connsiteX3" fmla="*/ 518588 w 522862"/>
                <a:gd name="connsiteY3" fmla="*/ 1518833 h 1543796"/>
                <a:gd name="connsiteX4" fmla="*/ 340358 w 522862"/>
                <a:gd name="connsiteY4" fmla="*/ 883403 h 1543796"/>
                <a:gd name="connsiteX5" fmla="*/ 317110 w 522862"/>
                <a:gd name="connsiteY5" fmla="*/ 294467 h 1543796"/>
                <a:gd name="connsiteX6" fmla="*/ 7144 w 522862"/>
                <a:gd name="connsiteY6" fmla="*/ 0 h 1543796"/>
                <a:gd name="connsiteX0" fmla="*/ 0 w 518929"/>
                <a:gd name="connsiteY0" fmla="*/ 606814 h 1601907"/>
                <a:gd name="connsiteX1" fmla="*/ 138880 w 518929"/>
                <a:gd name="connsiteY1" fmla="*/ 604433 h 1601907"/>
                <a:gd name="connsiteX2" fmla="*/ 136540 w 518929"/>
                <a:gd name="connsiteY2" fmla="*/ 1341935 h 1601907"/>
                <a:gd name="connsiteX3" fmla="*/ 289301 w 518929"/>
                <a:gd name="connsiteY3" fmla="*/ 1575379 h 1601907"/>
                <a:gd name="connsiteX4" fmla="*/ 518588 w 518929"/>
                <a:gd name="connsiteY4" fmla="*/ 1518833 h 1601907"/>
                <a:gd name="connsiteX5" fmla="*/ 340358 w 518929"/>
                <a:gd name="connsiteY5" fmla="*/ 883403 h 1601907"/>
                <a:gd name="connsiteX6" fmla="*/ 317110 w 518929"/>
                <a:gd name="connsiteY6" fmla="*/ 294467 h 1601907"/>
                <a:gd name="connsiteX7" fmla="*/ 7144 w 518929"/>
                <a:gd name="connsiteY7" fmla="*/ 0 h 1601907"/>
                <a:gd name="connsiteX0" fmla="*/ 0 w 518929"/>
                <a:gd name="connsiteY0" fmla="*/ 606814 h 1589813"/>
                <a:gd name="connsiteX1" fmla="*/ 138880 w 518929"/>
                <a:gd name="connsiteY1" fmla="*/ 604433 h 1589813"/>
                <a:gd name="connsiteX2" fmla="*/ 136540 w 518929"/>
                <a:gd name="connsiteY2" fmla="*/ 1341935 h 1589813"/>
                <a:gd name="connsiteX3" fmla="*/ 289301 w 518929"/>
                <a:gd name="connsiteY3" fmla="*/ 1575379 h 1589813"/>
                <a:gd name="connsiteX4" fmla="*/ 518588 w 518929"/>
                <a:gd name="connsiteY4" fmla="*/ 1518833 h 1589813"/>
                <a:gd name="connsiteX5" fmla="*/ 340358 w 518929"/>
                <a:gd name="connsiteY5" fmla="*/ 883403 h 1589813"/>
                <a:gd name="connsiteX6" fmla="*/ 317110 w 518929"/>
                <a:gd name="connsiteY6" fmla="*/ 294467 h 1589813"/>
                <a:gd name="connsiteX7" fmla="*/ 7144 w 518929"/>
                <a:gd name="connsiteY7" fmla="*/ 0 h 1589813"/>
                <a:gd name="connsiteX0" fmla="*/ 0 w 518929"/>
                <a:gd name="connsiteY0" fmla="*/ 606814 h 1589813"/>
                <a:gd name="connsiteX1" fmla="*/ 138880 w 518929"/>
                <a:gd name="connsiteY1" fmla="*/ 604433 h 1589813"/>
                <a:gd name="connsiteX2" fmla="*/ 136540 w 518929"/>
                <a:gd name="connsiteY2" fmla="*/ 1341935 h 1589813"/>
                <a:gd name="connsiteX3" fmla="*/ 289301 w 518929"/>
                <a:gd name="connsiteY3" fmla="*/ 1575379 h 1589813"/>
                <a:gd name="connsiteX4" fmla="*/ 518588 w 518929"/>
                <a:gd name="connsiteY4" fmla="*/ 1518833 h 1589813"/>
                <a:gd name="connsiteX5" fmla="*/ 340358 w 518929"/>
                <a:gd name="connsiteY5" fmla="*/ 883403 h 1589813"/>
                <a:gd name="connsiteX6" fmla="*/ 317110 w 518929"/>
                <a:gd name="connsiteY6" fmla="*/ 294467 h 1589813"/>
                <a:gd name="connsiteX7" fmla="*/ 7144 w 518929"/>
                <a:gd name="connsiteY7" fmla="*/ 0 h 1589813"/>
                <a:gd name="connsiteX0" fmla="*/ 0 w 518960"/>
                <a:gd name="connsiteY0" fmla="*/ 606814 h 1565377"/>
                <a:gd name="connsiteX1" fmla="*/ 138880 w 518960"/>
                <a:gd name="connsiteY1" fmla="*/ 604433 h 1565377"/>
                <a:gd name="connsiteX2" fmla="*/ 136540 w 518960"/>
                <a:gd name="connsiteY2" fmla="*/ 1341935 h 1565377"/>
                <a:gd name="connsiteX3" fmla="*/ 286920 w 518960"/>
                <a:gd name="connsiteY3" fmla="*/ 1518229 h 1565377"/>
                <a:gd name="connsiteX4" fmla="*/ 518588 w 518960"/>
                <a:gd name="connsiteY4" fmla="*/ 1518833 h 1565377"/>
                <a:gd name="connsiteX5" fmla="*/ 340358 w 518960"/>
                <a:gd name="connsiteY5" fmla="*/ 883403 h 1565377"/>
                <a:gd name="connsiteX6" fmla="*/ 317110 w 518960"/>
                <a:gd name="connsiteY6" fmla="*/ 294467 h 1565377"/>
                <a:gd name="connsiteX7" fmla="*/ 7144 w 518960"/>
                <a:gd name="connsiteY7" fmla="*/ 0 h 1565377"/>
                <a:gd name="connsiteX0" fmla="*/ 0 w 365724"/>
                <a:gd name="connsiteY0" fmla="*/ 606814 h 1518261"/>
                <a:gd name="connsiteX1" fmla="*/ 138880 w 365724"/>
                <a:gd name="connsiteY1" fmla="*/ 604433 h 1518261"/>
                <a:gd name="connsiteX2" fmla="*/ 136540 w 365724"/>
                <a:gd name="connsiteY2" fmla="*/ 1341935 h 1518261"/>
                <a:gd name="connsiteX3" fmla="*/ 286920 w 365724"/>
                <a:gd name="connsiteY3" fmla="*/ 1518229 h 1518261"/>
                <a:gd name="connsiteX4" fmla="*/ 363807 w 365724"/>
                <a:gd name="connsiteY4" fmla="*/ 1335477 h 1518261"/>
                <a:gd name="connsiteX5" fmla="*/ 340358 w 365724"/>
                <a:gd name="connsiteY5" fmla="*/ 883403 h 1518261"/>
                <a:gd name="connsiteX6" fmla="*/ 317110 w 365724"/>
                <a:gd name="connsiteY6" fmla="*/ 294467 h 1518261"/>
                <a:gd name="connsiteX7" fmla="*/ 7144 w 365724"/>
                <a:gd name="connsiteY7" fmla="*/ 0 h 1518261"/>
                <a:gd name="connsiteX0" fmla="*/ 0 w 363931"/>
                <a:gd name="connsiteY0" fmla="*/ 606814 h 1518261"/>
                <a:gd name="connsiteX1" fmla="*/ 138880 w 363931"/>
                <a:gd name="connsiteY1" fmla="*/ 604433 h 1518261"/>
                <a:gd name="connsiteX2" fmla="*/ 136540 w 363931"/>
                <a:gd name="connsiteY2" fmla="*/ 1341935 h 1518261"/>
                <a:gd name="connsiteX3" fmla="*/ 286920 w 363931"/>
                <a:gd name="connsiteY3" fmla="*/ 1518229 h 1518261"/>
                <a:gd name="connsiteX4" fmla="*/ 363807 w 363931"/>
                <a:gd name="connsiteY4" fmla="*/ 1335477 h 1518261"/>
                <a:gd name="connsiteX5" fmla="*/ 340358 w 363931"/>
                <a:gd name="connsiteY5" fmla="*/ 883403 h 1518261"/>
                <a:gd name="connsiteX6" fmla="*/ 317110 w 363931"/>
                <a:gd name="connsiteY6" fmla="*/ 294467 h 1518261"/>
                <a:gd name="connsiteX7" fmla="*/ 7144 w 363931"/>
                <a:gd name="connsiteY7" fmla="*/ 0 h 1518261"/>
                <a:gd name="connsiteX0" fmla="*/ 0 w 366810"/>
                <a:gd name="connsiteY0" fmla="*/ 606814 h 1518261"/>
                <a:gd name="connsiteX1" fmla="*/ 138880 w 366810"/>
                <a:gd name="connsiteY1" fmla="*/ 604433 h 1518261"/>
                <a:gd name="connsiteX2" fmla="*/ 136540 w 366810"/>
                <a:gd name="connsiteY2" fmla="*/ 1341935 h 1518261"/>
                <a:gd name="connsiteX3" fmla="*/ 267870 w 366810"/>
                <a:gd name="connsiteY3" fmla="*/ 1518229 h 1518261"/>
                <a:gd name="connsiteX4" fmla="*/ 363807 w 366810"/>
                <a:gd name="connsiteY4" fmla="*/ 1335477 h 1518261"/>
                <a:gd name="connsiteX5" fmla="*/ 340358 w 366810"/>
                <a:gd name="connsiteY5" fmla="*/ 883403 h 1518261"/>
                <a:gd name="connsiteX6" fmla="*/ 317110 w 366810"/>
                <a:gd name="connsiteY6" fmla="*/ 294467 h 1518261"/>
                <a:gd name="connsiteX7" fmla="*/ 7144 w 366810"/>
                <a:gd name="connsiteY7" fmla="*/ 0 h 1518261"/>
                <a:gd name="connsiteX0" fmla="*/ 0 w 384159"/>
                <a:gd name="connsiteY0" fmla="*/ 606814 h 1518261"/>
                <a:gd name="connsiteX1" fmla="*/ 138880 w 384159"/>
                <a:gd name="connsiteY1" fmla="*/ 604433 h 1518261"/>
                <a:gd name="connsiteX2" fmla="*/ 136540 w 384159"/>
                <a:gd name="connsiteY2" fmla="*/ 1341935 h 1518261"/>
                <a:gd name="connsiteX3" fmla="*/ 267870 w 384159"/>
                <a:gd name="connsiteY3" fmla="*/ 1518229 h 1518261"/>
                <a:gd name="connsiteX4" fmla="*/ 363807 w 384159"/>
                <a:gd name="connsiteY4" fmla="*/ 1335477 h 1518261"/>
                <a:gd name="connsiteX5" fmla="*/ 380839 w 384159"/>
                <a:gd name="connsiteY5" fmla="*/ 885784 h 1518261"/>
                <a:gd name="connsiteX6" fmla="*/ 317110 w 384159"/>
                <a:gd name="connsiteY6" fmla="*/ 294467 h 1518261"/>
                <a:gd name="connsiteX7" fmla="*/ 7144 w 384159"/>
                <a:gd name="connsiteY7" fmla="*/ 0 h 1518261"/>
                <a:gd name="connsiteX0" fmla="*/ 0 w 368586"/>
                <a:gd name="connsiteY0" fmla="*/ 606814 h 1518484"/>
                <a:gd name="connsiteX1" fmla="*/ 138880 w 368586"/>
                <a:gd name="connsiteY1" fmla="*/ 604433 h 1518484"/>
                <a:gd name="connsiteX2" fmla="*/ 136540 w 368586"/>
                <a:gd name="connsiteY2" fmla="*/ 1341935 h 1518484"/>
                <a:gd name="connsiteX3" fmla="*/ 267870 w 368586"/>
                <a:gd name="connsiteY3" fmla="*/ 1518229 h 1518484"/>
                <a:gd name="connsiteX4" fmla="*/ 363807 w 368586"/>
                <a:gd name="connsiteY4" fmla="*/ 1335477 h 1518484"/>
                <a:gd name="connsiteX5" fmla="*/ 317110 w 368586"/>
                <a:gd name="connsiteY5" fmla="*/ 294467 h 1518484"/>
                <a:gd name="connsiteX6" fmla="*/ 7144 w 368586"/>
                <a:gd name="connsiteY6" fmla="*/ 0 h 1518484"/>
                <a:gd name="connsiteX0" fmla="*/ 0 w 368586"/>
                <a:gd name="connsiteY0" fmla="*/ 606814 h 1518484"/>
                <a:gd name="connsiteX1" fmla="*/ 138880 w 368586"/>
                <a:gd name="connsiteY1" fmla="*/ 604433 h 1518484"/>
                <a:gd name="connsiteX2" fmla="*/ 136540 w 368586"/>
                <a:gd name="connsiteY2" fmla="*/ 1341935 h 1518484"/>
                <a:gd name="connsiteX3" fmla="*/ 267870 w 368586"/>
                <a:gd name="connsiteY3" fmla="*/ 1518229 h 1518484"/>
                <a:gd name="connsiteX4" fmla="*/ 363807 w 368586"/>
                <a:gd name="connsiteY4" fmla="*/ 1335477 h 1518484"/>
                <a:gd name="connsiteX5" fmla="*/ 317110 w 368586"/>
                <a:gd name="connsiteY5" fmla="*/ 294467 h 1518484"/>
                <a:gd name="connsiteX6" fmla="*/ 7144 w 368586"/>
                <a:gd name="connsiteY6" fmla="*/ 0 h 1518484"/>
                <a:gd name="connsiteX0" fmla="*/ 0 w 368586"/>
                <a:gd name="connsiteY0" fmla="*/ 606814 h 1519328"/>
                <a:gd name="connsiteX1" fmla="*/ 138880 w 368586"/>
                <a:gd name="connsiteY1" fmla="*/ 604433 h 1519328"/>
                <a:gd name="connsiteX2" fmla="*/ 136540 w 368586"/>
                <a:gd name="connsiteY2" fmla="*/ 1341935 h 1519328"/>
                <a:gd name="connsiteX3" fmla="*/ 267870 w 368586"/>
                <a:gd name="connsiteY3" fmla="*/ 1518229 h 1519328"/>
                <a:gd name="connsiteX4" fmla="*/ 363807 w 368586"/>
                <a:gd name="connsiteY4" fmla="*/ 1335477 h 1519328"/>
                <a:gd name="connsiteX5" fmla="*/ 317110 w 368586"/>
                <a:gd name="connsiteY5" fmla="*/ 294467 h 1519328"/>
                <a:gd name="connsiteX6" fmla="*/ 7144 w 368586"/>
                <a:gd name="connsiteY6" fmla="*/ 0 h 1519328"/>
                <a:gd name="connsiteX0" fmla="*/ 0 w 368586"/>
                <a:gd name="connsiteY0" fmla="*/ 606814 h 1519328"/>
                <a:gd name="connsiteX1" fmla="*/ 138880 w 368586"/>
                <a:gd name="connsiteY1" fmla="*/ 604433 h 1519328"/>
                <a:gd name="connsiteX2" fmla="*/ 136540 w 368586"/>
                <a:gd name="connsiteY2" fmla="*/ 1341935 h 1519328"/>
                <a:gd name="connsiteX3" fmla="*/ 267870 w 368586"/>
                <a:gd name="connsiteY3" fmla="*/ 1518229 h 1519328"/>
                <a:gd name="connsiteX4" fmla="*/ 363807 w 368586"/>
                <a:gd name="connsiteY4" fmla="*/ 1335477 h 1519328"/>
                <a:gd name="connsiteX5" fmla="*/ 317110 w 368586"/>
                <a:gd name="connsiteY5" fmla="*/ 294467 h 1519328"/>
                <a:gd name="connsiteX6" fmla="*/ 7144 w 368586"/>
                <a:gd name="connsiteY6" fmla="*/ 0 h 1519328"/>
                <a:gd name="connsiteX0" fmla="*/ 0 w 368586"/>
                <a:gd name="connsiteY0" fmla="*/ 606814 h 1518484"/>
                <a:gd name="connsiteX1" fmla="*/ 138880 w 368586"/>
                <a:gd name="connsiteY1" fmla="*/ 604433 h 1518484"/>
                <a:gd name="connsiteX2" fmla="*/ 129396 w 368586"/>
                <a:gd name="connsiteY2" fmla="*/ 1341935 h 1518484"/>
                <a:gd name="connsiteX3" fmla="*/ 267870 w 368586"/>
                <a:gd name="connsiteY3" fmla="*/ 1518229 h 1518484"/>
                <a:gd name="connsiteX4" fmla="*/ 363807 w 368586"/>
                <a:gd name="connsiteY4" fmla="*/ 1335477 h 1518484"/>
                <a:gd name="connsiteX5" fmla="*/ 317110 w 368586"/>
                <a:gd name="connsiteY5" fmla="*/ 294467 h 1518484"/>
                <a:gd name="connsiteX6" fmla="*/ 7144 w 368586"/>
                <a:gd name="connsiteY6" fmla="*/ 0 h 1518484"/>
                <a:gd name="connsiteX0" fmla="*/ 0 w 368586"/>
                <a:gd name="connsiteY0" fmla="*/ 606814 h 1518484"/>
                <a:gd name="connsiteX1" fmla="*/ 138880 w 368586"/>
                <a:gd name="connsiteY1" fmla="*/ 604433 h 1518484"/>
                <a:gd name="connsiteX2" fmla="*/ 129396 w 368586"/>
                <a:gd name="connsiteY2" fmla="*/ 1341935 h 1518484"/>
                <a:gd name="connsiteX3" fmla="*/ 267870 w 368586"/>
                <a:gd name="connsiteY3" fmla="*/ 1518229 h 1518484"/>
                <a:gd name="connsiteX4" fmla="*/ 363807 w 368586"/>
                <a:gd name="connsiteY4" fmla="*/ 1335477 h 1518484"/>
                <a:gd name="connsiteX5" fmla="*/ 317110 w 368586"/>
                <a:gd name="connsiteY5" fmla="*/ 294467 h 1518484"/>
                <a:gd name="connsiteX6" fmla="*/ 7144 w 368586"/>
                <a:gd name="connsiteY6" fmla="*/ 0 h 1518484"/>
                <a:gd name="connsiteX0" fmla="*/ 0 w 370697"/>
                <a:gd name="connsiteY0" fmla="*/ 606814 h 1501413"/>
                <a:gd name="connsiteX1" fmla="*/ 138880 w 370697"/>
                <a:gd name="connsiteY1" fmla="*/ 604433 h 1501413"/>
                <a:gd name="connsiteX2" fmla="*/ 129396 w 370697"/>
                <a:gd name="connsiteY2" fmla="*/ 1341935 h 1501413"/>
                <a:gd name="connsiteX3" fmla="*/ 239295 w 370697"/>
                <a:gd name="connsiteY3" fmla="*/ 1499179 h 1501413"/>
                <a:gd name="connsiteX4" fmla="*/ 363807 w 370697"/>
                <a:gd name="connsiteY4" fmla="*/ 1335477 h 1501413"/>
                <a:gd name="connsiteX5" fmla="*/ 317110 w 370697"/>
                <a:gd name="connsiteY5" fmla="*/ 294467 h 1501413"/>
                <a:gd name="connsiteX6" fmla="*/ 7144 w 370697"/>
                <a:gd name="connsiteY6" fmla="*/ 0 h 1501413"/>
                <a:gd name="connsiteX0" fmla="*/ 0 w 372616"/>
                <a:gd name="connsiteY0" fmla="*/ 606814 h 1500843"/>
                <a:gd name="connsiteX1" fmla="*/ 138880 w 372616"/>
                <a:gd name="connsiteY1" fmla="*/ 604433 h 1500843"/>
                <a:gd name="connsiteX2" fmla="*/ 129396 w 372616"/>
                <a:gd name="connsiteY2" fmla="*/ 1341935 h 1500843"/>
                <a:gd name="connsiteX3" fmla="*/ 239295 w 372616"/>
                <a:gd name="connsiteY3" fmla="*/ 1499179 h 1500843"/>
                <a:gd name="connsiteX4" fmla="*/ 366188 w 372616"/>
                <a:gd name="connsiteY4" fmla="*/ 1333095 h 1500843"/>
                <a:gd name="connsiteX5" fmla="*/ 317110 w 372616"/>
                <a:gd name="connsiteY5" fmla="*/ 294467 h 1500843"/>
                <a:gd name="connsiteX6" fmla="*/ 7144 w 372616"/>
                <a:gd name="connsiteY6" fmla="*/ 0 h 1500843"/>
                <a:gd name="connsiteX0" fmla="*/ 0 w 367399"/>
                <a:gd name="connsiteY0" fmla="*/ 606814 h 1502855"/>
                <a:gd name="connsiteX1" fmla="*/ 138880 w 367399"/>
                <a:gd name="connsiteY1" fmla="*/ 604433 h 1502855"/>
                <a:gd name="connsiteX2" fmla="*/ 129396 w 367399"/>
                <a:gd name="connsiteY2" fmla="*/ 1341935 h 1502855"/>
                <a:gd name="connsiteX3" fmla="*/ 239295 w 367399"/>
                <a:gd name="connsiteY3" fmla="*/ 1499179 h 1502855"/>
                <a:gd name="connsiteX4" fmla="*/ 366188 w 367399"/>
                <a:gd name="connsiteY4" fmla="*/ 1333095 h 1502855"/>
                <a:gd name="connsiteX5" fmla="*/ 317110 w 367399"/>
                <a:gd name="connsiteY5" fmla="*/ 294467 h 1502855"/>
                <a:gd name="connsiteX6" fmla="*/ 7144 w 367399"/>
                <a:gd name="connsiteY6" fmla="*/ 0 h 1502855"/>
                <a:gd name="connsiteX0" fmla="*/ 0 w 367399"/>
                <a:gd name="connsiteY0" fmla="*/ 606814 h 1499300"/>
                <a:gd name="connsiteX1" fmla="*/ 138880 w 367399"/>
                <a:gd name="connsiteY1" fmla="*/ 604433 h 1499300"/>
                <a:gd name="connsiteX2" fmla="*/ 129396 w 367399"/>
                <a:gd name="connsiteY2" fmla="*/ 1341935 h 1499300"/>
                <a:gd name="connsiteX3" fmla="*/ 239295 w 367399"/>
                <a:gd name="connsiteY3" fmla="*/ 1499179 h 1499300"/>
                <a:gd name="connsiteX4" fmla="*/ 366188 w 367399"/>
                <a:gd name="connsiteY4" fmla="*/ 1333095 h 1499300"/>
                <a:gd name="connsiteX5" fmla="*/ 317110 w 367399"/>
                <a:gd name="connsiteY5" fmla="*/ 294467 h 1499300"/>
                <a:gd name="connsiteX6" fmla="*/ 7144 w 367399"/>
                <a:gd name="connsiteY6" fmla="*/ 0 h 1499300"/>
                <a:gd name="connsiteX0" fmla="*/ 0 w 368433"/>
                <a:gd name="connsiteY0" fmla="*/ 606814 h 1499300"/>
                <a:gd name="connsiteX1" fmla="*/ 138880 w 368433"/>
                <a:gd name="connsiteY1" fmla="*/ 604433 h 1499300"/>
                <a:gd name="connsiteX2" fmla="*/ 129396 w 368433"/>
                <a:gd name="connsiteY2" fmla="*/ 1341935 h 1499300"/>
                <a:gd name="connsiteX3" fmla="*/ 239295 w 368433"/>
                <a:gd name="connsiteY3" fmla="*/ 1499179 h 1499300"/>
                <a:gd name="connsiteX4" fmla="*/ 366188 w 368433"/>
                <a:gd name="connsiteY4" fmla="*/ 1333095 h 1499300"/>
                <a:gd name="connsiteX5" fmla="*/ 317110 w 368433"/>
                <a:gd name="connsiteY5" fmla="*/ 294467 h 1499300"/>
                <a:gd name="connsiteX6" fmla="*/ 7144 w 368433"/>
                <a:gd name="connsiteY6" fmla="*/ 0 h 1499300"/>
                <a:gd name="connsiteX0" fmla="*/ 0 w 380562"/>
                <a:gd name="connsiteY0" fmla="*/ 606814 h 1499300"/>
                <a:gd name="connsiteX1" fmla="*/ 138880 w 380562"/>
                <a:gd name="connsiteY1" fmla="*/ 604433 h 1499300"/>
                <a:gd name="connsiteX2" fmla="*/ 129396 w 380562"/>
                <a:gd name="connsiteY2" fmla="*/ 1341935 h 1499300"/>
                <a:gd name="connsiteX3" fmla="*/ 239295 w 380562"/>
                <a:gd name="connsiteY3" fmla="*/ 1499179 h 1499300"/>
                <a:gd name="connsiteX4" fmla="*/ 366188 w 380562"/>
                <a:gd name="connsiteY4" fmla="*/ 1333095 h 1499300"/>
                <a:gd name="connsiteX5" fmla="*/ 317110 w 380562"/>
                <a:gd name="connsiteY5" fmla="*/ 294467 h 1499300"/>
                <a:gd name="connsiteX6" fmla="*/ 7144 w 380562"/>
                <a:gd name="connsiteY6" fmla="*/ 0 h 1499300"/>
                <a:gd name="connsiteX0" fmla="*/ 0 w 380562"/>
                <a:gd name="connsiteY0" fmla="*/ 606814 h 1499300"/>
                <a:gd name="connsiteX1" fmla="*/ 129355 w 380562"/>
                <a:gd name="connsiteY1" fmla="*/ 604433 h 1499300"/>
                <a:gd name="connsiteX2" fmla="*/ 129396 w 380562"/>
                <a:gd name="connsiteY2" fmla="*/ 1341935 h 1499300"/>
                <a:gd name="connsiteX3" fmla="*/ 239295 w 380562"/>
                <a:gd name="connsiteY3" fmla="*/ 1499179 h 1499300"/>
                <a:gd name="connsiteX4" fmla="*/ 366188 w 380562"/>
                <a:gd name="connsiteY4" fmla="*/ 1333095 h 1499300"/>
                <a:gd name="connsiteX5" fmla="*/ 317110 w 380562"/>
                <a:gd name="connsiteY5" fmla="*/ 294467 h 1499300"/>
                <a:gd name="connsiteX6" fmla="*/ 7144 w 380562"/>
                <a:gd name="connsiteY6" fmla="*/ 0 h 1499300"/>
                <a:gd name="connsiteX0" fmla="*/ 0 w 380562"/>
                <a:gd name="connsiteY0" fmla="*/ 606814 h 1499298"/>
                <a:gd name="connsiteX1" fmla="*/ 124592 w 380562"/>
                <a:gd name="connsiteY1" fmla="*/ 606814 h 1499298"/>
                <a:gd name="connsiteX2" fmla="*/ 129396 w 380562"/>
                <a:gd name="connsiteY2" fmla="*/ 1341935 h 1499298"/>
                <a:gd name="connsiteX3" fmla="*/ 239295 w 380562"/>
                <a:gd name="connsiteY3" fmla="*/ 1499179 h 1499298"/>
                <a:gd name="connsiteX4" fmla="*/ 366188 w 380562"/>
                <a:gd name="connsiteY4" fmla="*/ 1333095 h 1499298"/>
                <a:gd name="connsiteX5" fmla="*/ 317110 w 380562"/>
                <a:gd name="connsiteY5" fmla="*/ 294467 h 1499298"/>
                <a:gd name="connsiteX6" fmla="*/ 7144 w 380562"/>
                <a:gd name="connsiteY6" fmla="*/ 0 h 1499298"/>
                <a:gd name="connsiteX0" fmla="*/ 2381 w 371097"/>
                <a:gd name="connsiteY0" fmla="*/ 549664 h 1442148"/>
                <a:gd name="connsiteX1" fmla="*/ 126973 w 371097"/>
                <a:gd name="connsiteY1" fmla="*/ 549664 h 1442148"/>
                <a:gd name="connsiteX2" fmla="*/ 131777 w 371097"/>
                <a:gd name="connsiteY2" fmla="*/ 1284785 h 1442148"/>
                <a:gd name="connsiteX3" fmla="*/ 241676 w 371097"/>
                <a:gd name="connsiteY3" fmla="*/ 1442029 h 1442148"/>
                <a:gd name="connsiteX4" fmla="*/ 368569 w 371097"/>
                <a:gd name="connsiteY4" fmla="*/ 1275945 h 1442148"/>
                <a:gd name="connsiteX5" fmla="*/ 319491 w 371097"/>
                <a:gd name="connsiteY5" fmla="*/ 237317 h 1442148"/>
                <a:gd name="connsiteX6" fmla="*/ 0 w 371097"/>
                <a:gd name="connsiteY6" fmla="*/ 0 h 1442148"/>
                <a:gd name="connsiteX0" fmla="*/ 2381 w 371097"/>
                <a:gd name="connsiteY0" fmla="*/ 549664 h 1442148"/>
                <a:gd name="connsiteX1" fmla="*/ 126973 w 371097"/>
                <a:gd name="connsiteY1" fmla="*/ 549664 h 1442148"/>
                <a:gd name="connsiteX2" fmla="*/ 131777 w 371097"/>
                <a:gd name="connsiteY2" fmla="*/ 1284785 h 1442148"/>
                <a:gd name="connsiteX3" fmla="*/ 241676 w 371097"/>
                <a:gd name="connsiteY3" fmla="*/ 1442029 h 1442148"/>
                <a:gd name="connsiteX4" fmla="*/ 368569 w 371097"/>
                <a:gd name="connsiteY4" fmla="*/ 1275945 h 1442148"/>
                <a:gd name="connsiteX5" fmla="*/ 319491 w 371097"/>
                <a:gd name="connsiteY5" fmla="*/ 237317 h 1442148"/>
                <a:gd name="connsiteX6" fmla="*/ 0 w 371097"/>
                <a:gd name="connsiteY6" fmla="*/ 0 h 1442148"/>
                <a:gd name="connsiteX0" fmla="*/ 2381 w 371097"/>
                <a:gd name="connsiteY0" fmla="*/ 549664 h 1442148"/>
                <a:gd name="connsiteX1" fmla="*/ 126973 w 371097"/>
                <a:gd name="connsiteY1" fmla="*/ 549664 h 1442148"/>
                <a:gd name="connsiteX2" fmla="*/ 131777 w 371097"/>
                <a:gd name="connsiteY2" fmla="*/ 1284785 h 1442148"/>
                <a:gd name="connsiteX3" fmla="*/ 241676 w 371097"/>
                <a:gd name="connsiteY3" fmla="*/ 1442029 h 1442148"/>
                <a:gd name="connsiteX4" fmla="*/ 368569 w 371097"/>
                <a:gd name="connsiteY4" fmla="*/ 1275945 h 1442148"/>
                <a:gd name="connsiteX5" fmla="*/ 319491 w 371097"/>
                <a:gd name="connsiteY5" fmla="*/ 237317 h 1442148"/>
                <a:gd name="connsiteX6" fmla="*/ 0 w 371097"/>
                <a:gd name="connsiteY6" fmla="*/ 0 h 1442148"/>
                <a:gd name="connsiteX0" fmla="*/ 35718 w 405607"/>
                <a:gd name="connsiteY0" fmla="*/ 556808 h 1449292"/>
                <a:gd name="connsiteX1" fmla="*/ 160310 w 405607"/>
                <a:gd name="connsiteY1" fmla="*/ 556808 h 1449292"/>
                <a:gd name="connsiteX2" fmla="*/ 165114 w 405607"/>
                <a:gd name="connsiteY2" fmla="*/ 1291929 h 1449292"/>
                <a:gd name="connsiteX3" fmla="*/ 275013 w 405607"/>
                <a:gd name="connsiteY3" fmla="*/ 1449173 h 1449292"/>
                <a:gd name="connsiteX4" fmla="*/ 401906 w 405607"/>
                <a:gd name="connsiteY4" fmla="*/ 1283089 h 1449292"/>
                <a:gd name="connsiteX5" fmla="*/ 352828 w 405607"/>
                <a:gd name="connsiteY5" fmla="*/ 244461 h 1449292"/>
                <a:gd name="connsiteX6" fmla="*/ 0 w 405607"/>
                <a:gd name="connsiteY6" fmla="*/ 0 h 1449292"/>
                <a:gd name="connsiteX0" fmla="*/ 7143 w 376010"/>
                <a:gd name="connsiteY0" fmla="*/ 549665 h 1442149"/>
                <a:gd name="connsiteX1" fmla="*/ 131735 w 376010"/>
                <a:gd name="connsiteY1" fmla="*/ 549665 h 1442149"/>
                <a:gd name="connsiteX2" fmla="*/ 136539 w 376010"/>
                <a:gd name="connsiteY2" fmla="*/ 1284786 h 1442149"/>
                <a:gd name="connsiteX3" fmla="*/ 246438 w 376010"/>
                <a:gd name="connsiteY3" fmla="*/ 1442030 h 1442149"/>
                <a:gd name="connsiteX4" fmla="*/ 373331 w 376010"/>
                <a:gd name="connsiteY4" fmla="*/ 1275946 h 1442149"/>
                <a:gd name="connsiteX5" fmla="*/ 324253 w 376010"/>
                <a:gd name="connsiteY5" fmla="*/ 237318 h 1442149"/>
                <a:gd name="connsiteX6" fmla="*/ 0 w 376010"/>
                <a:gd name="connsiteY6" fmla="*/ 0 h 144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010" h="1442149">
                  <a:moveTo>
                    <a:pt x="7143" y="549665"/>
                  </a:moveTo>
                  <a:cubicBezTo>
                    <a:pt x="110706" y="548415"/>
                    <a:pt x="28332" y="549544"/>
                    <a:pt x="131735" y="549665"/>
                  </a:cubicBezTo>
                  <a:cubicBezTo>
                    <a:pt x="127901" y="859510"/>
                    <a:pt x="117422" y="1136059"/>
                    <a:pt x="136539" y="1284786"/>
                  </a:cubicBezTo>
                  <a:cubicBezTo>
                    <a:pt x="155656" y="1433513"/>
                    <a:pt x="206973" y="1443503"/>
                    <a:pt x="246438" y="1442030"/>
                  </a:cubicBezTo>
                  <a:cubicBezTo>
                    <a:pt x="285903" y="1440557"/>
                    <a:pt x="369887" y="1424344"/>
                    <a:pt x="373331" y="1275946"/>
                  </a:cubicBezTo>
                  <a:cubicBezTo>
                    <a:pt x="376775" y="1127548"/>
                    <a:pt x="386475" y="449976"/>
                    <a:pt x="324253" y="237318"/>
                  </a:cubicBezTo>
                  <a:cubicBezTo>
                    <a:pt x="262031" y="24660"/>
                    <a:pt x="101264" y="16628"/>
                    <a:pt x="0" y="0"/>
                  </a:cubicBezTo>
                </a:path>
              </a:pathLst>
            </a:custGeom>
            <a:noFill/>
            <a:ln w="508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1" name="Rounded Rectangle 40"/>
            <p:cNvSpPr/>
            <p:nvPr/>
          </p:nvSpPr>
          <p:spPr>
            <a:xfrm>
              <a:off x="6819900" y="541875"/>
              <a:ext cx="990600" cy="2024504"/>
            </a:xfrm>
            <a:prstGeom prst="roundRect">
              <a:avLst/>
            </a:prstGeom>
            <a:gradFill>
              <a:gsLst>
                <a:gs pos="25000">
                  <a:srgbClr val="00ADEF"/>
                </a:gs>
                <a:gs pos="95000">
                  <a:schemeClr val="accent3">
                    <a:lumMod val="40000"/>
                    <a:lumOff val="60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2" name="Rounded Rectangle 41"/>
            <p:cNvSpPr/>
            <p:nvPr/>
          </p:nvSpPr>
          <p:spPr>
            <a:xfrm>
              <a:off x="6680689" y="2413979"/>
              <a:ext cx="1282817" cy="228600"/>
            </a:xfrm>
            <a:prstGeom prst="roundRect">
              <a:avLst/>
            </a:prstGeom>
            <a:gradFill>
              <a:gsLst>
                <a:gs pos="25000">
                  <a:srgbClr val="00ADEF"/>
                </a:gs>
                <a:gs pos="95000">
                  <a:schemeClr val="accent3">
                    <a:lumMod val="40000"/>
                    <a:lumOff val="60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3" name="Rounded Rectangle 42"/>
            <p:cNvSpPr/>
            <p:nvPr/>
          </p:nvSpPr>
          <p:spPr>
            <a:xfrm>
              <a:off x="6934200" y="645266"/>
              <a:ext cx="762000" cy="5639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27" name="Group 26"/>
          <p:cNvGrpSpPr/>
          <p:nvPr/>
        </p:nvGrpSpPr>
        <p:grpSpPr>
          <a:xfrm>
            <a:off x="4617297" y="1374322"/>
            <a:ext cx="2257037" cy="2035636"/>
            <a:chOff x="5162869" y="1996999"/>
            <a:chExt cx="3271078" cy="2378246"/>
          </a:xfrm>
          <a:effectLst>
            <a:outerShdw blurRad="50800" dist="38100" dir="2700000" algn="tl" rotWithShape="0">
              <a:prstClr val="black">
                <a:alpha val="40000"/>
              </a:prstClr>
            </a:outerShdw>
          </a:effectLst>
        </p:grpSpPr>
        <p:sp>
          <p:nvSpPr>
            <p:cNvPr id="33" name="Freeform 32"/>
            <p:cNvSpPr/>
            <p:nvPr/>
          </p:nvSpPr>
          <p:spPr>
            <a:xfrm>
              <a:off x="5162869" y="1996999"/>
              <a:ext cx="3271078" cy="2378246"/>
            </a:xfrm>
            <a:custGeom>
              <a:avLst/>
              <a:gdLst>
                <a:gd name="connsiteX0" fmla="*/ 311266 w 3271078"/>
                <a:gd name="connsiteY0" fmla="*/ 114410 h 2378246"/>
                <a:gd name="connsiteX1" fmla="*/ 393816 w 3271078"/>
                <a:gd name="connsiteY1" fmla="*/ 130285 h 2378246"/>
                <a:gd name="connsiteX2" fmla="*/ 460491 w 3271078"/>
                <a:gd name="connsiteY2" fmla="*/ 130285 h 2378246"/>
                <a:gd name="connsiteX3" fmla="*/ 523991 w 3271078"/>
                <a:gd name="connsiteY3" fmla="*/ 130285 h 2378246"/>
                <a:gd name="connsiteX4" fmla="*/ 600191 w 3271078"/>
                <a:gd name="connsiteY4" fmla="*/ 133460 h 2378246"/>
                <a:gd name="connsiteX5" fmla="*/ 673216 w 3271078"/>
                <a:gd name="connsiteY5" fmla="*/ 149335 h 2378246"/>
                <a:gd name="connsiteX6" fmla="*/ 746241 w 3271078"/>
                <a:gd name="connsiteY6" fmla="*/ 152510 h 2378246"/>
                <a:gd name="connsiteX7" fmla="*/ 809741 w 3271078"/>
                <a:gd name="connsiteY7" fmla="*/ 142985 h 2378246"/>
                <a:gd name="connsiteX8" fmla="*/ 866891 w 3271078"/>
                <a:gd name="connsiteY8" fmla="*/ 142985 h 2378246"/>
                <a:gd name="connsiteX9" fmla="*/ 949441 w 3271078"/>
                <a:gd name="connsiteY9" fmla="*/ 149335 h 2378246"/>
                <a:gd name="connsiteX10" fmla="*/ 1019291 w 3271078"/>
                <a:gd name="connsiteY10" fmla="*/ 152510 h 2378246"/>
                <a:gd name="connsiteX11" fmla="*/ 1076441 w 3271078"/>
                <a:gd name="connsiteY11" fmla="*/ 152510 h 2378246"/>
                <a:gd name="connsiteX12" fmla="*/ 1178041 w 3271078"/>
                <a:gd name="connsiteY12" fmla="*/ 133460 h 2378246"/>
                <a:gd name="connsiteX13" fmla="*/ 1320916 w 3271078"/>
                <a:gd name="connsiteY13" fmla="*/ 123935 h 2378246"/>
                <a:gd name="connsiteX14" fmla="*/ 1422516 w 3271078"/>
                <a:gd name="connsiteY14" fmla="*/ 111235 h 2378246"/>
                <a:gd name="connsiteX15" fmla="*/ 1492366 w 3271078"/>
                <a:gd name="connsiteY15" fmla="*/ 108060 h 2378246"/>
                <a:gd name="connsiteX16" fmla="*/ 1571741 w 3271078"/>
                <a:gd name="connsiteY16" fmla="*/ 104885 h 2378246"/>
                <a:gd name="connsiteX17" fmla="*/ 1701916 w 3271078"/>
                <a:gd name="connsiteY17" fmla="*/ 82660 h 2378246"/>
                <a:gd name="connsiteX18" fmla="*/ 1781291 w 3271078"/>
                <a:gd name="connsiteY18" fmla="*/ 82660 h 2378246"/>
                <a:gd name="connsiteX19" fmla="*/ 1911466 w 3271078"/>
                <a:gd name="connsiteY19" fmla="*/ 79485 h 2378246"/>
                <a:gd name="connsiteX20" fmla="*/ 1981316 w 3271078"/>
                <a:gd name="connsiteY20" fmla="*/ 76310 h 2378246"/>
                <a:gd name="connsiteX21" fmla="*/ 2032116 w 3271078"/>
                <a:gd name="connsiteY21" fmla="*/ 89010 h 2378246"/>
                <a:gd name="connsiteX22" fmla="*/ 2082916 w 3271078"/>
                <a:gd name="connsiteY22" fmla="*/ 89010 h 2378246"/>
                <a:gd name="connsiteX23" fmla="*/ 2152766 w 3271078"/>
                <a:gd name="connsiteY23" fmla="*/ 82660 h 2378246"/>
                <a:gd name="connsiteX24" fmla="*/ 2235316 w 3271078"/>
                <a:gd name="connsiteY24" fmla="*/ 104885 h 2378246"/>
                <a:gd name="connsiteX25" fmla="*/ 2279766 w 3271078"/>
                <a:gd name="connsiteY25" fmla="*/ 108060 h 2378246"/>
                <a:gd name="connsiteX26" fmla="*/ 2330566 w 3271078"/>
                <a:gd name="connsiteY26" fmla="*/ 104885 h 2378246"/>
                <a:gd name="connsiteX27" fmla="*/ 2346441 w 3271078"/>
                <a:gd name="connsiteY27" fmla="*/ 114410 h 2378246"/>
                <a:gd name="connsiteX28" fmla="*/ 2425816 w 3271078"/>
                <a:gd name="connsiteY28" fmla="*/ 117585 h 2378246"/>
                <a:gd name="connsiteX29" fmla="*/ 2479791 w 3271078"/>
                <a:gd name="connsiteY29" fmla="*/ 136635 h 2378246"/>
                <a:gd name="connsiteX30" fmla="*/ 2562341 w 3271078"/>
                <a:gd name="connsiteY30" fmla="*/ 139810 h 2378246"/>
                <a:gd name="connsiteX31" fmla="*/ 2625841 w 3271078"/>
                <a:gd name="connsiteY31" fmla="*/ 98535 h 2378246"/>
                <a:gd name="connsiteX32" fmla="*/ 2686166 w 3271078"/>
                <a:gd name="connsiteY32" fmla="*/ 47735 h 2378246"/>
                <a:gd name="connsiteX33" fmla="*/ 2717916 w 3271078"/>
                <a:gd name="connsiteY33" fmla="*/ 22335 h 2378246"/>
                <a:gd name="connsiteX34" fmla="*/ 2794116 w 3271078"/>
                <a:gd name="connsiteY34" fmla="*/ 110 h 2378246"/>
                <a:gd name="connsiteX35" fmla="*/ 2822691 w 3271078"/>
                <a:gd name="connsiteY35" fmla="*/ 31860 h 2378246"/>
                <a:gd name="connsiteX36" fmla="*/ 2895716 w 3271078"/>
                <a:gd name="connsiteY36" fmla="*/ 54085 h 2378246"/>
                <a:gd name="connsiteX37" fmla="*/ 2927466 w 3271078"/>
                <a:gd name="connsiteY37" fmla="*/ 133460 h 2378246"/>
                <a:gd name="connsiteX38" fmla="*/ 2984616 w 3271078"/>
                <a:gd name="connsiteY38" fmla="*/ 162035 h 2378246"/>
                <a:gd name="connsiteX39" fmla="*/ 3092566 w 3271078"/>
                <a:gd name="connsiteY39" fmla="*/ 130285 h 2378246"/>
                <a:gd name="connsiteX40" fmla="*/ 3225916 w 3271078"/>
                <a:gd name="connsiteY40" fmla="*/ 152510 h 2378246"/>
                <a:gd name="connsiteX41" fmla="*/ 3270366 w 3271078"/>
                <a:gd name="connsiteY41" fmla="*/ 196960 h 2378246"/>
                <a:gd name="connsiteX42" fmla="*/ 3197341 w 3271078"/>
                <a:gd name="connsiteY42" fmla="*/ 276335 h 2378246"/>
                <a:gd name="connsiteX43" fmla="*/ 3146541 w 3271078"/>
                <a:gd name="connsiteY43" fmla="*/ 301735 h 2378246"/>
                <a:gd name="connsiteX44" fmla="*/ 3089391 w 3271078"/>
                <a:gd name="connsiteY44" fmla="*/ 327135 h 2378246"/>
                <a:gd name="connsiteX45" fmla="*/ 3010016 w 3271078"/>
                <a:gd name="connsiteY45" fmla="*/ 304910 h 2378246"/>
                <a:gd name="connsiteX46" fmla="*/ 3003666 w 3271078"/>
                <a:gd name="connsiteY46" fmla="*/ 355710 h 2378246"/>
                <a:gd name="connsiteX47" fmla="*/ 3000491 w 3271078"/>
                <a:gd name="connsiteY47" fmla="*/ 431910 h 2378246"/>
                <a:gd name="connsiteX48" fmla="*/ 2965566 w 3271078"/>
                <a:gd name="connsiteY48" fmla="*/ 489060 h 2378246"/>
                <a:gd name="connsiteX49" fmla="*/ 2952866 w 3271078"/>
                <a:gd name="connsiteY49" fmla="*/ 555735 h 2378246"/>
                <a:gd name="connsiteX50" fmla="*/ 2930641 w 3271078"/>
                <a:gd name="connsiteY50" fmla="*/ 631935 h 2378246"/>
                <a:gd name="connsiteX51" fmla="*/ 2917941 w 3271078"/>
                <a:gd name="connsiteY51" fmla="*/ 657335 h 2378246"/>
                <a:gd name="connsiteX52" fmla="*/ 2946516 w 3271078"/>
                <a:gd name="connsiteY52" fmla="*/ 708135 h 2378246"/>
                <a:gd name="connsiteX53" fmla="*/ 2949691 w 3271078"/>
                <a:gd name="connsiteY53" fmla="*/ 781160 h 2378246"/>
                <a:gd name="connsiteX54" fmla="*/ 2914766 w 3271078"/>
                <a:gd name="connsiteY54" fmla="*/ 838310 h 2378246"/>
                <a:gd name="connsiteX55" fmla="*/ 2870316 w 3271078"/>
                <a:gd name="connsiteY55" fmla="*/ 844660 h 2378246"/>
                <a:gd name="connsiteX56" fmla="*/ 2813166 w 3271078"/>
                <a:gd name="connsiteY56" fmla="*/ 860535 h 2378246"/>
                <a:gd name="connsiteX57" fmla="*/ 2768716 w 3271078"/>
                <a:gd name="connsiteY57" fmla="*/ 860535 h 2378246"/>
                <a:gd name="connsiteX58" fmla="*/ 2711566 w 3271078"/>
                <a:gd name="connsiteY58" fmla="*/ 835135 h 2378246"/>
                <a:gd name="connsiteX59" fmla="*/ 2682991 w 3271078"/>
                <a:gd name="connsiteY59" fmla="*/ 847835 h 2378246"/>
                <a:gd name="connsiteX60" fmla="*/ 2635366 w 3271078"/>
                <a:gd name="connsiteY60" fmla="*/ 828785 h 2378246"/>
                <a:gd name="connsiteX61" fmla="*/ 2609966 w 3271078"/>
                <a:gd name="connsiteY61" fmla="*/ 901810 h 2378246"/>
                <a:gd name="connsiteX62" fmla="*/ 2511541 w 3271078"/>
                <a:gd name="connsiteY62" fmla="*/ 1130410 h 2378246"/>
                <a:gd name="connsiteX63" fmla="*/ 2460741 w 3271078"/>
                <a:gd name="connsiteY63" fmla="*/ 1257410 h 2378246"/>
                <a:gd name="connsiteX64" fmla="*/ 2406766 w 3271078"/>
                <a:gd name="connsiteY64" fmla="*/ 1349485 h 2378246"/>
                <a:gd name="connsiteX65" fmla="*/ 2327391 w 3271078"/>
                <a:gd name="connsiteY65" fmla="*/ 1419335 h 2378246"/>
                <a:gd name="connsiteX66" fmla="*/ 2282941 w 3271078"/>
                <a:gd name="connsiteY66" fmla="*/ 1492360 h 2378246"/>
                <a:gd name="connsiteX67" fmla="*/ 2238491 w 3271078"/>
                <a:gd name="connsiteY67" fmla="*/ 1574910 h 2378246"/>
                <a:gd name="connsiteX68" fmla="*/ 2241666 w 3271078"/>
                <a:gd name="connsiteY68" fmla="*/ 1654285 h 2378246"/>
                <a:gd name="connsiteX69" fmla="*/ 2257541 w 3271078"/>
                <a:gd name="connsiteY69" fmla="*/ 1705085 h 2378246"/>
                <a:gd name="connsiteX70" fmla="*/ 2248016 w 3271078"/>
                <a:gd name="connsiteY70" fmla="*/ 1787635 h 2378246"/>
                <a:gd name="connsiteX71" fmla="*/ 2222616 w 3271078"/>
                <a:gd name="connsiteY71" fmla="*/ 1873360 h 2378246"/>
                <a:gd name="connsiteX72" fmla="*/ 2232141 w 3271078"/>
                <a:gd name="connsiteY72" fmla="*/ 1949560 h 2378246"/>
                <a:gd name="connsiteX73" fmla="*/ 2241666 w 3271078"/>
                <a:gd name="connsiteY73" fmla="*/ 2028935 h 2378246"/>
                <a:gd name="connsiteX74" fmla="*/ 2235316 w 3271078"/>
                <a:gd name="connsiteY74" fmla="*/ 2079735 h 2378246"/>
                <a:gd name="connsiteX75" fmla="*/ 2276591 w 3271078"/>
                <a:gd name="connsiteY75" fmla="*/ 2136885 h 2378246"/>
                <a:gd name="connsiteX76" fmla="*/ 2308341 w 3271078"/>
                <a:gd name="connsiteY76" fmla="*/ 2174985 h 2378246"/>
                <a:gd name="connsiteX77" fmla="*/ 2340091 w 3271078"/>
                <a:gd name="connsiteY77" fmla="*/ 2190860 h 2378246"/>
                <a:gd name="connsiteX78" fmla="*/ 2333741 w 3271078"/>
                <a:gd name="connsiteY78" fmla="*/ 2225785 h 2378246"/>
                <a:gd name="connsiteX79" fmla="*/ 2330566 w 3271078"/>
                <a:gd name="connsiteY79" fmla="*/ 2279760 h 2378246"/>
                <a:gd name="connsiteX80" fmla="*/ 2124191 w 3271078"/>
                <a:gd name="connsiteY80" fmla="*/ 2267060 h 2378246"/>
                <a:gd name="connsiteX81" fmla="*/ 2111491 w 3271078"/>
                <a:gd name="connsiteY81" fmla="*/ 2241660 h 2378246"/>
                <a:gd name="connsiteX82" fmla="*/ 2114666 w 3271078"/>
                <a:gd name="connsiteY82" fmla="*/ 2152760 h 2378246"/>
                <a:gd name="connsiteX83" fmla="*/ 2076566 w 3271078"/>
                <a:gd name="connsiteY83" fmla="*/ 2146410 h 2378246"/>
                <a:gd name="connsiteX84" fmla="*/ 2101966 w 3271078"/>
                <a:gd name="connsiteY84" fmla="*/ 2070210 h 2378246"/>
                <a:gd name="connsiteX85" fmla="*/ 2111491 w 3271078"/>
                <a:gd name="connsiteY85" fmla="*/ 2006710 h 2378246"/>
                <a:gd name="connsiteX86" fmla="*/ 2111491 w 3271078"/>
                <a:gd name="connsiteY86" fmla="*/ 1886060 h 2378246"/>
                <a:gd name="connsiteX87" fmla="*/ 2089266 w 3271078"/>
                <a:gd name="connsiteY87" fmla="*/ 1832085 h 2378246"/>
                <a:gd name="connsiteX88" fmla="*/ 2092441 w 3271078"/>
                <a:gd name="connsiteY88" fmla="*/ 1727310 h 2378246"/>
                <a:gd name="connsiteX89" fmla="*/ 2082916 w 3271078"/>
                <a:gd name="connsiteY89" fmla="*/ 1676510 h 2378246"/>
                <a:gd name="connsiteX90" fmla="*/ 2054341 w 3271078"/>
                <a:gd name="connsiteY90" fmla="*/ 1644760 h 2378246"/>
                <a:gd name="connsiteX91" fmla="*/ 2047991 w 3271078"/>
                <a:gd name="connsiteY91" fmla="*/ 1530460 h 2378246"/>
                <a:gd name="connsiteX92" fmla="*/ 2047991 w 3271078"/>
                <a:gd name="connsiteY92" fmla="*/ 1476485 h 2378246"/>
                <a:gd name="connsiteX93" fmla="*/ 2003541 w 3271078"/>
                <a:gd name="connsiteY93" fmla="*/ 1444735 h 2378246"/>
                <a:gd name="connsiteX94" fmla="*/ 1962266 w 3271078"/>
                <a:gd name="connsiteY94" fmla="*/ 1438385 h 2378246"/>
                <a:gd name="connsiteX95" fmla="*/ 1930516 w 3271078"/>
                <a:gd name="connsiteY95" fmla="*/ 1527285 h 2378246"/>
                <a:gd name="connsiteX96" fmla="*/ 1920991 w 3271078"/>
                <a:gd name="connsiteY96" fmla="*/ 1657460 h 2378246"/>
                <a:gd name="connsiteX97" fmla="*/ 1930516 w 3271078"/>
                <a:gd name="connsiteY97" fmla="*/ 1705085 h 2378246"/>
                <a:gd name="connsiteX98" fmla="*/ 1936866 w 3271078"/>
                <a:gd name="connsiteY98" fmla="*/ 1749535 h 2378246"/>
                <a:gd name="connsiteX99" fmla="*/ 1924166 w 3271078"/>
                <a:gd name="connsiteY99" fmla="*/ 1838435 h 2378246"/>
                <a:gd name="connsiteX100" fmla="*/ 1886066 w 3271078"/>
                <a:gd name="connsiteY100" fmla="*/ 1898760 h 2378246"/>
                <a:gd name="connsiteX101" fmla="*/ 1882891 w 3271078"/>
                <a:gd name="connsiteY101" fmla="*/ 2009885 h 2378246"/>
                <a:gd name="connsiteX102" fmla="*/ 1889241 w 3271078"/>
                <a:gd name="connsiteY102" fmla="*/ 2076560 h 2378246"/>
                <a:gd name="connsiteX103" fmla="*/ 1898766 w 3271078"/>
                <a:gd name="connsiteY103" fmla="*/ 2136885 h 2378246"/>
                <a:gd name="connsiteX104" fmla="*/ 1927341 w 3271078"/>
                <a:gd name="connsiteY104" fmla="*/ 2209910 h 2378246"/>
                <a:gd name="connsiteX105" fmla="*/ 1968616 w 3271078"/>
                <a:gd name="connsiteY105" fmla="*/ 2263885 h 2378246"/>
                <a:gd name="connsiteX106" fmla="*/ 1984491 w 3271078"/>
                <a:gd name="connsiteY106" fmla="*/ 2314685 h 2378246"/>
                <a:gd name="connsiteX107" fmla="*/ 1946391 w 3271078"/>
                <a:gd name="connsiteY107" fmla="*/ 2340085 h 2378246"/>
                <a:gd name="connsiteX108" fmla="*/ 1873366 w 3271078"/>
                <a:gd name="connsiteY108" fmla="*/ 2368660 h 2378246"/>
                <a:gd name="connsiteX109" fmla="*/ 1800341 w 3271078"/>
                <a:gd name="connsiteY109" fmla="*/ 2343260 h 2378246"/>
                <a:gd name="connsiteX110" fmla="*/ 1755891 w 3271078"/>
                <a:gd name="connsiteY110" fmla="*/ 2314685 h 2378246"/>
                <a:gd name="connsiteX111" fmla="*/ 1724141 w 3271078"/>
                <a:gd name="connsiteY111" fmla="*/ 2219435 h 2378246"/>
                <a:gd name="connsiteX112" fmla="*/ 1736841 w 3271078"/>
                <a:gd name="connsiteY112" fmla="*/ 2187685 h 2378246"/>
                <a:gd name="connsiteX113" fmla="*/ 1727316 w 3271078"/>
                <a:gd name="connsiteY113" fmla="*/ 2162285 h 2378246"/>
                <a:gd name="connsiteX114" fmla="*/ 1692391 w 3271078"/>
                <a:gd name="connsiteY114" fmla="*/ 2140060 h 2378246"/>
                <a:gd name="connsiteX115" fmla="*/ 1730491 w 3271078"/>
                <a:gd name="connsiteY115" fmla="*/ 2086085 h 2378246"/>
                <a:gd name="connsiteX116" fmla="*/ 1743191 w 3271078"/>
                <a:gd name="connsiteY116" fmla="*/ 2013060 h 2378246"/>
                <a:gd name="connsiteX117" fmla="*/ 1765416 w 3271078"/>
                <a:gd name="connsiteY117" fmla="*/ 1905110 h 2378246"/>
                <a:gd name="connsiteX118" fmla="*/ 1768591 w 3271078"/>
                <a:gd name="connsiteY118" fmla="*/ 1828910 h 2378246"/>
                <a:gd name="connsiteX119" fmla="*/ 1749541 w 3271078"/>
                <a:gd name="connsiteY119" fmla="*/ 1774935 h 2378246"/>
                <a:gd name="connsiteX120" fmla="*/ 1733666 w 3271078"/>
                <a:gd name="connsiteY120" fmla="*/ 1673335 h 2378246"/>
                <a:gd name="connsiteX121" fmla="*/ 1727316 w 3271078"/>
                <a:gd name="connsiteY121" fmla="*/ 1584435 h 2378246"/>
                <a:gd name="connsiteX122" fmla="*/ 1727316 w 3271078"/>
                <a:gd name="connsiteY122" fmla="*/ 1511410 h 2378246"/>
                <a:gd name="connsiteX123" fmla="*/ 1698741 w 3271078"/>
                <a:gd name="connsiteY123" fmla="*/ 1409810 h 2378246"/>
                <a:gd name="connsiteX124" fmla="*/ 1714616 w 3271078"/>
                <a:gd name="connsiteY124" fmla="*/ 1374885 h 2378246"/>
                <a:gd name="connsiteX125" fmla="*/ 1578091 w 3271078"/>
                <a:gd name="connsiteY125" fmla="*/ 1422510 h 2378246"/>
                <a:gd name="connsiteX126" fmla="*/ 1539991 w 3271078"/>
                <a:gd name="connsiteY126" fmla="*/ 1428860 h 2378246"/>
                <a:gd name="connsiteX127" fmla="*/ 1435216 w 3271078"/>
                <a:gd name="connsiteY127" fmla="*/ 1476485 h 2378246"/>
                <a:gd name="connsiteX128" fmla="*/ 1365366 w 3271078"/>
                <a:gd name="connsiteY128" fmla="*/ 1460610 h 2378246"/>
                <a:gd name="connsiteX129" fmla="*/ 1292341 w 3271078"/>
                <a:gd name="connsiteY129" fmla="*/ 1489185 h 2378246"/>
                <a:gd name="connsiteX130" fmla="*/ 1235191 w 3271078"/>
                <a:gd name="connsiteY130" fmla="*/ 1520935 h 2378246"/>
                <a:gd name="connsiteX131" fmla="*/ 1162166 w 3271078"/>
                <a:gd name="connsiteY131" fmla="*/ 1530460 h 2378246"/>
                <a:gd name="connsiteX132" fmla="*/ 1047866 w 3271078"/>
                <a:gd name="connsiteY132" fmla="*/ 1505060 h 2378246"/>
                <a:gd name="connsiteX133" fmla="*/ 990716 w 3271078"/>
                <a:gd name="connsiteY133" fmla="*/ 1466960 h 2378246"/>
                <a:gd name="connsiteX134" fmla="*/ 920866 w 3271078"/>
                <a:gd name="connsiteY134" fmla="*/ 1441560 h 2378246"/>
                <a:gd name="connsiteX135" fmla="*/ 866891 w 3271078"/>
                <a:gd name="connsiteY135" fmla="*/ 1476485 h 2378246"/>
                <a:gd name="connsiteX136" fmla="*/ 803391 w 3271078"/>
                <a:gd name="connsiteY136" fmla="*/ 1505060 h 2378246"/>
                <a:gd name="connsiteX137" fmla="*/ 790691 w 3271078"/>
                <a:gd name="connsiteY137" fmla="*/ 1517760 h 2378246"/>
                <a:gd name="connsiteX138" fmla="*/ 790691 w 3271078"/>
                <a:gd name="connsiteY138" fmla="*/ 1574910 h 2378246"/>
                <a:gd name="connsiteX139" fmla="*/ 755766 w 3271078"/>
                <a:gd name="connsiteY139" fmla="*/ 1590785 h 2378246"/>
                <a:gd name="connsiteX140" fmla="*/ 736716 w 3271078"/>
                <a:gd name="connsiteY140" fmla="*/ 1581260 h 2378246"/>
                <a:gd name="connsiteX141" fmla="*/ 733541 w 3271078"/>
                <a:gd name="connsiteY141" fmla="*/ 1539985 h 2378246"/>
                <a:gd name="connsiteX142" fmla="*/ 733541 w 3271078"/>
                <a:gd name="connsiteY142" fmla="*/ 1511410 h 2378246"/>
                <a:gd name="connsiteX143" fmla="*/ 701791 w 3271078"/>
                <a:gd name="connsiteY143" fmla="*/ 1517760 h 2378246"/>
                <a:gd name="connsiteX144" fmla="*/ 701791 w 3271078"/>
                <a:gd name="connsiteY144" fmla="*/ 1539985 h 2378246"/>
                <a:gd name="connsiteX145" fmla="*/ 692266 w 3271078"/>
                <a:gd name="connsiteY145" fmla="*/ 1578085 h 2378246"/>
                <a:gd name="connsiteX146" fmla="*/ 689091 w 3271078"/>
                <a:gd name="connsiteY146" fmla="*/ 1606660 h 2378246"/>
                <a:gd name="connsiteX147" fmla="*/ 622416 w 3271078"/>
                <a:gd name="connsiteY147" fmla="*/ 1613010 h 2378246"/>
                <a:gd name="connsiteX148" fmla="*/ 622416 w 3271078"/>
                <a:gd name="connsiteY148" fmla="*/ 1552685 h 2378246"/>
                <a:gd name="connsiteX149" fmla="*/ 622416 w 3271078"/>
                <a:gd name="connsiteY149" fmla="*/ 1533635 h 2378246"/>
                <a:gd name="connsiteX150" fmla="*/ 590666 w 3271078"/>
                <a:gd name="connsiteY150" fmla="*/ 1533635 h 2378246"/>
                <a:gd name="connsiteX151" fmla="*/ 590666 w 3271078"/>
                <a:gd name="connsiteY151" fmla="*/ 1587610 h 2378246"/>
                <a:gd name="connsiteX152" fmla="*/ 568441 w 3271078"/>
                <a:gd name="connsiteY152" fmla="*/ 1613010 h 2378246"/>
                <a:gd name="connsiteX153" fmla="*/ 546216 w 3271078"/>
                <a:gd name="connsiteY153" fmla="*/ 1603485 h 2378246"/>
                <a:gd name="connsiteX154" fmla="*/ 530341 w 3271078"/>
                <a:gd name="connsiteY154" fmla="*/ 1562210 h 2378246"/>
                <a:gd name="connsiteX155" fmla="*/ 489066 w 3271078"/>
                <a:gd name="connsiteY155" fmla="*/ 1647935 h 2378246"/>
                <a:gd name="connsiteX156" fmla="*/ 460491 w 3271078"/>
                <a:gd name="connsiteY156" fmla="*/ 1714610 h 2378246"/>
                <a:gd name="connsiteX157" fmla="*/ 460491 w 3271078"/>
                <a:gd name="connsiteY157" fmla="*/ 1813035 h 2378246"/>
                <a:gd name="connsiteX158" fmla="*/ 479541 w 3271078"/>
                <a:gd name="connsiteY158" fmla="*/ 1876535 h 2378246"/>
                <a:gd name="connsiteX159" fmla="*/ 501766 w 3271078"/>
                <a:gd name="connsiteY159" fmla="*/ 1962260 h 2378246"/>
                <a:gd name="connsiteX160" fmla="*/ 520816 w 3271078"/>
                <a:gd name="connsiteY160" fmla="*/ 2038460 h 2378246"/>
                <a:gd name="connsiteX161" fmla="*/ 558916 w 3271078"/>
                <a:gd name="connsiteY161" fmla="*/ 2095610 h 2378246"/>
                <a:gd name="connsiteX162" fmla="*/ 600191 w 3271078"/>
                <a:gd name="connsiteY162" fmla="*/ 2140060 h 2378246"/>
                <a:gd name="connsiteX163" fmla="*/ 660516 w 3271078"/>
                <a:gd name="connsiteY163" fmla="*/ 2184510 h 2378246"/>
                <a:gd name="connsiteX164" fmla="*/ 628766 w 3271078"/>
                <a:gd name="connsiteY164" fmla="*/ 2228960 h 2378246"/>
                <a:gd name="connsiteX165" fmla="*/ 504941 w 3271078"/>
                <a:gd name="connsiteY165" fmla="*/ 2238485 h 2378246"/>
                <a:gd name="connsiteX166" fmla="*/ 428741 w 3271078"/>
                <a:gd name="connsiteY166" fmla="*/ 2200385 h 2378246"/>
                <a:gd name="connsiteX167" fmla="*/ 428741 w 3271078"/>
                <a:gd name="connsiteY167" fmla="*/ 2124185 h 2378246"/>
                <a:gd name="connsiteX168" fmla="*/ 396991 w 3271078"/>
                <a:gd name="connsiteY168" fmla="*/ 2127360 h 2378246"/>
                <a:gd name="connsiteX169" fmla="*/ 371591 w 3271078"/>
                <a:gd name="connsiteY169" fmla="*/ 2101960 h 2378246"/>
                <a:gd name="connsiteX170" fmla="*/ 381116 w 3271078"/>
                <a:gd name="connsiteY170" fmla="*/ 2063860 h 2378246"/>
                <a:gd name="connsiteX171" fmla="*/ 346191 w 3271078"/>
                <a:gd name="connsiteY171" fmla="*/ 1851135 h 2378246"/>
                <a:gd name="connsiteX172" fmla="*/ 336666 w 3271078"/>
                <a:gd name="connsiteY172" fmla="*/ 1740010 h 2378246"/>
                <a:gd name="connsiteX173" fmla="*/ 301741 w 3271078"/>
                <a:gd name="connsiteY173" fmla="*/ 1654285 h 2378246"/>
                <a:gd name="connsiteX174" fmla="*/ 260466 w 3271078"/>
                <a:gd name="connsiteY174" fmla="*/ 1860660 h 2378246"/>
                <a:gd name="connsiteX175" fmla="*/ 279516 w 3271078"/>
                <a:gd name="connsiteY175" fmla="*/ 2073385 h 2378246"/>
                <a:gd name="connsiteX176" fmla="*/ 323966 w 3271078"/>
                <a:gd name="connsiteY176" fmla="*/ 2194035 h 2378246"/>
                <a:gd name="connsiteX177" fmla="*/ 377941 w 3271078"/>
                <a:gd name="connsiteY177" fmla="*/ 2295635 h 2378246"/>
                <a:gd name="connsiteX178" fmla="*/ 355716 w 3271078"/>
                <a:gd name="connsiteY178" fmla="*/ 2352785 h 2378246"/>
                <a:gd name="connsiteX179" fmla="*/ 225541 w 3271078"/>
                <a:gd name="connsiteY179" fmla="*/ 2378185 h 2378246"/>
                <a:gd name="connsiteX180" fmla="*/ 142991 w 3271078"/>
                <a:gd name="connsiteY180" fmla="*/ 2346435 h 2378246"/>
                <a:gd name="connsiteX181" fmla="*/ 117591 w 3271078"/>
                <a:gd name="connsiteY181" fmla="*/ 2222610 h 2378246"/>
                <a:gd name="connsiteX182" fmla="*/ 76316 w 3271078"/>
                <a:gd name="connsiteY182" fmla="*/ 2194035 h 2378246"/>
                <a:gd name="connsiteX183" fmla="*/ 114416 w 3271078"/>
                <a:gd name="connsiteY183" fmla="*/ 2022585 h 2378246"/>
                <a:gd name="connsiteX184" fmla="*/ 98541 w 3271078"/>
                <a:gd name="connsiteY184" fmla="*/ 1847960 h 2378246"/>
                <a:gd name="connsiteX185" fmla="*/ 41391 w 3271078"/>
                <a:gd name="connsiteY185" fmla="*/ 1644760 h 2378246"/>
                <a:gd name="connsiteX186" fmla="*/ 31866 w 3271078"/>
                <a:gd name="connsiteY186" fmla="*/ 1565385 h 2378246"/>
                <a:gd name="connsiteX187" fmla="*/ 38216 w 3271078"/>
                <a:gd name="connsiteY187" fmla="*/ 1514585 h 2378246"/>
                <a:gd name="connsiteX188" fmla="*/ 116 w 3271078"/>
                <a:gd name="connsiteY188" fmla="*/ 1412985 h 2378246"/>
                <a:gd name="connsiteX189" fmla="*/ 25516 w 3271078"/>
                <a:gd name="connsiteY189" fmla="*/ 1352660 h 2378246"/>
                <a:gd name="connsiteX190" fmla="*/ 116 w 3271078"/>
                <a:gd name="connsiteY190" fmla="*/ 1254235 h 2378246"/>
                <a:gd name="connsiteX191" fmla="*/ 31866 w 3271078"/>
                <a:gd name="connsiteY191" fmla="*/ 1168510 h 2378246"/>
                <a:gd name="connsiteX192" fmla="*/ 66791 w 3271078"/>
                <a:gd name="connsiteY192" fmla="*/ 990710 h 2378246"/>
                <a:gd name="connsiteX193" fmla="*/ 54091 w 3271078"/>
                <a:gd name="connsiteY193" fmla="*/ 597010 h 2378246"/>
                <a:gd name="connsiteX194" fmla="*/ 57266 w 3271078"/>
                <a:gd name="connsiteY194" fmla="*/ 349360 h 2378246"/>
                <a:gd name="connsiteX195" fmla="*/ 146166 w 3271078"/>
                <a:gd name="connsiteY195" fmla="*/ 184260 h 2378246"/>
                <a:gd name="connsiteX196" fmla="*/ 209666 w 3271078"/>
                <a:gd name="connsiteY196" fmla="*/ 127110 h 2378246"/>
                <a:gd name="connsiteX197" fmla="*/ 311266 w 3271078"/>
                <a:gd name="connsiteY197" fmla="*/ 114410 h 2378246"/>
                <a:gd name="connsiteX0" fmla="*/ 311266 w 3271078"/>
                <a:gd name="connsiteY0" fmla="*/ 114410 h 2378246"/>
                <a:gd name="connsiteX1" fmla="*/ 393816 w 3271078"/>
                <a:gd name="connsiteY1" fmla="*/ 130285 h 2378246"/>
                <a:gd name="connsiteX2" fmla="*/ 460491 w 3271078"/>
                <a:gd name="connsiteY2" fmla="*/ 130285 h 2378246"/>
                <a:gd name="connsiteX3" fmla="*/ 523991 w 3271078"/>
                <a:gd name="connsiteY3" fmla="*/ 130285 h 2378246"/>
                <a:gd name="connsiteX4" fmla="*/ 600191 w 3271078"/>
                <a:gd name="connsiteY4" fmla="*/ 133460 h 2378246"/>
                <a:gd name="connsiteX5" fmla="*/ 673216 w 3271078"/>
                <a:gd name="connsiteY5" fmla="*/ 149335 h 2378246"/>
                <a:gd name="connsiteX6" fmla="*/ 746241 w 3271078"/>
                <a:gd name="connsiteY6" fmla="*/ 152510 h 2378246"/>
                <a:gd name="connsiteX7" fmla="*/ 809741 w 3271078"/>
                <a:gd name="connsiteY7" fmla="*/ 142985 h 2378246"/>
                <a:gd name="connsiteX8" fmla="*/ 866891 w 3271078"/>
                <a:gd name="connsiteY8" fmla="*/ 142985 h 2378246"/>
                <a:gd name="connsiteX9" fmla="*/ 949441 w 3271078"/>
                <a:gd name="connsiteY9" fmla="*/ 149335 h 2378246"/>
                <a:gd name="connsiteX10" fmla="*/ 1019291 w 3271078"/>
                <a:gd name="connsiteY10" fmla="*/ 152510 h 2378246"/>
                <a:gd name="connsiteX11" fmla="*/ 1076441 w 3271078"/>
                <a:gd name="connsiteY11" fmla="*/ 152510 h 2378246"/>
                <a:gd name="connsiteX12" fmla="*/ 1178041 w 3271078"/>
                <a:gd name="connsiteY12" fmla="*/ 133460 h 2378246"/>
                <a:gd name="connsiteX13" fmla="*/ 1320916 w 3271078"/>
                <a:gd name="connsiteY13" fmla="*/ 123935 h 2378246"/>
                <a:gd name="connsiteX14" fmla="*/ 1422516 w 3271078"/>
                <a:gd name="connsiteY14" fmla="*/ 111235 h 2378246"/>
                <a:gd name="connsiteX15" fmla="*/ 1492366 w 3271078"/>
                <a:gd name="connsiteY15" fmla="*/ 108060 h 2378246"/>
                <a:gd name="connsiteX16" fmla="*/ 1571741 w 3271078"/>
                <a:gd name="connsiteY16" fmla="*/ 104885 h 2378246"/>
                <a:gd name="connsiteX17" fmla="*/ 1701916 w 3271078"/>
                <a:gd name="connsiteY17" fmla="*/ 82660 h 2378246"/>
                <a:gd name="connsiteX18" fmla="*/ 1781291 w 3271078"/>
                <a:gd name="connsiteY18" fmla="*/ 82660 h 2378246"/>
                <a:gd name="connsiteX19" fmla="*/ 1911466 w 3271078"/>
                <a:gd name="connsiteY19" fmla="*/ 79485 h 2378246"/>
                <a:gd name="connsiteX20" fmla="*/ 1981316 w 3271078"/>
                <a:gd name="connsiteY20" fmla="*/ 76310 h 2378246"/>
                <a:gd name="connsiteX21" fmla="*/ 2032116 w 3271078"/>
                <a:gd name="connsiteY21" fmla="*/ 89010 h 2378246"/>
                <a:gd name="connsiteX22" fmla="*/ 2082916 w 3271078"/>
                <a:gd name="connsiteY22" fmla="*/ 89010 h 2378246"/>
                <a:gd name="connsiteX23" fmla="*/ 2152766 w 3271078"/>
                <a:gd name="connsiteY23" fmla="*/ 82660 h 2378246"/>
                <a:gd name="connsiteX24" fmla="*/ 2235316 w 3271078"/>
                <a:gd name="connsiteY24" fmla="*/ 104885 h 2378246"/>
                <a:gd name="connsiteX25" fmla="*/ 2279766 w 3271078"/>
                <a:gd name="connsiteY25" fmla="*/ 108060 h 2378246"/>
                <a:gd name="connsiteX26" fmla="*/ 2330566 w 3271078"/>
                <a:gd name="connsiteY26" fmla="*/ 104885 h 2378246"/>
                <a:gd name="connsiteX27" fmla="*/ 2346441 w 3271078"/>
                <a:gd name="connsiteY27" fmla="*/ 114410 h 2378246"/>
                <a:gd name="connsiteX28" fmla="*/ 2425816 w 3271078"/>
                <a:gd name="connsiteY28" fmla="*/ 117585 h 2378246"/>
                <a:gd name="connsiteX29" fmla="*/ 2479791 w 3271078"/>
                <a:gd name="connsiteY29" fmla="*/ 136635 h 2378246"/>
                <a:gd name="connsiteX30" fmla="*/ 2562341 w 3271078"/>
                <a:gd name="connsiteY30" fmla="*/ 139810 h 2378246"/>
                <a:gd name="connsiteX31" fmla="*/ 2625841 w 3271078"/>
                <a:gd name="connsiteY31" fmla="*/ 98535 h 2378246"/>
                <a:gd name="connsiteX32" fmla="*/ 2686166 w 3271078"/>
                <a:gd name="connsiteY32" fmla="*/ 47735 h 2378246"/>
                <a:gd name="connsiteX33" fmla="*/ 2717916 w 3271078"/>
                <a:gd name="connsiteY33" fmla="*/ 22335 h 2378246"/>
                <a:gd name="connsiteX34" fmla="*/ 2794116 w 3271078"/>
                <a:gd name="connsiteY34" fmla="*/ 110 h 2378246"/>
                <a:gd name="connsiteX35" fmla="*/ 2822691 w 3271078"/>
                <a:gd name="connsiteY35" fmla="*/ 31860 h 2378246"/>
                <a:gd name="connsiteX36" fmla="*/ 2895716 w 3271078"/>
                <a:gd name="connsiteY36" fmla="*/ 54085 h 2378246"/>
                <a:gd name="connsiteX37" fmla="*/ 2927466 w 3271078"/>
                <a:gd name="connsiteY37" fmla="*/ 133460 h 2378246"/>
                <a:gd name="connsiteX38" fmla="*/ 2984616 w 3271078"/>
                <a:gd name="connsiteY38" fmla="*/ 162035 h 2378246"/>
                <a:gd name="connsiteX39" fmla="*/ 3092566 w 3271078"/>
                <a:gd name="connsiteY39" fmla="*/ 130285 h 2378246"/>
                <a:gd name="connsiteX40" fmla="*/ 3225916 w 3271078"/>
                <a:gd name="connsiteY40" fmla="*/ 152510 h 2378246"/>
                <a:gd name="connsiteX41" fmla="*/ 3270366 w 3271078"/>
                <a:gd name="connsiteY41" fmla="*/ 196960 h 2378246"/>
                <a:gd name="connsiteX42" fmla="*/ 3197341 w 3271078"/>
                <a:gd name="connsiteY42" fmla="*/ 276335 h 2378246"/>
                <a:gd name="connsiteX43" fmla="*/ 3146541 w 3271078"/>
                <a:gd name="connsiteY43" fmla="*/ 301735 h 2378246"/>
                <a:gd name="connsiteX44" fmla="*/ 3089391 w 3271078"/>
                <a:gd name="connsiteY44" fmla="*/ 327135 h 2378246"/>
                <a:gd name="connsiteX45" fmla="*/ 3010016 w 3271078"/>
                <a:gd name="connsiteY45" fmla="*/ 304910 h 2378246"/>
                <a:gd name="connsiteX46" fmla="*/ 3003666 w 3271078"/>
                <a:gd name="connsiteY46" fmla="*/ 355710 h 2378246"/>
                <a:gd name="connsiteX47" fmla="*/ 3000491 w 3271078"/>
                <a:gd name="connsiteY47" fmla="*/ 431910 h 2378246"/>
                <a:gd name="connsiteX48" fmla="*/ 2965566 w 3271078"/>
                <a:gd name="connsiteY48" fmla="*/ 489060 h 2378246"/>
                <a:gd name="connsiteX49" fmla="*/ 2952866 w 3271078"/>
                <a:gd name="connsiteY49" fmla="*/ 555735 h 2378246"/>
                <a:gd name="connsiteX50" fmla="*/ 2930641 w 3271078"/>
                <a:gd name="connsiteY50" fmla="*/ 631935 h 2378246"/>
                <a:gd name="connsiteX51" fmla="*/ 2917941 w 3271078"/>
                <a:gd name="connsiteY51" fmla="*/ 657335 h 2378246"/>
                <a:gd name="connsiteX52" fmla="*/ 2946516 w 3271078"/>
                <a:gd name="connsiteY52" fmla="*/ 708135 h 2378246"/>
                <a:gd name="connsiteX53" fmla="*/ 2949691 w 3271078"/>
                <a:gd name="connsiteY53" fmla="*/ 781160 h 2378246"/>
                <a:gd name="connsiteX54" fmla="*/ 2914766 w 3271078"/>
                <a:gd name="connsiteY54" fmla="*/ 838310 h 2378246"/>
                <a:gd name="connsiteX55" fmla="*/ 2870316 w 3271078"/>
                <a:gd name="connsiteY55" fmla="*/ 844660 h 2378246"/>
                <a:gd name="connsiteX56" fmla="*/ 2813166 w 3271078"/>
                <a:gd name="connsiteY56" fmla="*/ 860535 h 2378246"/>
                <a:gd name="connsiteX57" fmla="*/ 2768716 w 3271078"/>
                <a:gd name="connsiteY57" fmla="*/ 860535 h 2378246"/>
                <a:gd name="connsiteX58" fmla="*/ 2711566 w 3271078"/>
                <a:gd name="connsiteY58" fmla="*/ 835135 h 2378246"/>
                <a:gd name="connsiteX59" fmla="*/ 2682991 w 3271078"/>
                <a:gd name="connsiteY59" fmla="*/ 847835 h 2378246"/>
                <a:gd name="connsiteX60" fmla="*/ 2635366 w 3271078"/>
                <a:gd name="connsiteY60" fmla="*/ 828785 h 2378246"/>
                <a:gd name="connsiteX61" fmla="*/ 2609966 w 3271078"/>
                <a:gd name="connsiteY61" fmla="*/ 901810 h 2378246"/>
                <a:gd name="connsiteX62" fmla="*/ 2511541 w 3271078"/>
                <a:gd name="connsiteY62" fmla="*/ 1130410 h 2378246"/>
                <a:gd name="connsiteX63" fmla="*/ 2460741 w 3271078"/>
                <a:gd name="connsiteY63" fmla="*/ 1257410 h 2378246"/>
                <a:gd name="connsiteX64" fmla="*/ 2406766 w 3271078"/>
                <a:gd name="connsiteY64" fmla="*/ 1349485 h 2378246"/>
                <a:gd name="connsiteX65" fmla="*/ 2327391 w 3271078"/>
                <a:gd name="connsiteY65" fmla="*/ 1419335 h 2378246"/>
                <a:gd name="connsiteX66" fmla="*/ 2282941 w 3271078"/>
                <a:gd name="connsiteY66" fmla="*/ 1492360 h 2378246"/>
                <a:gd name="connsiteX67" fmla="*/ 2238491 w 3271078"/>
                <a:gd name="connsiteY67" fmla="*/ 1574910 h 2378246"/>
                <a:gd name="connsiteX68" fmla="*/ 2241666 w 3271078"/>
                <a:gd name="connsiteY68" fmla="*/ 1654285 h 2378246"/>
                <a:gd name="connsiteX69" fmla="*/ 2257541 w 3271078"/>
                <a:gd name="connsiteY69" fmla="*/ 1705085 h 2378246"/>
                <a:gd name="connsiteX70" fmla="*/ 2248016 w 3271078"/>
                <a:gd name="connsiteY70" fmla="*/ 1787635 h 2378246"/>
                <a:gd name="connsiteX71" fmla="*/ 2222616 w 3271078"/>
                <a:gd name="connsiteY71" fmla="*/ 1873360 h 2378246"/>
                <a:gd name="connsiteX72" fmla="*/ 2232141 w 3271078"/>
                <a:gd name="connsiteY72" fmla="*/ 1949560 h 2378246"/>
                <a:gd name="connsiteX73" fmla="*/ 2241666 w 3271078"/>
                <a:gd name="connsiteY73" fmla="*/ 2028935 h 2378246"/>
                <a:gd name="connsiteX74" fmla="*/ 2235316 w 3271078"/>
                <a:gd name="connsiteY74" fmla="*/ 2079735 h 2378246"/>
                <a:gd name="connsiteX75" fmla="*/ 2276591 w 3271078"/>
                <a:gd name="connsiteY75" fmla="*/ 2136885 h 2378246"/>
                <a:gd name="connsiteX76" fmla="*/ 2308341 w 3271078"/>
                <a:gd name="connsiteY76" fmla="*/ 2174985 h 2378246"/>
                <a:gd name="connsiteX77" fmla="*/ 2340091 w 3271078"/>
                <a:gd name="connsiteY77" fmla="*/ 2190860 h 2378246"/>
                <a:gd name="connsiteX78" fmla="*/ 2333741 w 3271078"/>
                <a:gd name="connsiteY78" fmla="*/ 2225785 h 2378246"/>
                <a:gd name="connsiteX79" fmla="*/ 2330566 w 3271078"/>
                <a:gd name="connsiteY79" fmla="*/ 2279760 h 2378246"/>
                <a:gd name="connsiteX80" fmla="*/ 2124191 w 3271078"/>
                <a:gd name="connsiteY80" fmla="*/ 2267060 h 2378246"/>
                <a:gd name="connsiteX81" fmla="*/ 2111491 w 3271078"/>
                <a:gd name="connsiteY81" fmla="*/ 2241660 h 2378246"/>
                <a:gd name="connsiteX82" fmla="*/ 2114666 w 3271078"/>
                <a:gd name="connsiteY82" fmla="*/ 2152760 h 2378246"/>
                <a:gd name="connsiteX83" fmla="*/ 2076566 w 3271078"/>
                <a:gd name="connsiteY83" fmla="*/ 2146410 h 2378246"/>
                <a:gd name="connsiteX84" fmla="*/ 2101966 w 3271078"/>
                <a:gd name="connsiteY84" fmla="*/ 2070210 h 2378246"/>
                <a:gd name="connsiteX85" fmla="*/ 2111491 w 3271078"/>
                <a:gd name="connsiteY85" fmla="*/ 2006710 h 2378246"/>
                <a:gd name="connsiteX86" fmla="*/ 2111491 w 3271078"/>
                <a:gd name="connsiteY86" fmla="*/ 1886060 h 2378246"/>
                <a:gd name="connsiteX87" fmla="*/ 2089266 w 3271078"/>
                <a:gd name="connsiteY87" fmla="*/ 1832085 h 2378246"/>
                <a:gd name="connsiteX88" fmla="*/ 2092441 w 3271078"/>
                <a:gd name="connsiteY88" fmla="*/ 1727310 h 2378246"/>
                <a:gd name="connsiteX89" fmla="*/ 2082916 w 3271078"/>
                <a:gd name="connsiteY89" fmla="*/ 1676510 h 2378246"/>
                <a:gd name="connsiteX90" fmla="*/ 2054341 w 3271078"/>
                <a:gd name="connsiteY90" fmla="*/ 1644760 h 2378246"/>
                <a:gd name="connsiteX91" fmla="*/ 2047991 w 3271078"/>
                <a:gd name="connsiteY91" fmla="*/ 1530460 h 2378246"/>
                <a:gd name="connsiteX92" fmla="*/ 2047991 w 3271078"/>
                <a:gd name="connsiteY92" fmla="*/ 1476485 h 2378246"/>
                <a:gd name="connsiteX93" fmla="*/ 2003541 w 3271078"/>
                <a:gd name="connsiteY93" fmla="*/ 1444735 h 2378246"/>
                <a:gd name="connsiteX94" fmla="*/ 1962266 w 3271078"/>
                <a:gd name="connsiteY94" fmla="*/ 1438385 h 2378246"/>
                <a:gd name="connsiteX95" fmla="*/ 1930516 w 3271078"/>
                <a:gd name="connsiteY95" fmla="*/ 1527285 h 2378246"/>
                <a:gd name="connsiteX96" fmla="*/ 1920991 w 3271078"/>
                <a:gd name="connsiteY96" fmla="*/ 1657460 h 2378246"/>
                <a:gd name="connsiteX97" fmla="*/ 1930516 w 3271078"/>
                <a:gd name="connsiteY97" fmla="*/ 1705085 h 2378246"/>
                <a:gd name="connsiteX98" fmla="*/ 1936866 w 3271078"/>
                <a:gd name="connsiteY98" fmla="*/ 1749535 h 2378246"/>
                <a:gd name="connsiteX99" fmla="*/ 1924166 w 3271078"/>
                <a:gd name="connsiteY99" fmla="*/ 1838435 h 2378246"/>
                <a:gd name="connsiteX100" fmla="*/ 1886066 w 3271078"/>
                <a:gd name="connsiteY100" fmla="*/ 1898760 h 2378246"/>
                <a:gd name="connsiteX101" fmla="*/ 1882891 w 3271078"/>
                <a:gd name="connsiteY101" fmla="*/ 2009885 h 2378246"/>
                <a:gd name="connsiteX102" fmla="*/ 1889241 w 3271078"/>
                <a:gd name="connsiteY102" fmla="*/ 2076560 h 2378246"/>
                <a:gd name="connsiteX103" fmla="*/ 1898766 w 3271078"/>
                <a:gd name="connsiteY103" fmla="*/ 2136885 h 2378246"/>
                <a:gd name="connsiteX104" fmla="*/ 1927341 w 3271078"/>
                <a:gd name="connsiteY104" fmla="*/ 2209910 h 2378246"/>
                <a:gd name="connsiteX105" fmla="*/ 1968616 w 3271078"/>
                <a:gd name="connsiteY105" fmla="*/ 2263885 h 2378246"/>
                <a:gd name="connsiteX106" fmla="*/ 1984491 w 3271078"/>
                <a:gd name="connsiteY106" fmla="*/ 2314685 h 2378246"/>
                <a:gd name="connsiteX107" fmla="*/ 1946391 w 3271078"/>
                <a:gd name="connsiteY107" fmla="*/ 2340085 h 2378246"/>
                <a:gd name="connsiteX108" fmla="*/ 1873366 w 3271078"/>
                <a:gd name="connsiteY108" fmla="*/ 2368660 h 2378246"/>
                <a:gd name="connsiteX109" fmla="*/ 1800341 w 3271078"/>
                <a:gd name="connsiteY109" fmla="*/ 2343260 h 2378246"/>
                <a:gd name="connsiteX110" fmla="*/ 1755891 w 3271078"/>
                <a:gd name="connsiteY110" fmla="*/ 2314685 h 2378246"/>
                <a:gd name="connsiteX111" fmla="*/ 1724141 w 3271078"/>
                <a:gd name="connsiteY111" fmla="*/ 2219435 h 2378246"/>
                <a:gd name="connsiteX112" fmla="*/ 1736841 w 3271078"/>
                <a:gd name="connsiteY112" fmla="*/ 2187685 h 2378246"/>
                <a:gd name="connsiteX113" fmla="*/ 1727316 w 3271078"/>
                <a:gd name="connsiteY113" fmla="*/ 2162285 h 2378246"/>
                <a:gd name="connsiteX114" fmla="*/ 1692391 w 3271078"/>
                <a:gd name="connsiteY114" fmla="*/ 2140060 h 2378246"/>
                <a:gd name="connsiteX115" fmla="*/ 1730491 w 3271078"/>
                <a:gd name="connsiteY115" fmla="*/ 2086085 h 2378246"/>
                <a:gd name="connsiteX116" fmla="*/ 1743191 w 3271078"/>
                <a:gd name="connsiteY116" fmla="*/ 2013060 h 2378246"/>
                <a:gd name="connsiteX117" fmla="*/ 1765416 w 3271078"/>
                <a:gd name="connsiteY117" fmla="*/ 1905110 h 2378246"/>
                <a:gd name="connsiteX118" fmla="*/ 1768591 w 3271078"/>
                <a:gd name="connsiteY118" fmla="*/ 1828910 h 2378246"/>
                <a:gd name="connsiteX119" fmla="*/ 1749541 w 3271078"/>
                <a:gd name="connsiteY119" fmla="*/ 1774935 h 2378246"/>
                <a:gd name="connsiteX120" fmla="*/ 1733666 w 3271078"/>
                <a:gd name="connsiteY120" fmla="*/ 1673335 h 2378246"/>
                <a:gd name="connsiteX121" fmla="*/ 1727316 w 3271078"/>
                <a:gd name="connsiteY121" fmla="*/ 1584435 h 2378246"/>
                <a:gd name="connsiteX122" fmla="*/ 1727316 w 3271078"/>
                <a:gd name="connsiteY122" fmla="*/ 1511410 h 2378246"/>
                <a:gd name="connsiteX123" fmla="*/ 1698741 w 3271078"/>
                <a:gd name="connsiteY123" fmla="*/ 1409810 h 2378246"/>
                <a:gd name="connsiteX124" fmla="*/ 1578091 w 3271078"/>
                <a:gd name="connsiteY124" fmla="*/ 1422510 h 2378246"/>
                <a:gd name="connsiteX125" fmla="*/ 1539991 w 3271078"/>
                <a:gd name="connsiteY125" fmla="*/ 1428860 h 2378246"/>
                <a:gd name="connsiteX126" fmla="*/ 1435216 w 3271078"/>
                <a:gd name="connsiteY126" fmla="*/ 1476485 h 2378246"/>
                <a:gd name="connsiteX127" fmla="*/ 1365366 w 3271078"/>
                <a:gd name="connsiteY127" fmla="*/ 1460610 h 2378246"/>
                <a:gd name="connsiteX128" fmla="*/ 1292341 w 3271078"/>
                <a:gd name="connsiteY128" fmla="*/ 1489185 h 2378246"/>
                <a:gd name="connsiteX129" fmla="*/ 1235191 w 3271078"/>
                <a:gd name="connsiteY129" fmla="*/ 1520935 h 2378246"/>
                <a:gd name="connsiteX130" fmla="*/ 1162166 w 3271078"/>
                <a:gd name="connsiteY130" fmla="*/ 1530460 h 2378246"/>
                <a:gd name="connsiteX131" fmla="*/ 1047866 w 3271078"/>
                <a:gd name="connsiteY131" fmla="*/ 1505060 h 2378246"/>
                <a:gd name="connsiteX132" fmla="*/ 990716 w 3271078"/>
                <a:gd name="connsiteY132" fmla="*/ 1466960 h 2378246"/>
                <a:gd name="connsiteX133" fmla="*/ 920866 w 3271078"/>
                <a:gd name="connsiteY133" fmla="*/ 1441560 h 2378246"/>
                <a:gd name="connsiteX134" fmla="*/ 866891 w 3271078"/>
                <a:gd name="connsiteY134" fmla="*/ 1476485 h 2378246"/>
                <a:gd name="connsiteX135" fmla="*/ 803391 w 3271078"/>
                <a:gd name="connsiteY135" fmla="*/ 1505060 h 2378246"/>
                <a:gd name="connsiteX136" fmla="*/ 790691 w 3271078"/>
                <a:gd name="connsiteY136" fmla="*/ 1517760 h 2378246"/>
                <a:gd name="connsiteX137" fmla="*/ 790691 w 3271078"/>
                <a:gd name="connsiteY137" fmla="*/ 1574910 h 2378246"/>
                <a:gd name="connsiteX138" fmla="*/ 755766 w 3271078"/>
                <a:gd name="connsiteY138" fmla="*/ 1590785 h 2378246"/>
                <a:gd name="connsiteX139" fmla="*/ 736716 w 3271078"/>
                <a:gd name="connsiteY139" fmla="*/ 1581260 h 2378246"/>
                <a:gd name="connsiteX140" fmla="*/ 733541 w 3271078"/>
                <a:gd name="connsiteY140" fmla="*/ 1539985 h 2378246"/>
                <a:gd name="connsiteX141" fmla="*/ 733541 w 3271078"/>
                <a:gd name="connsiteY141" fmla="*/ 1511410 h 2378246"/>
                <a:gd name="connsiteX142" fmla="*/ 701791 w 3271078"/>
                <a:gd name="connsiteY142" fmla="*/ 1517760 h 2378246"/>
                <a:gd name="connsiteX143" fmla="*/ 701791 w 3271078"/>
                <a:gd name="connsiteY143" fmla="*/ 1539985 h 2378246"/>
                <a:gd name="connsiteX144" fmla="*/ 692266 w 3271078"/>
                <a:gd name="connsiteY144" fmla="*/ 1578085 h 2378246"/>
                <a:gd name="connsiteX145" fmla="*/ 689091 w 3271078"/>
                <a:gd name="connsiteY145" fmla="*/ 1606660 h 2378246"/>
                <a:gd name="connsiteX146" fmla="*/ 622416 w 3271078"/>
                <a:gd name="connsiteY146" fmla="*/ 1613010 h 2378246"/>
                <a:gd name="connsiteX147" fmla="*/ 622416 w 3271078"/>
                <a:gd name="connsiteY147" fmla="*/ 1552685 h 2378246"/>
                <a:gd name="connsiteX148" fmla="*/ 622416 w 3271078"/>
                <a:gd name="connsiteY148" fmla="*/ 1533635 h 2378246"/>
                <a:gd name="connsiteX149" fmla="*/ 590666 w 3271078"/>
                <a:gd name="connsiteY149" fmla="*/ 1533635 h 2378246"/>
                <a:gd name="connsiteX150" fmla="*/ 590666 w 3271078"/>
                <a:gd name="connsiteY150" fmla="*/ 1587610 h 2378246"/>
                <a:gd name="connsiteX151" fmla="*/ 568441 w 3271078"/>
                <a:gd name="connsiteY151" fmla="*/ 1613010 h 2378246"/>
                <a:gd name="connsiteX152" fmla="*/ 546216 w 3271078"/>
                <a:gd name="connsiteY152" fmla="*/ 1603485 h 2378246"/>
                <a:gd name="connsiteX153" fmla="*/ 530341 w 3271078"/>
                <a:gd name="connsiteY153" fmla="*/ 1562210 h 2378246"/>
                <a:gd name="connsiteX154" fmla="*/ 489066 w 3271078"/>
                <a:gd name="connsiteY154" fmla="*/ 1647935 h 2378246"/>
                <a:gd name="connsiteX155" fmla="*/ 460491 w 3271078"/>
                <a:gd name="connsiteY155" fmla="*/ 1714610 h 2378246"/>
                <a:gd name="connsiteX156" fmla="*/ 460491 w 3271078"/>
                <a:gd name="connsiteY156" fmla="*/ 1813035 h 2378246"/>
                <a:gd name="connsiteX157" fmla="*/ 479541 w 3271078"/>
                <a:gd name="connsiteY157" fmla="*/ 1876535 h 2378246"/>
                <a:gd name="connsiteX158" fmla="*/ 501766 w 3271078"/>
                <a:gd name="connsiteY158" fmla="*/ 1962260 h 2378246"/>
                <a:gd name="connsiteX159" fmla="*/ 520816 w 3271078"/>
                <a:gd name="connsiteY159" fmla="*/ 2038460 h 2378246"/>
                <a:gd name="connsiteX160" fmla="*/ 558916 w 3271078"/>
                <a:gd name="connsiteY160" fmla="*/ 2095610 h 2378246"/>
                <a:gd name="connsiteX161" fmla="*/ 600191 w 3271078"/>
                <a:gd name="connsiteY161" fmla="*/ 2140060 h 2378246"/>
                <a:gd name="connsiteX162" fmla="*/ 660516 w 3271078"/>
                <a:gd name="connsiteY162" fmla="*/ 2184510 h 2378246"/>
                <a:gd name="connsiteX163" fmla="*/ 628766 w 3271078"/>
                <a:gd name="connsiteY163" fmla="*/ 2228960 h 2378246"/>
                <a:gd name="connsiteX164" fmla="*/ 504941 w 3271078"/>
                <a:gd name="connsiteY164" fmla="*/ 2238485 h 2378246"/>
                <a:gd name="connsiteX165" fmla="*/ 428741 w 3271078"/>
                <a:gd name="connsiteY165" fmla="*/ 2200385 h 2378246"/>
                <a:gd name="connsiteX166" fmla="*/ 428741 w 3271078"/>
                <a:gd name="connsiteY166" fmla="*/ 2124185 h 2378246"/>
                <a:gd name="connsiteX167" fmla="*/ 396991 w 3271078"/>
                <a:gd name="connsiteY167" fmla="*/ 2127360 h 2378246"/>
                <a:gd name="connsiteX168" fmla="*/ 371591 w 3271078"/>
                <a:gd name="connsiteY168" fmla="*/ 2101960 h 2378246"/>
                <a:gd name="connsiteX169" fmla="*/ 381116 w 3271078"/>
                <a:gd name="connsiteY169" fmla="*/ 2063860 h 2378246"/>
                <a:gd name="connsiteX170" fmla="*/ 346191 w 3271078"/>
                <a:gd name="connsiteY170" fmla="*/ 1851135 h 2378246"/>
                <a:gd name="connsiteX171" fmla="*/ 336666 w 3271078"/>
                <a:gd name="connsiteY171" fmla="*/ 1740010 h 2378246"/>
                <a:gd name="connsiteX172" fmla="*/ 301741 w 3271078"/>
                <a:gd name="connsiteY172" fmla="*/ 1654285 h 2378246"/>
                <a:gd name="connsiteX173" fmla="*/ 260466 w 3271078"/>
                <a:gd name="connsiteY173" fmla="*/ 1860660 h 2378246"/>
                <a:gd name="connsiteX174" fmla="*/ 279516 w 3271078"/>
                <a:gd name="connsiteY174" fmla="*/ 2073385 h 2378246"/>
                <a:gd name="connsiteX175" fmla="*/ 323966 w 3271078"/>
                <a:gd name="connsiteY175" fmla="*/ 2194035 h 2378246"/>
                <a:gd name="connsiteX176" fmla="*/ 377941 w 3271078"/>
                <a:gd name="connsiteY176" fmla="*/ 2295635 h 2378246"/>
                <a:gd name="connsiteX177" fmla="*/ 355716 w 3271078"/>
                <a:gd name="connsiteY177" fmla="*/ 2352785 h 2378246"/>
                <a:gd name="connsiteX178" fmla="*/ 225541 w 3271078"/>
                <a:gd name="connsiteY178" fmla="*/ 2378185 h 2378246"/>
                <a:gd name="connsiteX179" fmla="*/ 142991 w 3271078"/>
                <a:gd name="connsiteY179" fmla="*/ 2346435 h 2378246"/>
                <a:gd name="connsiteX180" fmla="*/ 117591 w 3271078"/>
                <a:gd name="connsiteY180" fmla="*/ 2222610 h 2378246"/>
                <a:gd name="connsiteX181" fmla="*/ 76316 w 3271078"/>
                <a:gd name="connsiteY181" fmla="*/ 2194035 h 2378246"/>
                <a:gd name="connsiteX182" fmla="*/ 114416 w 3271078"/>
                <a:gd name="connsiteY182" fmla="*/ 2022585 h 2378246"/>
                <a:gd name="connsiteX183" fmla="*/ 98541 w 3271078"/>
                <a:gd name="connsiteY183" fmla="*/ 1847960 h 2378246"/>
                <a:gd name="connsiteX184" fmla="*/ 41391 w 3271078"/>
                <a:gd name="connsiteY184" fmla="*/ 1644760 h 2378246"/>
                <a:gd name="connsiteX185" fmla="*/ 31866 w 3271078"/>
                <a:gd name="connsiteY185" fmla="*/ 1565385 h 2378246"/>
                <a:gd name="connsiteX186" fmla="*/ 38216 w 3271078"/>
                <a:gd name="connsiteY186" fmla="*/ 1514585 h 2378246"/>
                <a:gd name="connsiteX187" fmla="*/ 116 w 3271078"/>
                <a:gd name="connsiteY187" fmla="*/ 1412985 h 2378246"/>
                <a:gd name="connsiteX188" fmla="*/ 25516 w 3271078"/>
                <a:gd name="connsiteY188" fmla="*/ 1352660 h 2378246"/>
                <a:gd name="connsiteX189" fmla="*/ 116 w 3271078"/>
                <a:gd name="connsiteY189" fmla="*/ 1254235 h 2378246"/>
                <a:gd name="connsiteX190" fmla="*/ 31866 w 3271078"/>
                <a:gd name="connsiteY190" fmla="*/ 1168510 h 2378246"/>
                <a:gd name="connsiteX191" fmla="*/ 66791 w 3271078"/>
                <a:gd name="connsiteY191" fmla="*/ 990710 h 2378246"/>
                <a:gd name="connsiteX192" fmla="*/ 54091 w 3271078"/>
                <a:gd name="connsiteY192" fmla="*/ 597010 h 2378246"/>
                <a:gd name="connsiteX193" fmla="*/ 57266 w 3271078"/>
                <a:gd name="connsiteY193" fmla="*/ 349360 h 2378246"/>
                <a:gd name="connsiteX194" fmla="*/ 146166 w 3271078"/>
                <a:gd name="connsiteY194" fmla="*/ 184260 h 2378246"/>
                <a:gd name="connsiteX195" fmla="*/ 209666 w 3271078"/>
                <a:gd name="connsiteY195" fmla="*/ 127110 h 2378246"/>
                <a:gd name="connsiteX196" fmla="*/ 311266 w 3271078"/>
                <a:gd name="connsiteY196" fmla="*/ 114410 h 237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3271078" h="2378246">
                  <a:moveTo>
                    <a:pt x="311266" y="114410"/>
                  </a:moveTo>
                  <a:cubicBezTo>
                    <a:pt x="341958" y="114939"/>
                    <a:pt x="368945" y="127639"/>
                    <a:pt x="393816" y="130285"/>
                  </a:cubicBezTo>
                  <a:cubicBezTo>
                    <a:pt x="418687" y="132931"/>
                    <a:pt x="460491" y="130285"/>
                    <a:pt x="460491" y="130285"/>
                  </a:cubicBezTo>
                  <a:cubicBezTo>
                    <a:pt x="482187" y="130285"/>
                    <a:pt x="500708" y="129756"/>
                    <a:pt x="523991" y="130285"/>
                  </a:cubicBezTo>
                  <a:cubicBezTo>
                    <a:pt x="547274" y="130814"/>
                    <a:pt x="575320" y="130285"/>
                    <a:pt x="600191" y="133460"/>
                  </a:cubicBezTo>
                  <a:cubicBezTo>
                    <a:pt x="625062" y="136635"/>
                    <a:pt x="648874" y="146160"/>
                    <a:pt x="673216" y="149335"/>
                  </a:cubicBezTo>
                  <a:cubicBezTo>
                    <a:pt x="697558" y="152510"/>
                    <a:pt x="723487" y="153568"/>
                    <a:pt x="746241" y="152510"/>
                  </a:cubicBezTo>
                  <a:cubicBezTo>
                    <a:pt x="768995" y="151452"/>
                    <a:pt x="789633" y="144573"/>
                    <a:pt x="809741" y="142985"/>
                  </a:cubicBezTo>
                  <a:cubicBezTo>
                    <a:pt x="829849" y="141398"/>
                    <a:pt x="843608" y="141927"/>
                    <a:pt x="866891" y="142985"/>
                  </a:cubicBezTo>
                  <a:cubicBezTo>
                    <a:pt x="890174" y="144043"/>
                    <a:pt x="924041" y="147748"/>
                    <a:pt x="949441" y="149335"/>
                  </a:cubicBezTo>
                  <a:cubicBezTo>
                    <a:pt x="974841" y="150923"/>
                    <a:pt x="998124" y="151981"/>
                    <a:pt x="1019291" y="152510"/>
                  </a:cubicBezTo>
                  <a:cubicBezTo>
                    <a:pt x="1040458" y="153039"/>
                    <a:pt x="1049983" y="155685"/>
                    <a:pt x="1076441" y="152510"/>
                  </a:cubicBezTo>
                  <a:cubicBezTo>
                    <a:pt x="1102899" y="149335"/>
                    <a:pt x="1137295" y="138222"/>
                    <a:pt x="1178041" y="133460"/>
                  </a:cubicBezTo>
                  <a:cubicBezTo>
                    <a:pt x="1218787" y="128698"/>
                    <a:pt x="1280170" y="127639"/>
                    <a:pt x="1320916" y="123935"/>
                  </a:cubicBezTo>
                  <a:cubicBezTo>
                    <a:pt x="1361662" y="120231"/>
                    <a:pt x="1393941" y="113881"/>
                    <a:pt x="1422516" y="111235"/>
                  </a:cubicBezTo>
                  <a:cubicBezTo>
                    <a:pt x="1451091" y="108589"/>
                    <a:pt x="1492366" y="108060"/>
                    <a:pt x="1492366" y="108060"/>
                  </a:cubicBezTo>
                  <a:cubicBezTo>
                    <a:pt x="1517237" y="107002"/>
                    <a:pt x="1536816" y="109118"/>
                    <a:pt x="1571741" y="104885"/>
                  </a:cubicBezTo>
                  <a:cubicBezTo>
                    <a:pt x="1606666" y="100652"/>
                    <a:pt x="1666991" y="86364"/>
                    <a:pt x="1701916" y="82660"/>
                  </a:cubicBezTo>
                  <a:cubicBezTo>
                    <a:pt x="1736841" y="78956"/>
                    <a:pt x="1781291" y="82660"/>
                    <a:pt x="1781291" y="82660"/>
                  </a:cubicBezTo>
                  <a:lnTo>
                    <a:pt x="1911466" y="79485"/>
                  </a:lnTo>
                  <a:cubicBezTo>
                    <a:pt x="1944803" y="78427"/>
                    <a:pt x="1961208" y="74722"/>
                    <a:pt x="1981316" y="76310"/>
                  </a:cubicBezTo>
                  <a:cubicBezTo>
                    <a:pt x="2001424" y="77897"/>
                    <a:pt x="2015183" y="86893"/>
                    <a:pt x="2032116" y="89010"/>
                  </a:cubicBezTo>
                  <a:cubicBezTo>
                    <a:pt x="2049049" y="91127"/>
                    <a:pt x="2062808" y="90068"/>
                    <a:pt x="2082916" y="89010"/>
                  </a:cubicBezTo>
                  <a:cubicBezTo>
                    <a:pt x="2103024" y="87952"/>
                    <a:pt x="2127366" y="80014"/>
                    <a:pt x="2152766" y="82660"/>
                  </a:cubicBezTo>
                  <a:cubicBezTo>
                    <a:pt x="2178166" y="85306"/>
                    <a:pt x="2214149" y="100652"/>
                    <a:pt x="2235316" y="104885"/>
                  </a:cubicBezTo>
                  <a:cubicBezTo>
                    <a:pt x="2256483" y="109118"/>
                    <a:pt x="2263891" y="108060"/>
                    <a:pt x="2279766" y="108060"/>
                  </a:cubicBezTo>
                  <a:cubicBezTo>
                    <a:pt x="2295641" y="108060"/>
                    <a:pt x="2319454" y="103827"/>
                    <a:pt x="2330566" y="104885"/>
                  </a:cubicBezTo>
                  <a:cubicBezTo>
                    <a:pt x="2341678" y="105943"/>
                    <a:pt x="2330566" y="112293"/>
                    <a:pt x="2346441" y="114410"/>
                  </a:cubicBezTo>
                  <a:cubicBezTo>
                    <a:pt x="2362316" y="116527"/>
                    <a:pt x="2403591" y="113881"/>
                    <a:pt x="2425816" y="117585"/>
                  </a:cubicBezTo>
                  <a:cubicBezTo>
                    <a:pt x="2448041" y="121289"/>
                    <a:pt x="2457037" y="132931"/>
                    <a:pt x="2479791" y="136635"/>
                  </a:cubicBezTo>
                  <a:cubicBezTo>
                    <a:pt x="2502545" y="140339"/>
                    <a:pt x="2537999" y="146160"/>
                    <a:pt x="2562341" y="139810"/>
                  </a:cubicBezTo>
                  <a:cubicBezTo>
                    <a:pt x="2586683" y="133460"/>
                    <a:pt x="2605204" y="113881"/>
                    <a:pt x="2625841" y="98535"/>
                  </a:cubicBezTo>
                  <a:cubicBezTo>
                    <a:pt x="2646478" y="83189"/>
                    <a:pt x="2670820" y="60435"/>
                    <a:pt x="2686166" y="47735"/>
                  </a:cubicBezTo>
                  <a:cubicBezTo>
                    <a:pt x="2701512" y="35035"/>
                    <a:pt x="2699924" y="30272"/>
                    <a:pt x="2717916" y="22335"/>
                  </a:cubicBezTo>
                  <a:cubicBezTo>
                    <a:pt x="2735908" y="14397"/>
                    <a:pt x="2776654" y="-1477"/>
                    <a:pt x="2794116" y="110"/>
                  </a:cubicBezTo>
                  <a:cubicBezTo>
                    <a:pt x="2811578" y="1697"/>
                    <a:pt x="2805758" y="22864"/>
                    <a:pt x="2822691" y="31860"/>
                  </a:cubicBezTo>
                  <a:cubicBezTo>
                    <a:pt x="2839624" y="40856"/>
                    <a:pt x="2878254" y="37152"/>
                    <a:pt x="2895716" y="54085"/>
                  </a:cubicBezTo>
                  <a:cubicBezTo>
                    <a:pt x="2913178" y="71018"/>
                    <a:pt x="2912649" y="115468"/>
                    <a:pt x="2927466" y="133460"/>
                  </a:cubicBezTo>
                  <a:cubicBezTo>
                    <a:pt x="2942283" y="151452"/>
                    <a:pt x="2957099" y="162564"/>
                    <a:pt x="2984616" y="162035"/>
                  </a:cubicBezTo>
                  <a:cubicBezTo>
                    <a:pt x="3012133" y="161506"/>
                    <a:pt x="3052349" y="131873"/>
                    <a:pt x="3092566" y="130285"/>
                  </a:cubicBezTo>
                  <a:cubicBezTo>
                    <a:pt x="3132783" y="128697"/>
                    <a:pt x="3196283" y="141398"/>
                    <a:pt x="3225916" y="152510"/>
                  </a:cubicBezTo>
                  <a:cubicBezTo>
                    <a:pt x="3255549" y="163622"/>
                    <a:pt x="3275128" y="176323"/>
                    <a:pt x="3270366" y="196960"/>
                  </a:cubicBezTo>
                  <a:cubicBezTo>
                    <a:pt x="3265604" y="217597"/>
                    <a:pt x="3217978" y="258873"/>
                    <a:pt x="3197341" y="276335"/>
                  </a:cubicBezTo>
                  <a:cubicBezTo>
                    <a:pt x="3176704" y="293797"/>
                    <a:pt x="3164533" y="293268"/>
                    <a:pt x="3146541" y="301735"/>
                  </a:cubicBezTo>
                  <a:cubicBezTo>
                    <a:pt x="3128549" y="310202"/>
                    <a:pt x="3112145" y="326606"/>
                    <a:pt x="3089391" y="327135"/>
                  </a:cubicBezTo>
                  <a:cubicBezTo>
                    <a:pt x="3066637" y="327664"/>
                    <a:pt x="3024304" y="300147"/>
                    <a:pt x="3010016" y="304910"/>
                  </a:cubicBezTo>
                  <a:cubicBezTo>
                    <a:pt x="2995728" y="309673"/>
                    <a:pt x="3005253" y="334543"/>
                    <a:pt x="3003666" y="355710"/>
                  </a:cubicBezTo>
                  <a:cubicBezTo>
                    <a:pt x="3002079" y="376877"/>
                    <a:pt x="3006841" y="409685"/>
                    <a:pt x="3000491" y="431910"/>
                  </a:cubicBezTo>
                  <a:cubicBezTo>
                    <a:pt x="2994141" y="454135"/>
                    <a:pt x="2973504" y="468423"/>
                    <a:pt x="2965566" y="489060"/>
                  </a:cubicBezTo>
                  <a:cubicBezTo>
                    <a:pt x="2957629" y="509698"/>
                    <a:pt x="2958687" y="531922"/>
                    <a:pt x="2952866" y="555735"/>
                  </a:cubicBezTo>
                  <a:cubicBezTo>
                    <a:pt x="2947045" y="579548"/>
                    <a:pt x="2936462" y="615002"/>
                    <a:pt x="2930641" y="631935"/>
                  </a:cubicBezTo>
                  <a:cubicBezTo>
                    <a:pt x="2924820" y="648868"/>
                    <a:pt x="2915295" y="644635"/>
                    <a:pt x="2917941" y="657335"/>
                  </a:cubicBezTo>
                  <a:cubicBezTo>
                    <a:pt x="2920587" y="670035"/>
                    <a:pt x="2941224" y="687498"/>
                    <a:pt x="2946516" y="708135"/>
                  </a:cubicBezTo>
                  <a:cubicBezTo>
                    <a:pt x="2951808" y="728772"/>
                    <a:pt x="2954983" y="759464"/>
                    <a:pt x="2949691" y="781160"/>
                  </a:cubicBezTo>
                  <a:cubicBezTo>
                    <a:pt x="2944399" y="802856"/>
                    <a:pt x="2927995" y="827727"/>
                    <a:pt x="2914766" y="838310"/>
                  </a:cubicBezTo>
                  <a:cubicBezTo>
                    <a:pt x="2901537" y="848893"/>
                    <a:pt x="2887249" y="840956"/>
                    <a:pt x="2870316" y="844660"/>
                  </a:cubicBezTo>
                  <a:cubicBezTo>
                    <a:pt x="2853383" y="848364"/>
                    <a:pt x="2830099" y="857889"/>
                    <a:pt x="2813166" y="860535"/>
                  </a:cubicBezTo>
                  <a:cubicBezTo>
                    <a:pt x="2796233" y="863181"/>
                    <a:pt x="2785649" y="864768"/>
                    <a:pt x="2768716" y="860535"/>
                  </a:cubicBezTo>
                  <a:cubicBezTo>
                    <a:pt x="2751783" y="856302"/>
                    <a:pt x="2725854" y="837252"/>
                    <a:pt x="2711566" y="835135"/>
                  </a:cubicBezTo>
                  <a:cubicBezTo>
                    <a:pt x="2697279" y="833018"/>
                    <a:pt x="2695691" y="848893"/>
                    <a:pt x="2682991" y="847835"/>
                  </a:cubicBezTo>
                  <a:cubicBezTo>
                    <a:pt x="2670291" y="846777"/>
                    <a:pt x="2647537" y="819789"/>
                    <a:pt x="2635366" y="828785"/>
                  </a:cubicBezTo>
                  <a:cubicBezTo>
                    <a:pt x="2623195" y="837781"/>
                    <a:pt x="2630603" y="851539"/>
                    <a:pt x="2609966" y="901810"/>
                  </a:cubicBezTo>
                  <a:cubicBezTo>
                    <a:pt x="2589329" y="952081"/>
                    <a:pt x="2536412" y="1071143"/>
                    <a:pt x="2511541" y="1130410"/>
                  </a:cubicBezTo>
                  <a:cubicBezTo>
                    <a:pt x="2486670" y="1189677"/>
                    <a:pt x="2478203" y="1220898"/>
                    <a:pt x="2460741" y="1257410"/>
                  </a:cubicBezTo>
                  <a:cubicBezTo>
                    <a:pt x="2443279" y="1293922"/>
                    <a:pt x="2428991" y="1322498"/>
                    <a:pt x="2406766" y="1349485"/>
                  </a:cubicBezTo>
                  <a:cubicBezTo>
                    <a:pt x="2384541" y="1376472"/>
                    <a:pt x="2348028" y="1395523"/>
                    <a:pt x="2327391" y="1419335"/>
                  </a:cubicBezTo>
                  <a:cubicBezTo>
                    <a:pt x="2306754" y="1443147"/>
                    <a:pt x="2297758" y="1466431"/>
                    <a:pt x="2282941" y="1492360"/>
                  </a:cubicBezTo>
                  <a:cubicBezTo>
                    <a:pt x="2268124" y="1518289"/>
                    <a:pt x="2245370" y="1547923"/>
                    <a:pt x="2238491" y="1574910"/>
                  </a:cubicBezTo>
                  <a:cubicBezTo>
                    <a:pt x="2231612" y="1601897"/>
                    <a:pt x="2238491" y="1632589"/>
                    <a:pt x="2241666" y="1654285"/>
                  </a:cubicBezTo>
                  <a:cubicBezTo>
                    <a:pt x="2244841" y="1675981"/>
                    <a:pt x="2256483" y="1682860"/>
                    <a:pt x="2257541" y="1705085"/>
                  </a:cubicBezTo>
                  <a:cubicBezTo>
                    <a:pt x="2258599" y="1727310"/>
                    <a:pt x="2253837" y="1759589"/>
                    <a:pt x="2248016" y="1787635"/>
                  </a:cubicBezTo>
                  <a:cubicBezTo>
                    <a:pt x="2242195" y="1815681"/>
                    <a:pt x="2225262" y="1846373"/>
                    <a:pt x="2222616" y="1873360"/>
                  </a:cubicBezTo>
                  <a:cubicBezTo>
                    <a:pt x="2219970" y="1900348"/>
                    <a:pt x="2228966" y="1923631"/>
                    <a:pt x="2232141" y="1949560"/>
                  </a:cubicBezTo>
                  <a:cubicBezTo>
                    <a:pt x="2235316" y="1975489"/>
                    <a:pt x="2241137" y="2007239"/>
                    <a:pt x="2241666" y="2028935"/>
                  </a:cubicBezTo>
                  <a:cubicBezTo>
                    <a:pt x="2242195" y="2050631"/>
                    <a:pt x="2229495" y="2061743"/>
                    <a:pt x="2235316" y="2079735"/>
                  </a:cubicBezTo>
                  <a:cubicBezTo>
                    <a:pt x="2241137" y="2097727"/>
                    <a:pt x="2264420" y="2121010"/>
                    <a:pt x="2276591" y="2136885"/>
                  </a:cubicBezTo>
                  <a:cubicBezTo>
                    <a:pt x="2288762" y="2152760"/>
                    <a:pt x="2297758" y="2165989"/>
                    <a:pt x="2308341" y="2174985"/>
                  </a:cubicBezTo>
                  <a:cubicBezTo>
                    <a:pt x="2318924" y="2183981"/>
                    <a:pt x="2335858" y="2182393"/>
                    <a:pt x="2340091" y="2190860"/>
                  </a:cubicBezTo>
                  <a:cubicBezTo>
                    <a:pt x="2344324" y="2199327"/>
                    <a:pt x="2335328" y="2210968"/>
                    <a:pt x="2333741" y="2225785"/>
                  </a:cubicBezTo>
                  <a:cubicBezTo>
                    <a:pt x="2332154" y="2240602"/>
                    <a:pt x="2365491" y="2272881"/>
                    <a:pt x="2330566" y="2279760"/>
                  </a:cubicBezTo>
                  <a:cubicBezTo>
                    <a:pt x="2295641" y="2286639"/>
                    <a:pt x="2160703" y="2273410"/>
                    <a:pt x="2124191" y="2267060"/>
                  </a:cubicBezTo>
                  <a:cubicBezTo>
                    <a:pt x="2087679" y="2260710"/>
                    <a:pt x="2113078" y="2260710"/>
                    <a:pt x="2111491" y="2241660"/>
                  </a:cubicBezTo>
                  <a:cubicBezTo>
                    <a:pt x="2109904" y="2222610"/>
                    <a:pt x="2120487" y="2168635"/>
                    <a:pt x="2114666" y="2152760"/>
                  </a:cubicBezTo>
                  <a:cubicBezTo>
                    <a:pt x="2108845" y="2136885"/>
                    <a:pt x="2078683" y="2160168"/>
                    <a:pt x="2076566" y="2146410"/>
                  </a:cubicBezTo>
                  <a:cubicBezTo>
                    <a:pt x="2074449" y="2132652"/>
                    <a:pt x="2096145" y="2093493"/>
                    <a:pt x="2101966" y="2070210"/>
                  </a:cubicBezTo>
                  <a:cubicBezTo>
                    <a:pt x="2107787" y="2046927"/>
                    <a:pt x="2109904" y="2037402"/>
                    <a:pt x="2111491" y="2006710"/>
                  </a:cubicBezTo>
                  <a:cubicBezTo>
                    <a:pt x="2113079" y="1976018"/>
                    <a:pt x="2115195" y="1915164"/>
                    <a:pt x="2111491" y="1886060"/>
                  </a:cubicBezTo>
                  <a:cubicBezTo>
                    <a:pt x="2107787" y="1856956"/>
                    <a:pt x="2092441" y="1858543"/>
                    <a:pt x="2089266" y="1832085"/>
                  </a:cubicBezTo>
                  <a:cubicBezTo>
                    <a:pt x="2086091" y="1805627"/>
                    <a:pt x="2093499" y="1753239"/>
                    <a:pt x="2092441" y="1727310"/>
                  </a:cubicBezTo>
                  <a:cubicBezTo>
                    <a:pt x="2091383" y="1701381"/>
                    <a:pt x="2089266" y="1690268"/>
                    <a:pt x="2082916" y="1676510"/>
                  </a:cubicBezTo>
                  <a:cubicBezTo>
                    <a:pt x="2076566" y="1662752"/>
                    <a:pt x="2060162" y="1669102"/>
                    <a:pt x="2054341" y="1644760"/>
                  </a:cubicBezTo>
                  <a:cubicBezTo>
                    <a:pt x="2048520" y="1620418"/>
                    <a:pt x="2049049" y="1558506"/>
                    <a:pt x="2047991" y="1530460"/>
                  </a:cubicBezTo>
                  <a:cubicBezTo>
                    <a:pt x="2046933" y="1502414"/>
                    <a:pt x="2055399" y="1490772"/>
                    <a:pt x="2047991" y="1476485"/>
                  </a:cubicBezTo>
                  <a:cubicBezTo>
                    <a:pt x="2040583" y="1462198"/>
                    <a:pt x="2017829" y="1451085"/>
                    <a:pt x="2003541" y="1444735"/>
                  </a:cubicBezTo>
                  <a:cubicBezTo>
                    <a:pt x="1989253" y="1438385"/>
                    <a:pt x="1974437" y="1424627"/>
                    <a:pt x="1962266" y="1438385"/>
                  </a:cubicBezTo>
                  <a:cubicBezTo>
                    <a:pt x="1950095" y="1452143"/>
                    <a:pt x="1937395" y="1490773"/>
                    <a:pt x="1930516" y="1527285"/>
                  </a:cubicBezTo>
                  <a:cubicBezTo>
                    <a:pt x="1923637" y="1563797"/>
                    <a:pt x="1920991" y="1627827"/>
                    <a:pt x="1920991" y="1657460"/>
                  </a:cubicBezTo>
                  <a:cubicBezTo>
                    <a:pt x="1920991" y="1687093"/>
                    <a:pt x="1927870" y="1689739"/>
                    <a:pt x="1930516" y="1705085"/>
                  </a:cubicBezTo>
                  <a:cubicBezTo>
                    <a:pt x="1933162" y="1720431"/>
                    <a:pt x="1937924" y="1727310"/>
                    <a:pt x="1936866" y="1749535"/>
                  </a:cubicBezTo>
                  <a:cubicBezTo>
                    <a:pt x="1935808" y="1771760"/>
                    <a:pt x="1932633" y="1813564"/>
                    <a:pt x="1924166" y="1838435"/>
                  </a:cubicBezTo>
                  <a:cubicBezTo>
                    <a:pt x="1915699" y="1863306"/>
                    <a:pt x="1892945" y="1870185"/>
                    <a:pt x="1886066" y="1898760"/>
                  </a:cubicBezTo>
                  <a:cubicBezTo>
                    <a:pt x="1879187" y="1927335"/>
                    <a:pt x="1882362" y="1980252"/>
                    <a:pt x="1882891" y="2009885"/>
                  </a:cubicBezTo>
                  <a:cubicBezTo>
                    <a:pt x="1883420" y="2039518"/>
                    <a:pt x="1886595" y="2055393"/>
                    <a:pt x="1889241" y="2076560"/>
                  </a:cubicBezTo>
                  <a:cubicBezTo>
                    <a:pt x="1891887" y="2097727"/>
                    <a:pt x="1892416" y="2114660"/>
                    <a:pt x="1898766" y="2136885"/>
                  </a:cubicBezTo>
                  <a:cubicBezTo>
                    <a:pt x="1905116" y="2159110"/>
                    <a:pt x="1915699" y="2188743"/>
                    <a:pt x="1927341" y="2209910"/>
                  </a:cubicBezTo>
                  <a:cubicBezTo>
                    <a:pt x="1938983" y="2231077"/>
                    <a:pt x="1959091" y="2246423"/>
                    <a:pt x="1968616" y="2263885"/>
                  </a:cubicBezTo>
                  <a:cubicBezTo>
                    <a:pt x="1978141" y="2281348"/>
                    <a:pt x="1988195" y="2301985"/>
                    <a:pt x="1984491" y="2314685"/>
                  </a:cubicBezTo>
                  <a:cubicBezTo>
                    <a:pt x="1980787" y="2327385"/>
                    <a:pt x="1964912" y="2331089"/>
                    <a:pt x="1946391" y="2340085"/>
                  </a:cubicBezTo>
                  <a:cubicBezTo>
                    <a:pt x="1927870" y="2349081"/>
                    <a:pt x="1897708" y="2368131"/>
                    <a:pt x="1873366" y="2368660"/>
                  </a:cubicBezTo>
                  <a:cubicBezTo>
                    <a:pt x="1849024" y="2369189"/>
                    <a:pt x="1819920" y="2352256"/>
                    <a:pt x="1800341" y="2343260"/>
                  </a:cubicBezTo>
                  <a:cubicBezTo>
                    <a:pt x="1780762" y="2334264"/>
                    <a:pt x="1768591" y="2335322"/>
                    <a:pt x="1755891" y="2314685"/>
                  </a:cubicBezTo>
                  <a:cubicBezTo>
                    <a:pt x="1743191" y="2294048"/>
                    <a:pt x="1727316" y="2240602"/>
                    <a:pt x="1724141" y="2219435"/>
                  </a:cubicBezTo>
                  <a:cubicBezTo>
                    <a:pt x="1720966" y="2198268"/>
                    <a:pt x="1736312" y="2197210"/>
                    <a:pt x="1736841" y="2187685"/>
                  </a:cubicBezTo>
                  <a:cubicBezTo>
                    <a:pt x="1737370" y="2178160"/>
                    <a:pt x="1734724" y="2170223"/>
                    <a:pt x="1727316" y="2162285"/>
                  </a:cubicBezTo>
                  <a:cubicBezTo>
                    <a:pt x="1719908" y="2154348"/>
                    <a:pt x="1691862" y="2152760"/>
                    <a:pt x="1692391" y="2140060"/>
                  </a:cubicBezTo>
                  <a:cubicBezTo>
                    <a:pt x="1692920" y="2127360"/>
                    <a:pt x="1722024" y="2107252"/>
                    <a:pt x="1730491" y="2086085"/>
                  </a:cubicBezTo>
                  <a:cubicBezTo>
                    <a:pt x="1738958" y="2064918"/>
                    <a:pt x="1737370" y="2043223"/>
                    <a:pt x="1743191" y="2013060"/>
                  </a:cubicBezTo>
                  <a:cubicBezTo>
                    <a:pt x="1749012" y="1982897"/>
                    <a:pt x="1761183" y="1935802"/>
                    <a:pt x="1765416" y="1905110"/>
                  </a:cubicBezTo>
                  <a:cubicBezTo>
                    <a:pt x="1769649" y="1874418"/>
                    <a:pt x="1771237" y="1850606"/>
                    <a:pt x="1768591" y="1828910"/>
                  </a:cubicBezTo>
                  <a:cubicBezTo>
                    <a:pt x="1765945" y="1807214"/>
                    <a:pt x="1755362" y="1800864"/>
                    <a:pt x="1749541" y="1774935"/>
                  </a:cubicBezTo>
                  <a:cubicBezTo>
                    <a:pt x="1743720" y="1749006"/>
                    <a:pt x="1737370" y="1705085"/>
                    <a:pt x="1733666" y="1673335"/>
                  </a:cubicBezTo>
                  <a:cubicBezTo>
                    <a:pt x="1729962" y="1641585"/>
                    <a:pt x="1728374" y="1611422"/>
                    <a:pt x="1727316" y="1584435"/>
                  </a:cubicBezTo>
                  <a:cubicBezTo>
                    <a:pt x="1726258" y="1557448"/>
                    <a:pt x="1732078" y="1540514"/>
                    <a:pt x="1727316" y="1511410"/>
                  </a:cubicBezTo>
                  <a:cubicBezTo>
                    <a:pt x="1722554" y="1482306"/>
                    <a:pt x="1723612" y="1424627"/>
                    <a:pt x="1698741" y="1409810"/>
                  </a:cubicBezTo>
                  <a:cubicBezTo>
                    <a:pt x="1673870" y="1394993"/>
                    <a:pt x="1604549" y="1419335"/>
                    <a:pt x="1578091" y="1422510"/>
                  </a:cubicBezTo>
                  <a:cubicBezTo>
                    <a:pt x="1551633" y="1425685"/>
                    <a:pt x="1563803" y="1419864"/>
                    <a:pt x="1539991" y="1428860"/>
                  </a:cubicBezTo>
                  <a:cubicBezTo>
                    <a:pt x="1516179" y="1437856"/>
                    <a:pt x="1464320" y="1471193"/>
                    <a:pt x="1435216" y="1476485"/>
                  </a:cubicBezTo>
                  <a:cubicBezTo>
                    <a:pt x="1406112" y="1481777"/>
                    <a:pt x="1389179" y="1458493"/>
                    <a:pt x="1365366" y="1460610"/>
                  </a:cubicBezTo>
                  <a:cubicBezTo>
                    <a:pt x="1341553" y="1462727"/>
                    <a:pt x="1314037" y="1479131"/>
                    <a:pt x="1292341" y="1489185"/>
                  </a:cubicBezTo>
                  <a:cubicBezTo>
                    <a:pt x="1270645" y="1499239"/>
                    <a:pt x="1256887" y="1514056"/>
                    <a:pt x="1235191" y="1520935"/>
                  </a:cubicBezTo>
                  <a:cubicBezTo>
                    <a:pt x="1213495" y="1527814"/>
                    <a:pt x="1193387" y="1533106"/>
                    <a:pt x="1162166" y="1530460"/>
                  </a:cubicBezTo>
                  <a:cubicBezTo>
                    <a:pt x="1130945" y="1527814"/>
                    <a:pt x="1076441" y="1515643"/>
                    <a:pt x="1047866" y="1505060"/>
                  </a:cubicBezTo>
                  <a:cubicBezTo>
                    <a:pt x="1019291" y="1494477"/>
                    <a:pt x="1011883" y="1477543"/>
                    <a:pt x="990716" y="1466960"/>
                  </a:cubicBezTo>
                  <a:cubicBezTo>
                    <a:pt x="969549" y="1456377"/>
                    <a:pt x="941503" y="1439973"/>
                    <a:pt x="920866" y="1441560"/>
                  </a:cubicBezTo>
                  <a:cubicBezTo>
                    <a:pt x="900229" y="1443147"/>
                    <a:pt x="886470" y="1465902"/>
                    <a:pt x="866891" y="1476485"/>
                  </a:cubicBezTo>
                  <a:cubicBezTo>
                    <a:pt x="847312" y="1487068"/>
                    <a:pt x="816091" y="1498181"/>
                    <a:pt x="803391" y="1505060"/>
                  </a:cubicBezTo>
                  <a:cubicBezTo>
                    <a:pt x="790691" y="1511939"/>
                    <a:pt x="792808" y="1506118"/>
                    <a:pt x="790691" y="1517760"/>
                  </a:cubicBezTo>
                  <a:cubicBezTo>
                    <a:pt x="788574" y="1529402"/>
                    <a:pt x="796512" y="1562739"/>
                    <a:pt x="790691" y="1574910"/>
                  </a:cubicBezTo>
                  <a:cubicBezTo>
                    <a:pt x="784870" y="1587081"/>
                    <a:pt x="764762" y="1589727"/>
                    <a:pt x="755766" y="1590785"/>
                  </a:cubicBezTo>
                  <a:cubicBezTo>
                    <a:pt x="746770" y="1591843"/>
                    <a:pt x="740420" y="1589727"/>
                    <a:pt x="736716" y="1581260"/>
                  </a:cubicBezTo>
                  <a:cubicBezTo>
                    <a:pt x="733012" y="1572793"/>
                    <a:pt x="734070" y="1551627"/>
                    <a:pt x="733541" y="1539985"/>
                  </a:cubicBezTo>
                  <a:cubicBezTo>
                    <a:pt x="733012" y="1528343"/>
                    <a:pt x="738833" y="1515114"/>
                    <a:pt x="733541" y="1511410"/>
                  </a:cubicBezTo>
                  <a:cubicBezTo>
                    <a:pt x="728249" y="1507706"/>
                    <a:pt x="707083" y="1512998"/>
                    <a:pt x="701791" y="1517760"/>
                  </a:cubicBezTo>
                  <a:cubicBezTo>
                    <a:pt x="696499" y="1522523"/>
                    <a:pt x="703378" y="1529931"/>
                    <a:pt x="701791" y="1539985"/>
                  </a:cubicBezTo>
                  <a:cubicBezTo>
                    <a:pt x="700204" y="1550039"/>
                    <a:pt x="694383" y="1566973"/>
                    <a:pt x="692266" y="1578085"/>
                  </a:cubicBezTo>
                  <a:cubicBezTo>
                    <a:pt x="690149" y="1589197"/>
                    <a:pt x="700733" y="1600839"/>
                    <a:pt x="689091" y="1606660"/>
                  </a:cubicBezTo>
                  <a:cubicBezTo>
                    <a:pt x="677449" y="1612481"/>
                    <a:pt x="633528" y="1622006"/>
                    <a:pt x="622416" y="1613010"/>
                  </a:cubicBezTo>
                  <a:cubicBezTo>
                    <a:pt x="611304" y="1604014"/>
                    <a:pt x="622416" y="1552685"/>
                    <a:pt x="622416" y="1552685"/>
                  </a:cubicBezTo>
                  <a:cubicBezTo>
                    <a:pt x="622416" y="1539456"/>
                    <a:pt x="627708" y="1536810"/>
                    <a:pt x="622416" y="1533635"/>
                  </a:cubicBezTo>
                  <a:cubicBezTo>
                    <a:pt x="617124" y="1530460"/>
                    <a:pt x="595958" y="1524639"/>
                    <a:pt x="590666" y="1533635"/>
                  </a:cubicBezTo>
                  <a:cubicBezTo>
                    <a:pt x="585374" y="1542631"/>
                    <a:pt x="594370" y="1574381"/>
                    <a:pt x="590666" y="1587610"/>
                  </a:cubicBezTo>
                  <a:cubicBezTo>
                    <a:pt x="586962" y="1600839"/>
                    <a:pt x="575849" y="1610364"/>
                    <a:pt x="568441" y="1613010"/>
                  </a:cubicBezTo>
                  <a:cubicBezTo>
                    <a:pt x="561033" y="1615656"/>
                    <a:pt x="552566" y="1611952"/>
                    <a:pt x="546216" y="1603485"/>
                  </a:cubicBezTo>
                  <a:cubicBezTo>
                    <a:pt x="539866" y="1595018"/>
                    <a:pt x="539866" y="1554802"/>
                    <a:pt x="530341" y="1562210"/>
                  </a:cubicBezTo>
                  <a:cubicBezTo>
                    <a:pt x="520816" y="1569618"/>
                    <a:pt x="500708" y="1622535"/>
                    <a:pt x="489066" y="1647935"/>
                  </a:cubicBezTo>
                  <a:cubicBezTo>
                    <a:pt x="477424" y="1673335"/>
                    <a:pt x="465253" y="1687093"/>
                    <a:pt x="460491" y="1714610"/>
                  </a:cubicBezTo>
                  <a:cubicBezTo>
                    <a:pt x="455729" y="1742127"/>
                    <a:pt x="457316" y="1786047"/>
                    <a:pt x="460491" y="1813035"/>
                  </a:cubicBezTo>
                  <a:cubicBezTo>
                    <a:pt x="463666" y="1840023"/>
                    <a:pt x="472662" y="1851664"/>
                    <a:pt x="479541" y="1876535"/>
                  </a:cubicBezTo>
                  <a:cubicBezTo>
                    <a:pt x="486420" y="1901406"/>
                    <a:pt x="494887" y="1935273"/>
                    <a:pt x="501766" y="1962260"/>
                  </a:cubicBezTo>
                  <a:cubicBezTo>
                    <a:pt x="508645" y="1989247"/>
                    <a:pt x="511291" y="2016235"/>
                    <a:pt x="520816" y="2038460"/>
                  </a:cubicBezTo>
                  <a:cubicBezTo>
                    <a:pt x="530341" y="2060685"/>
                    <a:pt x="545687" y="2078677"/>
                    <a:pt x="558916" y="2095610"/>
                  </a:cubicBezTo>
                  <a:cubicBezTo>
                    <a:pt x="572145" y="2112543"/>
                    <a:pt x="583258" y="2125243"/>
                    <a:pt x="600191" y="2140060"/>
                  </a:cubicBezTo>
                  <a:cubicBezTo>
                    <a:pt x="617124" y="2154877"/>
                    <a:pt x="655753" y="2169693"/>
                    <a:pt x="660516" y="2184510"/>
                  </a:cubicBezTo>
                  <a:cubicBezTo>
                    <a:pt x="665279" y="2199327"/>
                    <a:pt x="654695" y="2219964"/>
                    <a:pt x="628766" y="2228960"/>
                  </a:cubicBezTo>
                  <a:cubicBezTo>
                    <a:pt x="602837" y="2237956"/>
                    <a:pt x="538278" y="2243247"/>
                    <a:pt x="504941" y="2238485"/>
                  </a:cubicBezTo>
                  <a:cubicBezTo>
                    <a:pt x="471604" y="2233723"/>
                    <a:pt x="441441" y="2219435"/>
                    <a:pt x="428741" y="2200385"/>
                  </a:cubicBezTo>
                  <a:cubicBezTo>
                    <a:pt x="416041" y="2181335"/>
                    <a:pt x="434033" y="2136356"/>
                    <a:pt x="428741" y="2124185"/>
                  </a:cubicBezTo>
                  <a:cubicBezTo>
                    <a:pt x="423449" y="2112014"/>
                    <a:pt x="406516" y="2131064"/>
                    <a:pt x="396991" y="2127360"/>
                  </a:cubicBezTo>
                  <a:cubicBezTo>
                    <a:pt x="387466" y="2123656"/>
                    <a:pt x="374237" y="2112543"/>
                    <a:pt x="371591" y="2101960"/>
                  </a:cubicBezTo>
                  <a:cubicBezTo>
                    <a:pt x="368945" y="2091377"/>
                    <a:pt x="385349" y="2105664"/>
                    <a:pt x="381116" y="2063860"/>
                  </a:cubicBezTo>
                  <a:cubicBezTo>
                    <a:pt x="376883" y="2022056"/>
                    <a:pt x="353599" y="1905110"/>
                    <a:pt x="346191" y="1851135"/>
                  </a:cubicBezTo>
                  <a:cubicBezTo>
                    <a:pt x="338783" y="1797160"/>
                    <a:pt x="344074" y="1772818"/>
                    <a:pt x="336666" y="1740010"/>
                  </a:cubicBezTo>
                  <a:cubicBezTo>
                    <a:pt x="329258" y="1707202"/>
                    <a:pt x="314441" y="1634177"/>
                    <a:pt x="301741" y="1654285"/>
                  </a:cubicBezTo>
                  <a:cubicBezTo>
                    <a:pt x="289041" y="1674393"/>
                    <a:pt x="264170" y="1790810"/>
                    <a:pt x="260466" y="1860660"/>
                  </a:cubicBezTo>
                  <a:cubicBezTo>
                    <a:pt x="256762" y="1930510"/>
                    <a:pt x="268933" y="2017823"/>
                    <a:pt x="279516" y="2073385"/>
                  </a:cubicBezTo>
                  <a:cubicBezTo>
                    <a:pt x="290099" y="2128948"/>
                    <a:pt x="307562" y="2156993"/>
                    <a:pt x="323966" y="2194035"/>
                  </a:cubicBezTo>
                  <a:cubicBezTo>
                    <a:pt x="340370" y="2231077"/>
                    <a:pt x="372649" y="2269177"/>
                    <a:pt x="377941" y="2295635"/>
                  </a:cubicBezTo>
                  <a:cubicBezTo>
                    <a:pt x="383233" y="2322093"/>
                    <a:pt x="381116" y="2339027"/>
                    <a:pt x="355716" y="2352785"/>
                  </a:cubicBezTo>
                  <a:cubicBezTo>
                    <a:pt x="330316" y="2366543"/>
                    <a:pt x="260995" y="2379243"/>
                    <a:pt x="225541" y="2378185"/>
                  </a:cubicBezTo>
                  <a:cubicBezTo>
                    <a:pt x="190087" y="2377127"/>
                    <a:pt x="160983" y="2372364"/>
                    <a:pt x="142991" y="2346435"/>
                  </a:cubicBezTo>
                  <a:cubicBezTo>
                    <a:pt x="124999" y="2320506"/>
                    <a:pt x="128703" y="2248010"/>
                    <a:pt x="117591" y="2222610"/>
                  </a:cubicBezTo>
                  <a:cubicBezTo>
                    <a:pt x="106479" y="2197210"/>
                    <a:pt x="76845" y="2227372"/>
                    <a:pt x="76316" y="2194035"/>
                  </a:cubicBezTo>
                  <a:cubicBezTo>
                    <a:pt x="75787" y="2160698"/>
                    <a:pt x="110712" y="2080264"/>
                    <a:pt x="114416" y="2022585"/>
                  </a:cubicBezTo>
                  <a:cubicBezTo>
                    <a:pt x="118120" y="1964906"/>
                    <a:pt x="110712" y="1910931"/>
                    <a:pt x="98541" y="1847960"/>
                  </a:cubicBezTo>
                  <a:cubicBezTo>
                    <a:pt x="86370" y="1784989"/>
                    <a:pt x="52503" y="1691856"/>
                    <a:pt x="41391" y="1644760"/>
                  </a:cubicBezTo>
                  <a:cubicBezTo>
                    <a:pt x="30279" y="1597664"/>
                    <a:pt x="32395" y="1587081"/>
                    <a:pt x="31866" y="1565385"/>
                  </a:cubicBezTo>
                  <a:cubicBezTo>
                    <a:pt x="31337" y="1543689"/>
                    <a:pt x="43508" y="1539985"/>
                    <a:pt x="38216" y="1514585"/>
                  </a:cubicBezTo>
                  <a:cubicBezTo>
                    <a:pt x="32924" y="1489185"/>
                    <a:pt x="2233" y="1439973"/>
                    <a:pt x="116" y="1412985"/>
                  </a:cubicBezTo>
                  <a:cubicBezTo>
                    <a:pt x="-2001" y="1385998"/>
                    <a:pt x="25516" y="1379118"/>
                    <a:pt x="25516" y="1352660"/>
                  </a:cubicBezTo>
                  <a:cubicBezTo>
                    <a:pt x="25516" y="1326202"/>
                    <a:pt x="-942" y="1284927"/>
                    <a:pt x="116" y="1254235"/>
                  </a:cubicBezTo>
                  <a:cubicBezTo>
                    <a:pt x="1174" y="1223543"/>
                    <a:pt x="20754" y="1212431"/>
                    <a:pt x="31866" y="1168510"/>
                  </a:cubicBezTo>
                  <a:cubicBezTo>
                    <a:pt x="42978" y="1124589"/>
                    <a:pt x="63087" y="1085960"/>
                    <a:pt x="66791" y="990710"/>
                  </a:cubicBezTo>
                  <a:cubicBezTo>
                    <a:pt x="70495" y="895460"/>
                    <a:pt x="55678" y="703902"/>
                    <a:pt x="54091" y="597010"/>
                  </a:cubicBezTo>
                  <a:cubicBezTo>
                    <a:pt x="52503" y="490118"/>
                    <a:pt x="41920" y="418152"/>
                    <a:pt x="57266" y="349360"/>
                  </a:cubicBezTo>
                  <a:cubicBezTo>
                    <a:pt x="72612" y="280568"/>
                    <a:pt x="120766" y="221302"/>
                    <a:pt x="146166" y="184260"/>
                  </a:cubicBezTo>
                  <a:cubicBezTo>
                    <a:pt x="171566" y="147218"/>
                    <a:pt x="186383" y="139810"/>
                    <a:pt x="209666" y="127110"/>
                  </a:cubicBezTo>
                  <a:cubicBezTo>
                    <a:pt x="232949" y="114410"/>
                    <a:pt x="280574" y="113881"/>
                    <a:pt x="311266" y="114410"/>
                  </a:cubicBezTo>
                  <a:close/>
                </a:path>
              </a:pathLst>
            </a:custGeom>
            <a:gradFill>
              <a:gsLst>
                <a:gs pos="25000">
                  <a:srgbClr val="00ADEF"/>
                </a:gs>
                <a:gs pos="95000">
                  <a:schemeClr val="accent3">
                    <a:lumMod val="40000"/>
                    <a:lumOff val="60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4" name="Freeform 33"/>
            <p:cNvSpPr/>
            <p:nvPr/>
          </p:nvSpPr>
          <p:spPr>
            <a:xfrm>
              <a:off x="7401131" y="2114584"/>
              <a:ext cx="412979" cy="717550"/>
            </a:xfrm>
            <a:custGeom>
              <a:avLst/>
              <a:gdLst>
                <a:gd name="connsiteX0" fmla="*/ 101829 w 412979"/>
                <a:gd name="connsiteY0" fmla="*/ 0 h 717550"/>
                <a:gd name="connsiteX1" fmla="*/ 28804 w 412979"/>
                <a:gd name="connsiteY1" fmla="*/ 63500 h 717550"/>
                <a:gd name="connsiteX2" fmla="*/ 3404 w 412979"/>
                <a:gd name="connsiteY2" fmla="*/ 133350 h 717550"/>
                <a:gd name="connsiteX3" fmla="*/ 98654 w 412979"/>
                <a:gd name="connsiteY3" fmla="*/ 190500 h 717550"/>
                <a:gd name="connsiteX4" fmla="*/ 155804 w 412979"/>
                <a:gd name="connsiteY4" fmla="*/ 222250 h 717550"/>
                <a:gd name="connsiteX5" fmla="*/ 270104 w 412979"/>
                <a:gd name="connsiteY5" fmla="*/ 209550 h 717550"/>
                <a:gd name="connsiteX6" fmla="*/ 260579 w 412979"/>
                <a:gd name="connsiteY6" fmla="*/ 298450 h 717550"/>
                <a:gd name="connsiteX7" fmla="*/ 244704 w 412979"/>
                <a:gd name="connsiteY7" fmla="*/ 425450 h 717550"/>
                <a:gd name="connsiteX8" fmla="*/ 257404 w 412979"/>
                <a:gd name="connsiteY8" fmla="*/ 520700 h 717550"/>
                <a:gd name="connsiteX9" fmla="*/ 336779 w 412979"/>
                <a:gd name="connsiteY9" fmla="*/ 558800 h 717550"/>
                <a:gd name="connsiteX10" fmla="*/ 397104 w 412979"/>
                <a:gd name="connsiteY10" fmla="*/ 647700 h 717550"/>
                <a:gd name="connsiteX11" fmla="*/ 412979 w 412979"/>
                <a:gd name="connsiteY11" fmla="*/ 717550 h 7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979" h="717550">
                  <a:moveTo>
                    <a:pt x="101829" y="0"/>
                  </a:moveTo>
                  <a:cubicBezTo>
                    <a:pt x="73518" y="20637"/>
                    <a:pt x="45208" y="41275"/>
                    <a:pt x="28804" y="63500"/>
                  </a:cubicBezTo>
                  <a:cubicBezTo>
                    <a:pt x="12400" y="85725"/>
                    <a:pt x="-8238" y="112183"/>
                    <a:pt x="3404" y="133350"/>
                  </a:cubicBezTo>
                  <a:cubicBezTo>
                    <a:pt x="15046" y="154517"/>
                    <a:pt x="73254" y="175683"/>
                    <a:pt x="98654" y="190500"/>
                  </a:cubicBezTo>
                  <a:cubicBezTo>
                    <a:pt x="124054" y="205317"/>
                    <a:pt x="127229" y="219075"/>
                    <a:pt x="155804" y="222250"/>
                  </a:cubicBezTo>
                  <a:cubicBezTo>
                    <a:pt x="184379" y="225425"/>
                    <a:pt x="252642" y="196850"/>
                    <a:pt x="270104" y="209550"/>
                  </a:cubicBezTo>
                  <a:cubicBezTo>
                    <a:pt x="287567" y="222250"/>
                    <a:pt x="264812" y="262467"/>
                    <a:pt x="260579" y="298450"/>
                  </a:cubicBezTo>
                  <a:cubicBezTo>
                    <a:pt x="256346" y="334433"/>
                    <a:pt x="245233" y="388408"/>
                    <a:pt x="244704" y="425450"/>
                  </a:cubicBezTo>
                  <a:cubicBezTo>
                    <a:pt x="244175" y="462492"/>
                    <a:pt x="242058" y="498475"/>
                    <a:pt x="257404" y="520700"/>
                  </a:cubicBezTo>
                  <a:cubicBezTo>
                    <a:pt x="272750" y="542925"/>
                    <a:pt x="313496" y="537633"/>
                    <a:pt x="336779" y="558800"/>
                  </a:cubicBezTo>
                  <a:cubicBezTo>
                    <a:pt x="360062" y="579967"/>
                    <a:pt x="384404" y="621242"/>
                    <a:pt x="397104" y="647700"/>
                  </a:cubicBezTo>
                  <a:cubicBezTo>
                    <a:pt x="409804" y="674158"/>
                    <a:pt x="407158" y="702204"/>
                    <a:pt x="412979" y="7175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5" name="Freeform 34"/>
            <p:cNvSpPr/>
            <p:nvPr/>
          </p:nvSpPr>
          <p:spPr>
            <a:xfrm>
              <a:off x="6794540" y="2895634"/>
              <a:ext cx="56752" cy="498475"/>
            </a:xfrm>
            <a:custGeom>
              <a:avLst/>
              <a:gdLst>
                <a:gd name="connsiteX0" fmla="*/ 54371 w 54371"/>
                <a:gd name="connsiteY0" fmla="*/ 0 h 493505"/>
                <a:gd name="connsiteX1" fmla="*/ 19446 w 54371"/>
                <a:gd name="connsiteY1" fmla="*/ 104775 h 493505"/>
                <a:gd name="connsiteX2" fmla="*/ 3571 w 54371"/>
                <a:gd name="connsiteY2" fmla="*/ 193675 h 493505"/>
                <a:gd name="connsiteX3" fmla="*/ 396 w 54371"/>
                <a:gd name="connsiteY3" fmla="*/ 285750 h 493505"/>
                <a:gd name="connsiteX4" fmla="*/ 9921 w 54371"/>
                <a:gd name="connsiteY4" fmla="*/ 377825 h 493505"/>
                <a:gd name="connsiteX5" fmla="*/ 25796 w 54371"/>
                <a:gd name="connsiteY5" fmla="*/ 431800 h 493505"/>
                <a:gd name="connsiteX6" fmla="*/ 54371 w 54371"/>
                <a:gd name="connsiteY6" fmla="*/ 479425 h 493505"/>
                <a:gd name="connsiteX0" fmla="*/ 54371 w 54371"/>
                <a:gd name="connsiteY0" fmla="*/ 0 h 479425"/>
                <a:gd name="connsiteX1" fmla="*/ 19446 w 54371"/>
                <a:gd name="connsiteY1" fmla="*/ 104775 h 479425"/>
                <a:gd name="connsiteX2" fmla="*/ 3571 w 54371"/>
                <a:gd name="connsiteY2" fmla="*/ 193675 h 479425"/>
                <a:gd name="connsiteX3" fmla="*/ 396 w 54371"/>
                <a:gd name="connsiteY3" fmla="*/ 285750 h 479425"/>
                <a:gd name="connsiteX4" fmla="*/ 9921 w 54371"/>
                <a:gd name="connsiteY4" fmla="*/ 377825 h 479425"/>
                <a:gd name="connsiteX5" fmla="*/ 25796 w 54371"/>
                <a:gd name="connsiteY5" fmla="*/ 431800 h 479425"/>
                <a:gd name="connsiteX6" fmla="*/ 54371 w 54371"/>
                <a:gd name="connsiteY6" fmla="*/ 479425 h 479425"/>
                <a:gd name="connsiteX0" fmla="*/ 54371 w 56752"/>
                <a:gd name="connsiteY0" fmla="*/ 0 h 498475"/>
                <a:gd name="connsiteX1" fmla="*/ 19446 w 56752"/>
                <a:gd name="connsiteY1" fmla="*/ 104775 h 498475"/>
                <a:gd name="connsiteX2" fmla="*/ 3571 w 56752"/>
                <a:gd name="connsiteY2" fmla="*/ 193675 h 498475"/>
                <a:gd name="connsiteX3" fmla="*/ 396 w 56752"/>
                <a:gd name="connsiteY3" fmla="*/ 285750 h 498475"/>
                <a:gd name="connsiteX4" fmla="*/ 9921 w 56752"/>
                <a:gd name="connsiteY4" fmla="*/ 377825 h 498475"/>
                <a:gd name="connsiteX5" fmla="*/ 25796 w 56752"/>
                <a:gd name="connsiteY5" fmla="*/ 431800 h 498475"/>
                <a:gd name="connsiteX6" fmla="*/ 56752 w 56752"/>
                <a:gd name="connsiteY6" fmla="*/ 498475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52" h="498475">
                  <a:moveTo>
                    <a:pt x="54371" y="0"/>
                  </a:moveTo>
                  <a:cubicBezTo>
                    <a:pt x="41142" y="36248"/>
                    <a:pt x="27913" y="72496"/>
                    <a:pt x="19446" y="104775"/>
                  </a:cubicBezTo>
                  <a:cubicBezTo>
                    <a:pt x="10979" y="137054"/>
                    <a:pt x="6746" y="163512"/>
                    <a:pt x="3571" y="193675"/>
                  </a:cubicBezTo>
                  <a:cubicBezTo>
                    <a:pt x="396" y="223838"/>
                    <a:pt x="-662" y="255058"/>
                    <a:pt x="396" y="285750"/>
                  </a:cubicBezTo>
                  <a:cubicBezTo>
                    <a:pt x="1454" y="316442"/>
                    <a:pt x="5688" y="353483"/>
                    <a:pt x="9921" y="377825"/>
                  </a:cubicBezTo>
                  <a:cubicBezTo>
                    <a:pt x="14154" y="402167"/>
                    <a:pt x="17991" y="411692"/>
                    <a:pt x="25796" y="431800"/>
                  </a:cubicBezTo>
                  <a:cubicBezTo>
                    <a:pt x="33601" y="451908"/>
                    <a:pt x="37966" y="486304"/>
                    <a:pt x="56752" y="4984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6" name="Freeform 35"/>
            <p:cNvSpPr/>
            <p:nvPr/>
          </p:nvSpPr>
          <p:spPr>
            <a:xfrm>
              <a:off x="7118785" y="3146459"/>
              <a:ext cx="260350" cy="266700"/>
            </a:xfrm>
            <a:custGeom>
              <a:avLst/>
              <a:gdLst>
                <a:gd name="connsiteX0" fmla="*/ 0 w 260350"/>
                <a:gd name="connsiteY0" fmla="*/ 266700 h 266700"/>
                <a:gd name="connsiteX1" fmla="*/ 19050 w 260350"/>
                <a:gd name="connsiteY1" fmla="*/ 190500 h 266700"/>
                <a:gd name="connsiteX2" fmla="*/ 47625 w 260350"/>
                <a:gd name="connsiteY2" fmla="*/ 88900 h 266700"/>
                <a:gd name="connsiteX3" fmla="*/ 120650 w 260350"/>
                <a:gd name="connsiteY3" fmla="*/ 66675 h 266700"/>
                <a:gd name="connsiteX4" fmla="*/ 187325 w 260350"/>
                <a:gd name="connsiteY4" fmla="*/ 60325 h 266700"/>
                <a:gd name="connsiteX5" fmla="*/ 260350 w 260350"/>
                <a:gd name="connsiteY5"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350" h="266700">
                  <a:moveTo>
                    <a:pt x="0" y="266700"/>
                  </a:moveTo>
                  <a:cubicBezTo>
                    <a:pt x="5821" y="243416"/>
                    <a:pt x="11113" y="220133"/>
                    <a:pt x="19050" y="190500"/>
                  </a:cubicBezTo>
                  <a:cubicBezTo>
                    <a:pt x="26987" y="160867"/>
                    <a:pt x="30692" y="109537"/>
                    <a:pt x="47625" y="88900"/>
                  </a:cubicBezTo>
                  <a:cubicBezTo>
                    <a:pt x="64558" y="68262"/>
                    <a:pt x="97367" y="71437"/>
                    <a:pt x="120650" y="66675"/>
                  </a:cubicBezTo>
                  <a:cubicBezTo>
                    <a:pt x="143933" y="61912"/>
                    <a:pt x="164042" y="71437"/>
                    <a:pt x="187325" y="60325"/>
                  </a:cubicBezTo>
                  <a:cubicBezTo>
                    <a:pt x="210608" y="49213"/>
                    <a:pt x="260350" y="0"/>
                    <a:pt x="2603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7" name="Freeform 36"/>
            <p:cNvSpPr/>
            <p:nvPr/>
          </p:nvSpPr>
          <p:spPr>
            <a:xfrm>
              <a:off x="5467785" y="3097106"/>
              <a:ext cx="292100" cy="528778"/>
            </a:xfrm>
            <a:custGeom>
              <a:avLst/>
              <a:gdLst>
                <a:gd name="connsiteX0" fmla="*/ 0 w 292100"/>
                <a:gd name="connsiteY0" fmla="*/ 528778 h 528778"/>
                <a:gd name="connsiteX1" fmla="*/ 60325 w 292100"/>
                <a:gd name="connsiteY1" fmla="*/ 379553 h 528778"/>
                <a:gd name="connsiteX2" fmla="*/ 104775 w 292100"/>
                <a:gd name="connsiteY2" fmla="*/ 252553 h 528778"/>
                <a:gd name="connsiteX3" fmla="*/ 155575 w 292100"/>
                <a:gd name="connsiteY3" fmla="*/ 147778 h 528778"/>
                <a:gd name="connsiteX4" fmla="*/ 193675 w 292100"/>
                <a:gd name="connsiteY4" fmla="*/ 65228 h 528778"/>
                <a:gd name="connsiteX5" fmla="*/ 247650 w 292100"/>
                <a:gd name="connsiteY5" fmla="*/ 8078 h 528778"/>
                <a:gd name="connsiteX6" fmla="*/ 292100 w 292100"/>
                <a:gd name="connsiteY6" fmla="*/ 1728 h 52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100" h="528778">
                  <a:moveTo>
                    <a:pt x="0" y="528778"/>
                  </a:moveTo>
                  <a:cubicBezTo>
                    <a:pt x="21431" y="477184"/>
                    <a:pt x="42863" y="425590"/>
                    <a:pt x="60325" y="379553"/>
                  </a:cubicBezTo>
                  <a:cubicBezTo>
                    <a:pt x="77787" y="333516"/>
                    <a:pt x="88900" y="291182"/>
                    <a:pt x="104775" y="252553"/>
                  </a:cubicBezTo>
                  <a:cubicBezTo>
                    <a:pt x="120650" y="213924"/>
                    <a:pt x="140758" y="178999"/>
                    <a:pt x="155575" y="147778"/>
                  </a:cubicBezTo>
                  <a:cubicBezTo>
                    <a:pt x="170392" y="116557"/>
                    <a:pt x="178329" y="88511"/>
                    <a:pt x="193675" y="65228"/>
                  </a:cubicBezTo>
                  <a:cubicBezTo>
                    <a:pt x="209021" y="41945"/>
                    <a:pt x="231246" y="18661"/>
                    <a:pt x="247650" y="8078"/>
                  </a:cubicBezTo>
                  <a:cubicBezTo>
                    <a:pt x="264054" y="-2505"/>
                    <a:pt x="278077" y="-389"/>
                    <a:pt x="292100" y="172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8" name="Oval 37"/>
            <p:cNvSpPr/>
            <p:nvPr/>
          </p:nvSpPr>
          <p:spPr>
            <a:xfrm>
              <a:off x="7727115" y="2344655"/>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9" name="Oval 38"/>
            <p:cNvSpPr/>
            <p:nvPr/>
          </p:nvSpPr>
          <p:spPr>
            <a:xfrm>
              <a:off x="8077635" y="2360970"/>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102" name="Group 101"/>
          <p:cNvGrpSpPr>
            <a:grpSpLocks noChangeAspect="1"/>
          </p:cNvGrpSpPr>
          <p:nvPr/>
        </p:nvGrpSpPr>
        <p:grpSpPr>
          <a:xfrm>
            <a:off x="7585047" y="1372584"/>
            <a:ext cx="734655" cy="2039112"/>
            <a:chOff x="5716744" y="1395328"/>
            <a:chExt cx="1936463" cy="5374858"/>
          </a:xfrm>
          <a:gradFill>
            <a:gsLst>
              <a:gs pos="25000">
                <a:srgbClr val="00ADEF"/>
              </a:gs>
              <a:gs pos="95000">
                <a:schemeClr val="accent3">
                  <a:lumMod val="40000"/>
                  <a:lumOff val="60000"/>
                </a:schemeClr>
              </a:gs>
            </a:gsLst>
            <a:lin ang="0" scaled="1"/>
          </a:gradFill>
          <a:effectLst>
            <a:outerShdw blurRad="50800" dist="38100" dir="2700000" algn="tl" rotWithShape="0">
              <a:prstClr val="black">
                <a:alpha val="40000"/>
              </a:prstClr>
            </a:outerShdw>
          </a:effectLst>
        </p:grpSpPr>
        <p:sp>
          <p:nvSpPr>
            <p:cNvPr id="74" name="Freeform 73"/>
            <p:cNvSpPr/>
            <p:nvPr/>
          </p:nvSpPr>
          <p:spPr>
            <a:xfrm>
              <a:off x="5716744" y="1395328"/>
              <a:ext cx="1936463" cy="5374858"/>
            </a:xfrm>
            <a:custGeom>
              <a:avLst/>
              <a:gdLst>
                <a:gd name="connsiteX0" fmla="*/ 1294410 w 1983179"/>
                <a:gd name="connsiteY0" fmla="*/ 463137 h 5438898"/>
                <a:gd name="connsiteX1" fmla="*/ 308758 w 1983179"/>
                <a:gd name="connsiteY1" fmla="*/ 3705101 h 5438898"/>
                <a:gd name="connsiteX2" fmla="*/ 415636 w 1983179"/>
                <a:gd name="connsiteY2" fmla="*/ 3728852 h 5438898"/>
                <a:gd name="connsiteX3" fmla="*/ 296883 w 1983179"/>
                <a:gd name="connsiteY3" fmla="*/ 3990109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0 w 1983179"/>
                <a:gd name="connsiteY7" fmla="*/ 5438898 h 5438898"/>
                <a:gd name="connsiteX8" fmla="*/ 356259 w 1983179"/>
                <a:gd name="connsiteY8" fmla="*/ 4370119 h 5438898"/>
                <a:gd name="connsiteX9" fmla="*/ 439387 w 1983179"/>
                <a:gd name="connsiteY9" fmla="*/ 4381994 h 5438898"/>
                <a:gd name="connsiteX10" fmla="*/ 510638 w 1983179"/>
                <a:gd name="connsiteY10" fmla="*/ 4085111 h 5438898"/>
                <a:gd name="connsiteX11" fmla="*/ 593766 w 1983179"/>
                <a:gd name="connsiteY11" fmla="*/ 4120737 h 5438898"/>
                <a:gd name="connsiteX12" fmla="*/ 688768 w 1983179"/>
                <a:gd name="connsiteY12" fmla="*/ 3823854 h 5438898"/>
                <a:gd name="connsiteX13" fmla="*/ 771896 w 1983179"/>
                <a:gd name="connsiteY13" fmla="*/ 3871356 h 5438898"/>
                <a:gd name="connsiteX14" fmla="*/ 1781298 w 1983179"/>
                <a:gd name="connsiteY14" fmla="*/ 605641 h 5438898"/>
                <a:gd name="connsiteX15" fmla="*/ 1698171 w 1983179"/>
                <a:gd name="connsiteY15" fmla="*/ 581891 h 5438898"/>
                <a:gd name="connsiteX16" fmla="*/ 1769423 w 1983179"/>
                <a:gd name="connsiteY16" fmla="*/ 296883 h 5438898"/>
                <a:gd name="connsiteX17" fmla="*/ 1947553 w 1983179"/>
                <a:gd name="connsiteY17" fmla="*/ 320633 h 5438898"/>
                <a:gd name="connsiteX18" fmla="*/ 1983179 w 1983179"/>
                <a:gd name="connsiteY18" fmla="*/ 178130 h 5438898"/>
                <a:gd name="connsiteX19" fmla="*/ 1341911 w 1983179"/>
                <a:gd name="connsiteY19" fmla="*/ 0 h 5438898"/>
                <a:gd name="connsiteX20" fmla="*/ 1330036 w 1983179"/>
                <a:gd name="connsiteY20" fmla="*/ 130628 h 5438898"/>
                <a:gd name="connsiteX21" fmla="*/ 1472540 w 1983179"/>
                <a:gd name="connsiteY21" fmla="*/ 190005 h 5438898"/>
                <a:gd name="connsiteX22" fmla="*/ 1401288 w 1983179"/>
                <a:gd name="connsiteY22" fmla="*/ 498763 h 5438898"/>
                <a:gd name="connsiteX23" fmla="*/ 1294410 w 1983179"/>
                <a:gd name="connsiteY23" fmla="*/ 463137 h 5438898"/>
                <a:gd name="connsiteX0" fmla="*/ 1294410 w 1983179"/>
                <a:gd name="connsiteY0" fmla="*/ 463137 h 5438898"/>
                <a:gd name="connsiteX1" fmla="*/ 308758 w 1983179"/>
                <a:gd name="connsiteY1" fmla="*/ 3705101 h 5438898"/>
                <a:gd name="connsiteX2" fmla="*/ 415636 w 1983179"/>
                <a:gd name="connsiteY2" fmla="*/ 3728852 h 5438898"/>
                <a:gd name="connsiteX3" fmla="*/ 296883 w 1983179"/>
                <a:gd name="connsiteY3" fmla="*/ 3990109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225631 w 1983179"/>
                <a:gd name="connsiteY7" fmla="*/ 4548249 h 5438898"/>
                <a:gd name="connsiteX8" fmla="*/ 0 w 1983179"/>
                <a:gd name="connsiteY8" fmla="*/ 5438898 h 5438898"/>
                <a:gd name="connsiteX9" fmla="*/ 356259 w 1983179"/>
                <a:gd name="connsiteY9" fmla="*/ 4370119 h 5438898"/>
                <a:gd name="connsiteX10" fmla="*/ 439387 w 1983179"/>
                <a:gd name="connsiteY10" fmla="*/ 4381994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71896 w 1983179"/>
                <a:gd name="connsiteY14" fmla="*/ 3871356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415636 w 1983179"/>
                <a:gd name="connsiteY2" fmla="*/ 3728852 h 5438898"/>
                <a:gd name="connsiteX3" fmla="*/ 296883 w 1983179"/>
                <a:gd name="connsiteY3" fmla="*/ 3990109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39387 w 1983179"/>
                <a:gd name="connsiteY10" fmla="*/ 4381994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71896 w 1983179"/>
                <a:gd name="connsiteY14" fmla="*/ 3871356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415636 w 1983179"/>
                <a:gd name="connsiteY2" fmla="*/ 3728852 h 5438898"/>
                <a:gd name="connsiteX3" fmla="*/ 289767 w 1983179"/>
                <a:gd name="connsiteY3" fmla="*/ 4022131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39387 w 1983179"/>
                <a:gd name="connsiteY10" fmla="*/ 4381994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71896 w 1983179"/>
                <a:gd name="connsiteY14" fmla="*/ 3871356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387172 w 1983179"/>
                <a:gd name="connsiteY2" fmla="*/ 3725294 h 5438898"/>
                <a:gd name="connsiteX3" fmla="*/ 289767 w 1983179"/>
                <a:gd name="connsiteY3" fmla="*/ 4022131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39387 w 1983179"/>
                <a:gd name="connsiteY10" fmla="*/ 4381994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71896 w 1983179"/>
                <a:gd name="connsiteY14" fmla="*/ 3871356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387172 w 1983179"/>
                <a:gd name="connsiteY2" fmla="*/ 3725294 h 5438898"/>
                <a:gd name="connsiteX3" fmla="*/ 289767 w 1983179"/>
                <a:gd name="connsiteY3" fmla="*/ 4022131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39387 w 1983179"/>
                <a:gd name="connsiteY10" fmla="*/ 4381994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82570 w 1983179"/>
                <a:gd name="connsiteY14" fmla="*/ 3850008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387172 w 1983179"/>
                <a:gd name="connsiteY2" fmla="*/ 3725294 h 5438898"/>
                <a:gd name="connsiteX3" fmla="*/ 289767 w 1983179"/>
                <a:gd name="connsiteY3" fmla="*/ 4022131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25155 w 1983179"/>
                <a:gd name="connsiteY10" fmla="*/ 4371320 h 5438898"/>
                <a:gd name="connsiteX11" fmla="*/ 510638 w 1983179"/>
                <a:gd name="connsiteY11" fmla="*/ 4085111 h 5438898"/>
                <a:gd name="connsiteX12" fmla="*/ 593766 w 1983179"/>
                <a:gd name="connsiteY12" fmla="*/ 4120737 h 5438898"/>
                <a:gd name="connsiteX13" fmla="*/ 688768 w 1983179"/>
                <a:gd name="connsiteY13" fmla="*/ 3823854 h 5438898"/>
                <a:gd name="connsiteX14" fmla="*/ 782570 w 1983179"/>
                <a:gd name="connsiteY14" fmla="*/ 3850008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10 w 1983179"/>
                <a:gd name="connsiteY0" fmla="*/ 463137 h 5438898"/>
                <a:gd name="connsiteX1" fmla="*/ 308758 w 1983179"/>
                <a:gd name="connsiteY1" fmla="*/ 3705101 h 5438898"/>
                <a:gd name="connsiteX2" fmla="*/ 387172 w 1983179"/>
                <a:gd name="connsiteY2" fmla="*/ 3725294 h 5438898"/>
                <a:gd name="connsiteX3" fmla="*/ 289767 w 1983179"/>
                <a:gd name="connsiteY3" fmla="*/ 4022131 h 5438898"/>
                <a:gd name="connsiteX4" fmla="*/ 368135 w 1983179"/>
                <a:gd name="connsiteY4" fmla="*/ 4037610 h 5438898"/>
                <a:gd name="connsiteX5" fmla="*/ 296883 w 1983179"/>
                <a:gd name="connsiteY5" fmla="*/ 4334493 h 5438898"/>
                <a:gd name="connsiteX6" fmla="*/ 296883 w 1983179"/>
                <a:gd name="connsiteY6" fmla="*/ 4334493 h 5438898"/>
                <a:gd name="connsiteX7" fmla="*/ 332509 w 1983179"/>
                <a:gd name="connsiteY7" fmla="*/ 4358244 h 5438898"/>
                <a:gd name="connsiteX8" fmla="*/ 0 w 1983179"/>
                <a:gd name="connsiteY8" fmla="*/ 5438898 h 5438898"/>
                <a:gd name="connsiteX9" fmla="*/ 356259 w 1983179"/>
                <a:gd name="connsiteY9" fmla="*/ 4370119 h 5438898"/>
                <a:gd name="connsiteX10" fmla="*/ 425155 w 1983179"/>
                <a:gd name="connsiteY10" fmla="*/ 4371320 h 5438898"/>
                <a:gd name="connsiteX11" fmla="*/ 510638 w 1983179"/>
                <a:gd name="connsiteY11" fmla="*/ 4085111 h 5438898"/>
                <a:gd name="connsiteX12" fmla="*/ 597324 w 1983179"/>
                <a:gd name="connsiteY12" fmla="*/ 4106505 h 5438898"/>
                <a:gd name="connsiteX13" fmla="*/ 688768 w 1983179"/>
                <a:gd name="connsiteY13" fmla="*/ 3823854 h 5438898"/>
                <a:gd name="connsiteX14" fmla="*/ 782570 w 1983179"/>
                <a:gd name="connsiteY14" fmla="*/ 3850008 h 5438898"/>
                <a:gd name="connsiteX15" fmla="*/ 1781298 w 1983179"/>
                <a:gd name="connsiteY15" fmla="*/ 605641 h 5438898"/>
                <a:gd name="connsiteX16" fmla="*/ 1698171 w 1983179"/>
                <a:gd name="connsiteY16" fmla="*/ 581891 h 5438898"/>
                <a:gd name="connsiteX17" fmla="*/ 1769423 w 1983179"/>
                <a:gd name="connsiteY17" fmla="*/ 296883 h 5438898"/>
                <a:gd name="connsiteX18" fmla="*/ 1947553 w 1983179"/>
                <a:gd name="connsiteY18" fmla="*/ 320633 h 5438898"/>
                <a:gd name="connsiteX19" fmla="*/ 1983179 w 1983179"/>
                <a:gd name="connsiteY19" fmla="*/ 178130 h 5438898"/>
                <a:gd name="connsiteX20" fmla="*/ 1341911 w 1983179"/>
                <a:gd name="connsiteY20" fmla="*/ 0 h 5438898"/>
                <a:gd name="connsiteX21" fmla="*/ 1330036 w 1983179"/>
                <a:gd name="connsiteY21" fmla="*/ 130628 h 5438898"/>
                <a:gd name="connsiteX22" fmla="*/ 1472540 w 1983179"/>
                <a:gd name="connsiteY22" fmla="*/ 190005 h 5438898"/>
                <a:gd name="connsiteX23" fmla="*/ 1401288 w 1983179"/>
                <a:gd name="connsiteY23" fmla="*/ 498763 h 5438898"/>
                <a:gd name="connsiteX24" fmla="*/ 1294410 w 1983179"/>
                <a:gd name="connsiteY24" fmla="*/ 463137 h 5438898"/>
                <a:gd name="connsiteX0" fmla="*/ 1294430 w 1983199"/>
                <a:gd name="connsiteY0" fmla="*/ 463137 h 5438898"/>
                <a:gd name="connsiteX1" fmla="*/ 308778 w 1983199"/>
                <a:gd name="connsiteY1" fmla="*/ 3705101 h 5438898"/>
                <a:gd name="connsiteX2" fmla="*/ 387192 w 1983199"/>
                <a:gd name="connsiteY2" fmla="*/ 3725294 h 5438898"/>
                <a:gd name="connsiteX3" fmla="*/ 289787 w 1983199"/>
                <a:gd name="connsiteY3" fmla="*/ 4022131 h 5438898"/>
                <a:gd name="connsiteX4" fmla="*/ 368155 w 1983199"/>
                <a:gd name="connsiteY4" fmla="*/ 4037610 h 5438898"/>
                <a:gd name="connsiteX5" fmla="*/ 296903 w 1983199"/>
                <a:gd name="connsiteY5" fmla="*/ 4334493 h 5438898"/>
                <a:gd name="connsiteX6" fmla="*/ 296903 w 1983199"/>
                <a:gd name="connsiteY6" fmla="*/ 4334493 h 5438898"/>
                <a:gd name="connsiteX7" fmla="*/ 332529 w 1983199"/>
                <a:gd name="connsiteY7" fmla="*/ 4358244 h 5438898"/>
                <a:gd name="connsiteX8" fmla="*/ 20 w 1983199"/>
                <a:gd name="connsiteY8" fmla="*/ 5438898 h 5438898"/>
                <a:gd name="connsiteX9" fmla="*/ 25850 w 1983199"/>
                <a:gd name="connsiteY9" fmla="*/ 5386176 h 5438898"/>
                <a:gd name="connsiteX10" fmla="*/ 356279 w 1983199"/>
                <a:gd name="connsiteY10" fmla="*/ 4370119 h 5438898"/>
                <a:gd name="connsiteX11" fmla="*/ 425175 w 1983199"/>
                <a:gd name="connsiteY11" fmla="*/ 4371320 h 5438898"/>
                <a:gd name="connsiteX12" fmla="*/ 510658 w 1983199"/>
                <a:gd name="connsiteY12" fmla="*/ 4085111 h 5438898"/>
                <a:gd name="connsiteX13" fmla="*/ 597344 w 1983199"/>
                <a:gd name="connsiteY13" fmla="*/ 4106505 h 5438898"/>
                <a:gd name="connsiteX14" fmla="*/ 688788 w 1983199"/>
                <a:gd name="connsiteY14" fmla="*/ 3823854 h 5438898"/>
                <a:gd name="connsiteX15" fmla="*/ 782590 w 1983199"/>
                <a:gd name="connsiteY15" fmla="*/ 3850008 h 5438898"/>
                <a:gd name="connsiteX16" fmla="*/ 1781318 w 1983199"/>
                <a:gd name="connsiteY16" fmla="*/ 605641 h 5438898"/>
                <a:gd name="connsiteX17" fmla="*/ 1698191 w 1983199"/>
                <a:gd name="connsiteY17" fmla="*/ 581891 h 5438898"/>
                <a:gd name="connsiteX18" fmla="*/ 1769443 w 1983199"/>
                <a:gd name="connsiteY18" fmla="*/ 296883 h 5438898"/>
                <a:gd name="connsiteX19" fmla="*/ 1947573 w 1983199"/>
                <a:gd name="connsiteY19" fmla="*/ 320633 h 5438898"/>
                <a:gd name="connsiteX20" fmla="*/ 1983199 w 1983199"/>
                <a:gd name="connsiteY20" fmla="*/ 178130 h 5438898"/>
                <a:gd name="connsiteX21" fmla="*/ 1341931 w 1983199"/>
                <a:gd name="connsiteY21" fmla="*/ 0 h 5438898"/>
                <a:gd name="connsiteX22" fmla="*/ 1330056 w 1983199"/>
                <a:gd name="connsiteY22" fmla="*/ 130628 h 5438898"/>
                <a:gd name="connsiteX23" fmla="*/ 1472560 w 1983199"/>
                <a:gd name="connsiteY23" fmla="*/ 190005 h 5438898"/>
                <a:gd name="connsiteX24" fmla="*/ 1401308 w 1983199"/>
                <a:gd name="connsiteY24" fmla="*/ 498763 h 5438898"/>
                <a:gd name="connsiteX25" fmla="*/ 1294430 w 1983199"/>
                <a:gd name="connsiteY25" fmla="*/ 463137 h 5438898"/>
                <a:gd name="connsiteX0" fmla="*/ 1294410 w 1983179"/>
                <a:gd name="connsiteY0" fmla="*/ 463137 h 5438901"/>
                <a:gd name="connsiteX1" fmla="*/ 308758 w 1983179"/>
                <a:gd name="connsiteY1" fmla="*/ 3705101 h 5438901"/>
                <a:gd name="connsiteX2" fmla="*/ 387172 w 1983179"/>
                <a:gd name="connsiteY2" fmla="*/ 3725294 h 5438901"/>
                <a:gd name="connsiteX3" fmla="*/ 289767 w 1983179"/>
                <a:gd name="connsiteY3" fmla="*/ 4022131 h 5438901"/>
                <a:gd name="connsiteX4" fmla="*/ 368135 w 1983179"/>
                <a:gd name="connsiteY4" fmla="*/ 4037610 h 5438901"/>
                <a:gd name="connsiteX5" fmla="*/ 296883 w 1983179"/>
                <a:gd name="connsiteY5" fmla="*/ 4334493 h 5438901"/>
                <a:gd name="connsiteX6" fmla="*/ 296883 w 1983179"/>
                <a:gd name="connsiteY6" fmla="*/ 4334493 h 5438901"/>
                <a:gd name="connsiteX7" fmla="*/ 332509 w 1983179"/>
                <a:gd name="connsiteY7" fmla="*/ 4358244 h 5438901"/>
                <a:gd name="connsiteX8" fmla="*/ 0 w 1983179"/>
                <a:gd name="connsiteY8" fmla="*/ 5438898 h 5438901"/>
                <a:gd name="connsiteX9" fmla="*/ 356259 w 1983179"/>
                <a:gd name="connsiteY9" fmla="*/ 4370119 h 5438901"/>
                <a:gd name="connsiteX10" fmla="*/ 425155 w 1983179"/>
                <a:gd name="connsiteY10" fmla="*/ 4371320 h 5438901"/>
                <a:gd name="connsiteX11" fmla="*/ 510638 w 1983179"/>
                <a:gd name="connsiteY11" fmla="*/ 4085111 h 5438901"/>
                <a:gd name="connsiteX12" fmla="*/ 597324 w 1983179"/>
                <a:gd name="connsiteY12" fmla="*/ 4106505 h 5438901"/>
                <a:gd name="connsiteX13" fmla="*/ 688768 w 1983179"/>
                <a:gd name="connsiteY13" fmla="*/ 3823854 h 5438901"/>
                <a:gd name="connsiteX14" fmla="*/ 782570 w 1983179"/>
                <a:gd name="connsiteY14" fmla="*/ 3850008 h 5438901"/>
                <a:gd name="connsiteX15" fmla="*/ 1781298 w 1983179"/>
                <a:gd name="connsiteY15" fmla="*/ 605641 h 5438901"/>
                <a:gd name="connsiteX16" fmla="*/ 1698171 w 1983179"/>
                <a:gd name="connsiteY16" fmla="*/ 581891 h 5438901"/>
                <a:gd name="connsiteX17" fmla="*/ 1769423 w 1983179"/>
                <a:gd name="connsiteY17" fmla="*/ 296883 h 5438901"/>
                <a:gd name="connsiteX18" fmla="*/ 1947553 w 1983179"/>
                <a:gd name="connsiteY18" fmla="*/ 320633 h 5438901"/>
                <a:gd name="connsiteX19" fmla="*/ 1983179 w 1983179"/>
                <a:gd name="connsiteY19" fmla="*/ 178130 h 5438901"/>
                <a:gd name="connsiteX20" fmla="*/ 1341911 w 1983179"/>
                <a:gd name="connsiteY20" fmla="*/ 0 h 5438901"/>
                <a:gd name="connsiteX21" fmla="*/ 1330036 w 1983179"/>
                <a:gd name="connsiteY21" fmla="*/ 130628 h 5438901"/>
                <a:gd name="connsiteX22" fmla="*/ 1472540 w 1983179"/>
                <a:gd name="connsiteY22" fmla="*/ 190005 h 5438901"/>
                <a:gd name="connsiteX23" fmla="*/ 1401288 w 1983179"/>
                <a:gd name="connsiteY23" fmla="*/ 498763 h 5438901"/>
                <a:gd name="connsiteX24" fmla="*/ 1294410 w 1983179"/>
                <a:gd name="connsiteY24" fmla="*/ 463137 h 5438901"/>
                <a:gd name="connsiteX0" fmla="*/ 1265947 w 1954716"/>
                <a:gd name="connsiteY0" fmla="*/ 463137 h 5392648"/>
                <a:gd name="connsiteX1" fmla="*/ 280295 w 1954716"/>
                <a:gd name="connsiteY1" fmla="*/ 3705101 h 5392648"/>
                <a:gd name="connsiteX2" fmla="*/ 358709 w 1954716"/>
                <a:gd name="connsiteY2" fmla="*/ 3725294 h 5392648"/>
                <a:gd name="connsiteX3" fmla="*/ 261304 w 1954716"/>
                <a:gd name="connsiteY3" fmla="*/ 4022131 h 5392648"/>
                <a:gd name="connsiteX4" fmla="*/ 339672 w 1954716"/>
                <a:gd name="connsiteY4" fmla="*/ 4037610 h 5392648"/>
                <a:gd name="connsiteX5" fmla="*/ 268420 w 1954716"/>
                <a:gd name="connsiteY5" fmla="*/ 4334493 h 5392648"/>
                <a:gd name="connsiteX6" fmla="*/ 268420 w 1954716"/>
                <a:gd name="connsiteY6" fmla="*/ 4334493 h 5392648"/>
                <a:gd name="connsiteX7" fmla="*/ 304046 w 1954716"/>
                <a:gd name="connsiteY7" fmla="*/ 4358244 h 5392648"/>
                <a:gd name="connsiteX8" fmla="*/ 0 w 1954716"/>
                <a:gd name="connsiteY8" fmla="*/ 5392645 h 5392648"/>
                <a:gd name="connsiteX9" fmla="*/ 327796 w 1954716"/>
                <a:gd name="connsiteY9" fmla="*/ 4370119 h 5392648"/>
                <a:gd name="connsiteX10" fmla="*/ 396692 w 1954716"/>
                <a:gd name="connsiteY10" fmla="*/ 4371320 h 5392648"/>
                <a:gd name="connsiteX11" fmla="*/ 482175 w 1954716"/>
                <a:gd name="connsiteY11" fmla="*/ 4085111 h 5392648"/>
                <a:gd name="connsiteX12" fmla="*/ 568861 w 1954716"/>
                <a:gd name="connsiteY12" fmla="*/ 4106505 h 5392648"/>
                <a:gd name="connsiteX13" fmla="*/ 660305 w 1954716"/>
                <a:gd name="connsiteY13" fmla="*/ 3823854 h 5392648"/>
                <a:gd name="connsiteX14" fmla="*/ 754107 w 1954716"/>
                <a:gd name="connsiteY14" fmla="*/ 3850008 h 5392648"/>
                <a:gd name="connsiteX15" fmla="*/ 1752835 w 1954716"/>
                <a:gd name="connsiteY15" fmla="*/ 605641 h 5392648"/>
                <a:gd name="connsiteX16" fmla="*/ 1669708 w 1954716"/>
                <a:gd name="connsiteY16" fmla="*/ 581891 h 5392648"/>
                <a:gd name="connsiteX17" fmla="*/ 1740960 w 1954716"/>
                <a:gd name="connsiteY17" fmla="*/ 296883 h 5392648"/>
                <a:gd name="connsiteX18" fmla="*/ 1919090 w 1954716"/>
                <a:gd name="connsiteY18" fmla="*/ 320633 h 5392648"/>
                <a:gd name="connsiteX19" fmla="*/ 1954716 w 1954716"/>
                <a:gd name="connsiteY19" fmla="*/ 178130 h 5392648"/>
                <a:gd name="connsiteX20" fmla="*/ 1313448 w 1954716"/>
                <a:gd name="connsiteY20" fmla="*/ 0 h 5392648"/>
                <a:gd name="connsiteX21" fmla="*/ 1301573 w 1954716"/>
                <a:gd name="connsiteY21" fmla="*/ 130628 h 5392648"/>
                <a:gd name="connsiteX22" fmla="*/ 1444077 w 1954716"/>
                <a:gd name="connsiteY22" fmla="*/ 190005 h 5392648"/>
                <a:gd name="connsiteX23" fmla="*/ 1372825 w 1954716"/>
                <a:gd name="connsiteY23" fmla="*/ 498763 h 5392648"/>
                <a:gd name="connsiteX24" fmla="*/ 1265947 w 1954716"/>
                <a:gd name="connsiteY24" fmla="*/ 463137 h 5392648"/>
                <a:gd name="connsiteX0" fmla="*/ 1265947 w 1954716"/>
                <a:gd name="connsiteY0" fmla="*/ 463137 h 5392648"/>
                <a:gd name="connsiteX1" fmla="*/ 280295 w 1954716"/>
                <a:gd name="connsiteY1" fmla="*/ 3705101 h 5392648"/>
                <a:gd name="connsiteX2" fmla="*/ 358709 w 1954716"/>
                <a:gd name="connsiteY2" fmla="*/ 3725294 h 5392648"/>
                <a:gd name="connsiteX3" fmla="*/ 261304 w 1954716"/>
                <a:gd name="connsiteY3" fmla="*/ 4022131 h 5392648"/>
                <a:gd name="connsiteX4" fmla="*/ 339672 w 1954716"/>
                <a:gd name="connsiteY4" fmla="*/ 4037610 h 5392648"/>
                <a:gd name="connsiteX5" fmla="*/ 268420 w 1954716"/>
                <a:gd name="connsiteY5" fmla="*/ 4334493 h 5392648"/>
                <a:gd name="connsiteX6" fmla="*/ 268420 w 1954716"/>
                <a:gd name="connsiteY6" fmla="*/ 4334493 h 5392648"/>
                <a:gd name="connsiteX7" fmla="*/ 304046 w 1954716"/>
                <a:gd name="connsiteY7" fmla="*/ 4358244 h 5392648"/>
                <a:gd name="connsiteX8" fmla="*/ 0 w 1954716"/>
                <a:gd name="connsiteY8" fmla="*/ 5392645 h 5392648"/>
                <a:gd name="connsiteX9" fmla="*/ 327796 w 1954716"/>
                <a:gd name="connsiteY9" fmla="*/ 4370119 h 5392648"/>
                <a:gd name="connsiteX10" fmla="*/ 396692 w 1954716"/>
                <a:gd name="connsiteY10" fmla="*/ 4371320 h 5392648"/>
                <a:gd name="connsiteX11" fmla="*/ 482175 w 1954716"/>
                <a:gd name="connsiteY11" fmla="*/ 4085111 h 5392648"/>
                <a:gd name="connsiteX12" fmla="*/ 568861 w 1954716"/>
                <a:gd name="connsiteY12" fmla="*/ 4106505 h 5392648"/>
                <a:gd name="connsiteX13" fmla="*/ 660305 w 1954716"/>
                <a:gd name="connsiteY13" fmla="*/ 3823854 h 5392648"/>
                <a:gd name="connsiteX14" fmla="*/ 754107 w 1954716"/>
                <a:gd name="connsiteY14" fmla="*/ 3850008 h 5392648"/>
                <a:gd name="connsiteX15" fmla="*/ 1752835 w 1954716"/>
                <a:gd name="connsiteY15" fmla="*/ 605641 h 5392648"/>
                <a:gd name="connsiteX16" fmla="*/ 1669708 w 1954716"/>
                <a:gd name="connsiteY16" fmla="*/ 581891 h 5392648"/>
                <a:gd name="connsiteX17" fmla="*/ 1740960 w 1954716"/>
                <a:gd name="connsiteY17" fmla="*/ 296883 h 5392648"/>
                <a:gd name="connsiteX18" fmla="*/ 1901300 w 1954716"/>
                <a:gd name="connsiteY18" fmla="*/ 349097 h 5392648"/>
                <a:gd name="connsiteX19" fmla="*/ 1954716 w 1954716"/>
                <a:gd name="connsiteY19" fmla="*/ 178130 h 5392648"/>
                <a:gd name="connsiteX20" fmla="*/ 1313448 w 1954716"/>
                <a:gd name="connsiteY20" fmla="*/ 0 h 5392648"/>
                <a:gd name="connsiteX21" fmla="*/ 1301573 w 1954716"/>
                <a:gd name="connsiteY21" fmla="*/ 130628 h 5392648"/>
                <a:gd name="connsiteX22" fmla="*/ 1444077 w 1954716"/>
                <a:gd name="connsiteY22" fmla="*/ 190005 h 5392648"/>
                <a:gd name="connsiteX23" fmla="*/ 1372825 w 1954716"/>
                <a:gd name="connsiteY23" fmla="*/ 498763 h 5392648"/>
                <a:gd name="connsiteX24" fmla="*/ 1265947 w 1954716"/>
                <a:gd name="connsiteY24" fmla="*/ 463137 h 5392648"/>
                <a:gd name="connsiteX0" fmla="*/ 1265947 w 1954716"/>
                <a:gd name="connsiteY0" fmla="*/ 463137 h 5392648"/>
                <a:gd name="connsiteX1" fmla="*/ 280295 w 1954716"/>
                <a:gd name="connsiteY1" fmla="*/ 3705101 h 5392648"/>
                <a:gd name="connsiteX2" fmla="*/ 358709 w 1954716"/>
                <a:gd name="connsiteY2" fmla="*/ 3725294 h 5392648"/>
                <a:gd name="connsiteX3" fmla="*/ 261304 w 1954716"/>
                <a:gd name="connsiteY3" fmla="*/ 4022131 h 5392648"/>
                <a:gd name="connsiteX4" fmla="*/ 339672 w 1954716"/>
                <a:gd name="connsiteY4" fmla="*/ 4037610 h 5392648"/>
                <a:gd name="connsiteX5" fmla="*/ 268420 w 1954716"/>
                <a:gd name="connsiteY5" fmla="*/ 4334493 h 5392648"/>
                <a:gd name="connsiteX6" fmla="*/ 268420 w 1954716"/>
                <a:gd name="connsiteY6" fmla="*/ 4334493 h 5392648"/>
                <a:gd name="connsiteX7" fmla="*/ 304046 w 1954716"/>
                <a:gd name="connsiteY7" fmla="*/ 4358244 h 5392648"/>
                <a:gd name="connsiteX8" fmla="*/ 0 w 1954716"/>
                <a:gd name="connsiteY8" fmla="*/ 5392645 h 5392648"/>
                <a:gd name="connsiteX9" fmla="*/ 327796 w 1954716"/>
                <a:gd name="connsiteY9" fmla="*/ 4370119 h 5392648"/>
                <a:gd name="connsiteX10" fmla="*/ 396692 w 1954716"/>
                <a:gd name="connsiteY10" fmla="*/ 4371320 h 5392648"/>
                <a:gd name="connsiteX11" fmla="*/ 482175 w 1954716"/>
                <a:gd name="connsiteY11" fmla="*/ 4085111 h 5392648"/>
                <a:gd name="connsiteX12" fmla="*/ 568861 w 1954716"/>
                <a:gd name="connsiteY12" fmla="*/ 4106505 h 5392648"/>
                <a:gd name="connsiteX13" fmla="*/ 660305 w 1954716"/>
                <a:gd name="connsiteY13" fmla="*/ 3823854 h 5392648"/>
                <a:gd name="connsiteX14" fmla="*/ 754107 w 1954716"/>
                <a:gd name="connsiteY14" fmla="*/ 3850008 h 5392648"/>
                <a:gd name="connsiteX15" fmla="*/ 1752835 w 1954716"/>
                <a:gd name="connsiteY15" fmla="*/ 605641 h 5392648"/>
                <a:gd name="connsiteX16" fmla="*/ 1669708 w 1954716"/>
                <a:gd name="connsiteY16" fmla="*/ 581891 h 5392648"/>
                <a:gd name="connsiteX17" fmla="*/ 1740960 w 1954716"/>
                <a:gd name="connsiteY17" fmla="*/ 296883 h 5392648"/>
                <a:gd name="connsiteX18" fmla="*/ 1901300 w 1954716"/>
                <a:gd name="connsiteY18" fmla="*/ 349097 h 5392648"/>
                <a:gd name="connsiteX19" fmla="*/ 1936463 w 1954716"/>
                <a:gd name="connsiteY19" fmla="*/ 195088 h 5392648"/>
                <a:gd name="connsiteX20" fmla="*/ 1954716 w 1954716"/>
                <a:gd name="connsiteY20" fmla="*/ 178130 h 5392648"/>
                <a:gd name="connsiteX21" fmla="*/ 1313448 w 1954716"/>
                <a:gd name="connsiteY21" fmla="*/ 0 h 5392648"/>
                <a:gd name="connsiteX22" fmla="*/ 1301573 w 1954716"/>
                <a:gd name="connsiteY22" fmla="*/ 130628 h 5392648"/>
                <a:gd name="connsiteX23" fmla="*/ 1444077 w 1954716"/>
                <a:gd name="connsiteY23" fmla="*/ 190005 h 5392648"/>
                <a:gd name="connsiteX24" fmla="*/ 1372825 w 1954716"/>
                <a:gd name="connsiteY24" fmla="*/ 498763 h 5392648"/>
                <a:gd name="connsiteX25" fmla="*/ 1265947 w 1954716"/>
                <a:gd name="connsiteY25" fmla="*/ 463137 h 5392648"/>
                <a:gd name="connsiteX0" fmla="*/ 1265947 w 1936463"/>
                <a:gd name="connsiteY0" fmla="*/ 463137 h 5392648"/>
                <a:gd name="connsiteX1" fmla="*/ 280295 w 1936463"/>
                <a:gd name="connsiteY1" fmla="*/ 3705101 h 5392648"/>
                <a:gd name="connsiteX2" fmla="*/ 358709 w 1936463"/>
                <a:gd name="connsiteY2" fmla="*/ 3725294 h 5392648"/>
                <a:gd name="connsiteX3" fmla="*/ 261304 w 1936463"/>
                <a:gd name="connsiteY3" fmla="*/ 4022131 h 5392648"/>
                <a:gd name="connsiteX4" fmla="*/ 339672 w 1936463"/>
                <a:gd name="connsiteY4" fmla="*/ 4037610 h 5392648"/>
                <a:gd name="connsiteX5" fmla="*/ 268420 w 1936463"/>
                <a:gd name="connsiteY5" fmla="*/ 4334493 h 5392648"/>
                <a:gd name="connsiteX6" fmla="*/ 268420 w 1936463"/>
                <a:gd name="connsiteY6" fmla="*/ 4334493 h 5392648"/>
                <a:gd name="connsiteX7" fmla="*/ 304046 w 1936463"/>
                <a:gd name="connsiteY7" fmla="*/ 4358244 h 5392648"/>
                <a:gd name="connsiteX8" fmla="*/ 0 w 1936463"/>
                <a:gd name="connsiteY8" fmla="*/ 5392645 h 5392648"/>
                <a:gd name="connsiteX9" fmla="*/ 327796 w 1936463"/>
                <a:gd name="connsiteY9" fmla="*/ 4370119 h 5392648"/>
                <a:gd name="connsiteX10" fmla="*/ 396692 w 1936463"/>
                <a:gd name="connsiteY10" fmla="*/ 4371320 h 5392648"/>
                <a:gd name="connsiteX11" fmla="*/ 482175 w 1936463"/>
                <a:gd name="connsiteY11" fmla="*/ 4085111 h 5392648"/>
                <a:gd name="connsiteX12" fmla="*/ 568861 w 1936463"/>
                <a:gd name="connsiteY12" fmla="*/ 4106505 h 5392648"/>
                <a:gd name="connsiteX13" fmla="*/ 660305 w 1936463"/>
                <a:gd name="connsiteY13" fmla="*/ 3823854 h 5392648"/>
                <a:gd name="connsiteX14" fmla="*/ 754107 w 1936463"/>
                <a:gd name="connsiteY14" fmla="*/ 3850008 h 5392648"/>
                <a:gd name="connsiteX15" fmla="*/ 1752835 w 1936463"/>
                <a:gd name="connsiteY15" fmla="*/ 605641 h 5392648"/>
                <a:gd name="connsiteX16" fmla="*/ 1669708 w 1936463"/>
                <a:gd name="connsiteY16" fmla="*/ 581891 h 5392648"/>
                <a:gd name="connsiteX17" fmla="*/ 1740960 w 1936463"/>
                <a:gd name="connsiteY17" fmla="*/ 296883 h 5392648"/>
                <a:gd name="connsiteX18" fmla="*/ 1901300 w 1936463"/>
                <a:gd name="connsiteY18" fmla="*/ 349097 h 5392648"/>
                <a:gd name="connsiteX19" fmla="*/ 1936463 w 1936463"/>
                <a:gd name="connsiteY19" fmla="*/ 195088 h 5392648"/>
                <a:gd name="connsiteX20" fmla="*/ 1313448 w 1936463"/>
                <a:gd name="connsiteY20" fmla="*/ 0 h 5392648"/>
                <a:gd name="connsiteX21" fmla="*/ 1301573 w 1936463"/>
                <a:gd name="connsiteY21" fmla="*/ 130628 h 5392648"/>
                <a:gd name="connsiteX22" fmla="*/ 1444077 w 1936463"/>
                <a:gd name="connsiteY22" fmla="*/ 190005 h 5392648"/>
                <a:gd name="connsiteX23" fmla="*/ 1372825 w 1936463"/>
                <a:gd name="connsiteY23" fmla="*/ 498763 h 5392648"/>
                <a:gd name="connsiteX24" fmla="*/ 1265947 w 1936463"/>
                <a:gd name="connsiteY24" fmla="*/ 463137 h 539264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901300 w 1936463"/>
                <a:gd name="connsiteY18" fmla="*/ 331307 h 5374858"/>
                <a:gd name="connsiteX19" fmla="*/ 1936463 w 1936463"/>
                <a:gd name="connsiteY19" fmla="*/ 177298 h 5374858"/>
                <a:gd name="connsiteX20" fmla="*/ 1345470 w 1936463"/>
                <a:gd name="connsiteY20" fmla="*/ 0 h 5374858"/>
                <a:gd name="connsiteX21" fmla="*/ 1301573 w 1936463"/>
                <a:gd name="connsiteY21" fmla="*/ 112838 h 5374858"/>
                <a:gd name="connsiteX22" fmla="*/ 1444077 w 1936463"/>
                <a:gd name="connsiteY22" fmla="*/ 17221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901300 w 1936463"/>
                <a:gd name="connsiteY18" fmla="*/ 331307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44077 w 1936463"/>
                <a:gd name="connsiteY22" fmla="*/ 17221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901300 w 1936463"/>
                <a:gd name="connsiteY18" fmla="*/ 331307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883510 w 1936463"/>
                <a:gd name="connsiteY18" fmla="*/ 338423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52835 w 1936463"/>
                <a:gd name="connsiteY15" fmla="*/ 587851 h 5374858"/>
                <a:gd name="connsiteX16" fmla="*/ 166970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42161 w 1936463"/>
                <a:gd name="connsiteY15" fmla="*/ 591409 h 5374858"/>
                <a:gd name="connsiteX16" fmla="*/ 166970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65947 w 1936463"/>
                <a:gd name="connsiteY0" fmla="*/ 445347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42161 w 1936463"/>
                <a:gd name="connsiteY15" fmla="*/ 591409 h 5374858"/>
                <a:gd name="connsiteX16" fmla="*/ 165191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65947 w 1936463"/>
                <a:gd name="connsiteY24" fmla="*/ 445347 h 5374858"/>
                <a:gd name="connsiteX0" fmla="*/ 1276621 w 1936463"/>
                <a:gd name="connsiteY0" fmla="*/ 448905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42161 w 1936463"/>
                <a:gd name="connsiteY15" fmla="*/ 591409 h 5374858"/>
                <a:gd name="connsiteX16" fmla="*/ 165191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76621 w 1936463"/>
                <a:gd name="connsiteY24" fmla="*/ 448905 h 5374858"/>
                <a:gd name="connsiteX0" fmla="*/ 1283737 w 1936463"/>
                <a:gd name="connsiteY0" fmla="*/ 459579 h 5374858"/>
                <a:gd name="connsiteX1" fmla="*/ 280295 w 1936463"/>
                <a:gd name="connsiteY1" fmla="*/ 3687311 h 5374858"/>
                <a:gd name="connsiteX2" fmla="*/ 358709 w 1936463"/>
                <a:gd name="connsiteY2" fmla="*/ 3707504 h 5374858"/>
                <a:gd name="connsiteX3" fmla="*/ 261304 w 1936463"/>
                <a:gd name="connsiteY3" fmla="*/ 4004341 h 5374858"/>
                <a:gd name="connsiteX4" fmla="*/ 339672 w 1936463"/>
                <a:gd name="connsiteY4" fmla="*/ 4019820 h 5374858"/>
                <a:gd name="connsiteX5" fmla="*/ 268420 w 1936463"/>
                <a:gd name="connsiteY5" fmla="*/ 4316703 h 5374858"/>
                <a:gd name="connsiteX6" fmla="*/ 268420 w 1936463"/>
                <a:gd name="connsiteY6" fmla="*/ 4316703 h 5374858"/>
                <a:gd name="connsiteX7" fmla="*/ 304046 w 1936463"/>
                <a:gd name="connsiteY7" fmla="*/ 4340454 h 5374858"/>
                <a:gd name="connsiteX8" fmla="*/ 0 w 1936463"/>
                <a:gd name="connsiteY8" fmla="*/ 5374855 h 5374858"/>
                <a:gd name="connsiteX9" fmla="*/ 327796 w 1936463"/>
                <a:gd name="connsiteY9" fmla="*/ 4352329 h 5374858"/>
                <a:gd name="connsiteX10" fmla="*/ 396692 w 1936463"/>
                <a:gd name="connsiteY10" fmla="*/ 4353530 h 5374858"/>
                <a:gd name="connsiteX11" fmla="*/ 482175 w 1936463"/>
                <a:gd name="connsiteY11" fmla="*/ 4067321 h 5374858"/>
                <a:gd name="connsiteX12" fmla="*/ 568861 w 1936463"/>
                <a:gd name="connsiteY12" fmla="*/ 4088715 h 5374858"/>
                <a:gd name="connsiteX13" fmla="*/ 660305 w 1936463"/>
                <a:gd name="connsiteY13" fmla="*/ 3806064 h 5374858"/>
                <a:gd name="connsiteX14" fmla="*/ 754107 w 1936463"/>
                <a:gd name="connsiteY14" fmla="*/ 3832218 h 5374858"/>
                <a:gd name="connsiteX15" fmla="*/ 1742161 w 1936463"/>
                <a:gd name="connsiteY15" fmla="*/ 591409 h 5374858"/>
                <a:gd name="connsiteX16" fmla="*/ 1651918 w 1936463"/>
                <a:gd name="connsiteY16" fmla="*/ 564101 h 5374858"/>
                <a:gd name="connsiteX17" fmla="*/ 1740960 w 1936463"/>
                <a:gd name="connsiteY17" fmla="*/ 279093 h 5374858"/>
                <a:gd name="connsiteX18" fmla="*/ 1901300 w 1936463"/>
                <a:gd name="connsiteY18" fmla="*/ 327749 h 5374858"/>
                <a:gd name="connsiteX19" fmla="*/ 1936463 w 1936463"/>
                <a:gd name="connsiteY19" fmla="*/ 177298 h 5374858"/>
                <a:gd name="connsiteX20" fmla="*/ 1345470 w 1936463"/>
                <a:gd name="connsiteY20" fmla="*/ 0 h 5374858"/>
                <a:gd name="connsiteX21" fmla="*/ 1301573 w 1936463"/>
                <a:gd name="connsiteY21" fmla="*/ 141302 h 5374858"/>
                <a:gd name="connsiteX22" fmla="*/ 1461867 w 1936463"/>
                <a:gd name="connsiteY22" fmla="*/ 190005 h 5374858"/>
                <a:gd name="connsiteX23" fmla="*/ 1372825 w 1936463"/>
                <a:gd name="connsiteY23" fmla="*/ 480973 h 5374858"/>
                <a:gd name="connsiteX24" fmla="*/ 1283737 w 1936463"/>
                <a:gd name="connsiteY24" fmla="*/ 459579 h 537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6463" h="5374858">
                  <a:moveTo>
                    <a:pt x="1283737" y="459579"/>
                  </a:moveTo>
                  <a:lnTo>
                    <a:pt x="280295" y="3687311"/>
                  </a:lnTo>
                  <a:lnTo>
                    <a:pt x="358709" y="3707504"/>
                  </a:lnTo>
                  <a:lnTo>
                    <a:pt x="261304" y="4004341"/>
                  </a:lnTo>
                  <a:lnTo>
                    <a:pt x="339672" y="4019820"/>
                  </a:lnTo>
                  <a:lnTo>
                    <a:pt x="268420" y="4316703"/>
                  </a:lnTo>
                  <a:lnTo>
                    <a:pt x="268420" y="4316703"/>
                  </a:lnTo>
                  <a:lnTo>
                    <a:pt x="304046" y="4340454"/>
                  </a:lnTo>
                  <a:lnTo>
                    <a:pt x="0" y="5374855"/>
                  </a:lnTo>
                  <a:cubicBezTo>
                    <a:pt x="3958" y="5376834"/>
                    <a:pt x="256937" y="4530259"/>
                    <a:pt x="327796" y="4352329"/>
                  </a:cubicBezTo>
                  <a:lnTo>
                    <a:pt x="396692" y="4353530"/>
                  </a:lnTo>
                  <a:lnTo>
                    <a:pt x="482175" y="4067321"/>
                  </a:lnTo>
                  <a:lnTo>
                    <a:pt x="568861" y="4088715"/>
                  </a:lnTo>
                  <a:lnTo>
                    <a:pt x="660305" y="3806064"/>
                  </a:lnTo>
                  <a:lnTo>
                    <a:pt x="754107" y="3832218"/>
                  </a:lnTo>
                  <a:lnTo>
                    <a:pt x="1742161" y="591409"/>
                  </a:lnTo>
                  <a:lnTo>
                    <a:pt x="1651918" y="564101"/>
                  </a:lnTo>
                  <a:lnTo>
                    <a:pt x="1740960" y="279093"/>
                  </a:lnTo>
                  <a:lnTo>
                    <a:pt x="1901300" y="327749"/>
                  </a:lnTo>
                  <a:cubicBezTo>
                    <a:pt x="1918881" y="252523"/>
                    <a:pt x="1919998" y="229820"/>
                    <a:pt x="1936463" y="177298"/>
                  </a:cubicBezTo>
                  <a:lnTo>
                    <a:pt x="1345470" y="0"/>
                  </a:lnTo>
                  <a:lnTo>
                    <a:pt x="1301573" y="141302"/>
                  </a:lnTo>
                  <a:lnTo>
                    <a:pt x="1461867" y="190005"/>
                  </a:lnTo>
                  <a:lnTo>
                    <a:pt x="1372825" y="480973"/>
                  </a:lnTo>
                  <a:lnTo>
                    <a:pt x="1283737" y="459579"/>
                  </a:ln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76" name="Straight Connector 75"/>
            <p:cNvCxnSpPr>
              <a:stCxn id="74" idx="2"/>
              <a:endCxn id="74" idx="13"/>
            </p:cNvCxnSpPr>
            <p:nvPr/>
          </p:nvCxnSpPr>
          <p:spPr>
            <a:xfrm>
              <a:off x="6075453" y="5102832"/>
              <a:ext cx="301596" cy="985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4"/>
              <a:endCxn id="74" idx="11"/>
            </p:cNvCxnSpPr>
            <p:nvPr/>
          </p:nvCxnSpPr>
          <p:spPr>
            <a:xfrm>
              <a:off x="6056416" y="5415148"/>
              <a:ext cx="142503" cy="4750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4" idx="7"/>
              <a:endCxn id="74" idx="9"/>
            </p:cNvCxnSpPr>
            <p:nvPr/>
          </p:nvCxnSpPr>
          <p:spPr>
            <a:xfrm>
              <a:off x="6020790" y="5735782"/>
              <a:ext cx="23750" cy="11875"/>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4" idx="23"/>
              <a:endCxn id="74" idx="16"/>
            </p:cNvCxnSpPr>
            <p:nvPr/>
          </p:nvCxnSpPr>
          <p:spPr>
            <a:xfrm>
              <a:off x="7089569" y="1876301"/>
              <a:ext cx="279093" cy="83128"/>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4" idx="22"/>
              <a:endCxn id="74" idx="17"/>
            </p:cNvCxnSpPr>
            <p:nvPr/>
          </p:nvCxnSpPr>
          <p:spPr>
            <a:xfrm>
              <a:off x="7178611" y="1585333"/>
              <a:ext cx="279093" cy="89088"/>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7085646" y="2400300"/>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6978863" y="2743200"/>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6873245" y="3048000"/>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6781528" y="3386313"/>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6673796" y="3713069"/>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6466758" y="4360817"/>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6357263" y="4724400"/>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6577464" y="4051783"/>
              <a:ext cx="221412" cy="7620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1914623" y="3682179"/>
            <a:ext cx="2590800" cy="1034129"/>
          </a:xfrm>
          <a:prstGeom prst="rect">
            <a:avLst/>
          </a:prstGeom>
          <a:noFill/>
        </p:spPr>
        <p:txBody>
          <a:bodyPr wrap="square" rtlCol="0">
            <a:spAutoFit/>
          </a:bodyPr>
          <a:lstStyle/>
          <a:p>
            <a:pPr algn="ctr">
              <a:lnSpc>
                <a:spcPct val="90000"/>
              </a:lnSpc>
            </a:pPr>
            <a:r>
              <a:rPr lang="en-US" b="1" dirty="0" smtClean="0">
                <a:latin typeface="CMU Bright" panose="02000603000000000000" pitchFamily="2" charset="0"/>
                <a:ea typeface="CMU Bright" panose="02000603000000000000" pitchFamily="2" charset="0"/>
                <a:cs typeface="CMU Bright" panose="02000603000000000000" pitchFamily="2" charset="0"/>
              </a:rPr>
              <a:t>Industrial </a:t>
            </a:r>
            <a:r>
              <a:rPr lang="en-US" b="1" dirty="0">
                <a:latin typeface="CMU Bright" panose="02000603000000000000" pitchFamily="2" charset="0"/>
                <a:ea typeface="CMU Bright" panose="02000603000000000000" pitchFamily="2" charset="0"/>
                <a:cs typeface="CMU Bright" panose="02000603000000000000" pitchFamily="2" charset="0"/>
              </a:rPr>
              <a:t>m</a:t>
            </a:r>
            <a:r>
              <a:rPr lang="en-US" b="1" dirty="0" smtClean="0">
                <a:latin typeface="CMU Bright" panose="02000603000000000000" pitchFamily="2" charset="0"/>
                <a:ea typeface="CMU Bright" panose="02000603000000000000" pitchFamily="2" charset="0"/>
                <a:cs typeface="CMU Bright" panose="02000603000000000000" pitchFamily="2" charset="0"/>
              </a:rPr>
              <a:t>anufacturing</a:t>
            </a:r>
          </a:p>
          <a:p>
            <a:pPr algn="ctr">
              <a:lnSpc>
                <a:spcPct val="90000"/>
              </a:lnSpc>
              <a:spcAft>
                <a:spcPts val="600"/>
              </a:spcAft>
            </a:pPr>
            <a:r>
              <a:rPr lang="en-US" sz="1600" i="1" dirty="0" smtClean="0">
                <a:latin typeface="CMU Bright" panose="02000603000000000000" pitchFamily="2" charset="0"/>
                <a:ea typeface="CMU Bright" panose="02000603000000000000" pitchFamily="2" charset="0"/>
                <a:cs typeface="CMU Bright" panose="02000603000000000000" pitchFamily="2" charset="0"/>
              </a:rPr>
              <a:t>Optimize yield</a:t>
            </a:r>
            <a:br>
              <a:rPr lang="en-US" sz="1600" i="1" dirty="0" smtClean="0">
                <a:latin typeface="CMU Bright" panose="02000603000000000000" pitchFamily="2" charset="0"/>
                <a:ea typeface="CMU Bright" panose="02000603000000000000" pitchFamily="2" charset="0"/>
                <a:cs typeface="CMU Bright" panose="02000603000000000000" pitchFamily="2" charset="0"/>
              </a:rPr>
            </a:br>
            <a:r>
              <a:rPr lang="en-US" sz="1600" i="1" dirty="0" smtClean="0">
                <a:latin typeface="CMU Bright" panose="02000603000000000000" pitchFamily="2" charset="0"/>
                <a:ea typeface="CMU Bright" panose="02000603000000000000" pitchFamily="2" charset="0"/>
                <a:cs typeface="CMU Bright" panose="02000603000000000000" pitchFamily="2" charset="0"/>
              </a:rPr>
              <a:t>Minimize cost</a:t>
            </a:r>
            <a:endParaRPr lang="en-US" sz="1600" i="1" dirty="0">
              <a:latin typeface="CMU Bright" panose="02000603000000000000" pitchFamily="2" charset="0"/>
              <a:ea typeface="CMU Bright" panose="02000603000000000000" pitchFamily="2" charset="0"/>
              <a:cs typeface="CMU Bright" panose="02000603000000000000" pitchFamily="2" charset="0"/>
            </a:endParaRPr>
          </a:p>
        </p:txBody>
      </p:sp>
      <p:sp>
        <p:nvSpPr>
          <p:cNvPr id="103" name="TextBox 102"/>
          <p:cNvSpPr txBox="1"/>
          <p:nvPr/>
        </p:nvSpPr>
        <p:spPr>
          <a:xfrm>
            <a:off x="4636347" y="3682179"/>
            <a:ext cx="1678665" cy="1006429"/>
          </a:xfrm>
          <a:prstGeom prst="rect">
            <a:avLst/>
          </a:prstGeom>
          <a:noFill/>
        </p:spPr>
        <p:txBody>
          <a:bodyPr wrap="none" rtlCol="0">
            <a:spAutoFit/>
          </a:bodyPr>
          <a:lstStyle/>
          <a:p>
            <a:pPr algn="ctr">
              <a:lnSpc>
                <a:spcPct val="90000"/>
              </a:lnSpc>
            </a:pPr>
            <a:r>
              <a:rPr lang="en-US" b="1" dirty="0" smtClean="0">
                <a:latin typeface="CMU Bright" panose="02000603000000000000" pitchFamily="2" charset="0"/>
                <a:ea typeface="CMU Bright" panose="02000603000000000000" pitchFamily="2" charset="0"/>
                <a:cs typeface="CMU Bright" panose="02000603000000000000" pitchFamily="2" charset="0"/>
              </a:rPr>
              <a:t>Agriculture</a:t>
            </a:r>
          </a:p>
          <a:p>
            <a:pPr algn="ctr">
              <a:lnSpc>
                <a:spcPct val="90000"/>
              </a:lnSpc>
            </a:pPr>
            <a:r>
              <a:rPr lang="en-US" sz="1600" i="1" dirty="0" smtClean="0">
                <a:latin typeface="CMU Bright" panose="02000603000000000000" pitchFamily="2" charset="0"/>
                <a:ea typeface="CMU Bright" panose="02000603000000000000" pitchFamily="2" charset="0"/>
                <a:cs typeface="CMU Bright" panose="02000603000000000000" pitchFamily="2" charset="0"/>
              </a:rPr>
              <a:t>Optimize yield</a:t>
            </a:r>
            <a:endParaRPr lang="en-US" sz="1600" i="1" dirty="0">
              <a:latin typeface="CMU Bright" panose="02000603000000000000" pitchFamily="2" charset="0"/>
              <a:ea typeface="CMU Bright" panose="02000603000000000000" pitchFamily="2" charset="0"/>
              <a:cs typeface="CMU Bright" panose="02000603000000000000" pitchFamily="2" charset="0"/>
            </a:endParaRPr>
          </a:p>
          <a:p>
            <a:pPr algn="ctr">
              <a:lnSpc>
                <a:spcPct val="90000"/>
              </a:lnSpc>
            </a:pPr>
            <a:r>
              <a:rPr lang="en-US" sz="1600" i="1" dirty="0" smtClean="0">
                <a:latin typeface="CMU Bright" panose="02000603000000000000" pitchFamily="2" charset="0"/>
                <a:ea typeface="CMU Bright" panose="02000603000000000000" pitchFamily="2" charset="0"/>
                <a:cs typeface="CMU Bright" panose="02000603000000000000" pitchFamily="2" charset="0"/>
              </a:rPr>
              <a:t>Resist drought</a:t>
            </a:r>
          </a:p>
          <a:p>
            <a:pPr algn="ctr">
              <a:lnSpc>
                <a:spcPct val="90000"/>
              </a:lnSpc>
            </a:pPr>
            <a:r>
              <a:rPr lang="en-US" sz="1600" i="1" dirty="0" smtClean="0">
                <a:latin typeface="CMU Bright" panose="02000603000000000000" pitchFamily="2" charset="0"/>
                <a:ea typeface="CMU Bright" panose="02000603000000000000" pitchFamily="2" charset="0"/>
                <a:cs typeface="CMU Bright" panose="02000603000000000000" pitchFamily="2" charset="0"/>
              </a:rPr>
              <a:t>Prevent infection</a:t>
            </a:r>
          </a:p>
        </p:txBody>
      </p:sp>
      <p:sp>
        <p:nvSpPr>
          <p:cNvPr id="106" name="TextBox 105"/>
          <p:cNvSpPr txBox="1"/>
          <p:nvPr/>
        </p:nvSpPr>
        <p:spPr>
          <a:xfrm>
            <a:off x="6678511" y="3682179"/>
            <a:ext cx="2468945" cy="1089529"/>
          </a:xfrm>
          <a:prstGeom prst="rect">
            <a:avLst/>
          </a:prstGeom>
          <a:noFill/>
        </p:spPr>
        <p:txBody>
          <a:bodyPr wrap="none" rtlCol="0">
            <a:spAutoFit/>
          </a:bodyPr>
          <a:lstStyle/>
          <a:p>
            <a:pPr algn="ctr">
              <a:lnSpc>
                <a:spcPct val="90000"/>
              </a:lnSpc>
            </a:pPr>
            <a:r>
              <a:rPr lang="en-US" b="1" dirty="0" smtClean="0">
                <a:latin typeface="CMU Bright" panose="02000603000000000000" pitchFamily="2" charset="0"/>
                <a:ea typeface="CMU Bright" panose="02000603000000000000" pitchFamily="2" charset="0"/>
                <a:cs typeface="CMU Bright" panose="02000603000000000000" pitchFamily="2" charset="0"/>
              </a:rPr>
              <a:t>Medicine</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Predict prognoses</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Optimize therapy</a:t>
            </a:r>
          </a:p>
          <a:p>
            <a:pPr algn="ctr">
              <a:lnSpc>
                <a:spcPct val="90000"/>
              </a:lnSpc>
            </a:pPr>
            <a:r>
              <a:rPr lang="en-US" i="1" dirty="0" smtClean="0">
                <a:latin typeface="CMU Bright" panose="02000603000000000000" pitchFamily="2" charset="0"/>
                <a:ea typeface="CMU Bright" panose="02000603000000000000" pitchFamily="2" charset="0"/>
                <a:cs typeface="CMU Bright" panose="02000603000000000000" pitchFamily="2" charset="0"/>
              </a:rPr>
              <a:t>Maximize quality of life</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46" name="TextBox 45"/>
          <p:cNvSpPr txBox="1"/>
          <p:nvPr/>
        </p:nvSpPr>
        <p:spPr>
          <a:xfrm>
            <a:off x="711937" y="5257800"/>
            <a:ext cx="7720126" cy="1384995"/>
          </a:xfrm>
          <a:prstGeom prst="rect">
            <a:avLst/>
          </a:prstGeom>
          <a:noFill/>
        </p:spPr>
        <p:txBody>
          <a:bodyPr wrap="square" rtlCol="0">
            <a:spAutoFit/>
          </a:bodyPr>
          <a:lstStyle/>
          <a:p>
            <a:pPr algn="ctr"/>
            <a:r>
              <a:rPr lang="en-US" sz="2800" b="1" dirty="0" smtClean="0">
                <a:solidFill>
                  <a:schemeClr val="accent3"/>
                </a:solidFill>
                <a:latin typeface="CMU Bright" panose="02000603000000000000" pitchFamily="2" charset="0"/>
                <a:ea typeface="CMU Bright" panose="02000603000000000000" pitchFamily="2" charset="0"/>
                <a:cs typeface="CMU Bright" panose="02000603000000000000" pitchFamily="2" charset="0"/>
              </a:rPr>
              <a:t>Central challenges</a:t>
            </a:r>
          </a:p>
          <a:p>
            <a:pPr marL="137160" indent="-137160">
              <a:buFont typeface="Arial" pitchFamily="34" charset="0"/>
              <a:buChar char="•"/>
            </a:pPr>
            <a:r>
              <a:rPr lang="en-US" sz="2800" dirty="0">
                <a:solidFill>
                  <a:schemeClr val="accent3"/>
                </a:solidFill>
                <a:latin typeface="CMU Bright" panose="02000603000000000000" pitchFamily="2" charset="0"/>
                <a:ea typeface="CMU Bright" panose="02000603000000000000" pitchFamily="2" charset="0"/>
                <a:cs typeface="CMU Bright" panose="02000603000000000000" pitchFamily="2" charset="0"/>
              </a:rPr>
              <a:t>U</a:t>
            </a:r>
            <a:r>
              <a:rPr lang="en-US" sz="2800" dirty="0" smtClean="0">
                <a:solidFill>
                  <a:schemeClr val="accent3"/>
                </a:solidFill>
                <a:latin typeface="CMU Bright" panose="02000603000000000000" pitchFamily="2" charset="0"/>
                <a:ea typeface="CMU Bright" panose="02000603000000000000" pitchFamily="2" charset="0"/>
                <a:cs typeface="CMU Bright" panose="02000603000000000000" pitchFamily="2" charset="0"/>
              </a:rPr>
              <a:t>nderstand how genotype determines phenotype </a:t>
            </a:r>
          </a:p>
          <a:p>
            <a:pPr marL="137160" indent="-137160">
              <a:buFont typeface="Arial" pitchFamily="34" charset="0"/>
              <a:buChar char="•"/>
            </a:pPr>
            <a:r>
              <a:rPr lang="en-US" sz="2800" dirty="0" smtClean="0">
                <a:solidFill>
                  <a:schemeClr val="accent3"/>
                </a:solidFill>
                <a:latin typeface="CMU Bright" panose="02000603000000000000" pitchFamily="2" charset="0"/>
                <a:ea typeface="CMU Bright" panose="02000603000000000000" pitchFamily="2" charset="0"/>
                <a:cs typeface="CMU Bright" panose="02000603000000000000" pitchFamily="2" charset="0"/>
              </a:rPr>
              <a:t>Design genomes which desired phenotypes</a:t>
            </a:r>
            <a:endParaRPr lang="en-US" sz="2800" dirty="0">
              <a:solidFill>
                <a:schemeClr val="accent3"/>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1" name="TextBox 50"/>
          <p:cNvSpPr txBox="1"/>
          <p:nvPr/>
        </p:nvSpPr>
        <p:spPr>
          <a:xfrm>
            <a:off x="12547" y="3682179"/>
            <a:ext cx="2196118" cy="784830"/>
          </a:xfrm>
          <a:prstGeom prst="rect">
            <a:avLst/>
          </a:prstGeom>
          <a:noFill/>
        </p:spPr>
        <p:txBody>
          <a:bodyPr wrap="square" rtlCol="0">
            <a:spAutoFit/>
          </a:bodyPr>
          <a:lstStyle/>
          <a:p>
            <a:pPr algn="ctr">
              <a:lnSpc>
                <a:spcPct val="90000"/>
              </a:lnSpc>
            </a:pPr>
            <a:r>
              <a:rPr lang="en-US" b="1" dirty="0" smtClean="0">
                <a:latin typeface="CMU Bright" panose="02000603000000000000" pitchFamily="2" charset="0"/>
                <a:ea typeface="CMU Bright" panose="02000603000000000000" pitchFamily="2" charset="0"/>
                <a:cs typeface="CMU Bright" panose="02000603000000000000" pitchFamily="2" charset="0"/>
              </a:rPr>
              <a:t>Basic science</a:t>
            </a:r>
          </a:p>
          <a:p>
            <a:pPr algn="ctr">
              <a:lnSpc>
                <a:spcPct val="90000"/>
              </a:lnSpc>
              <a:spcAft>
                <a:spcPts val="600"/>
              </a:spcAft>
            </a:pPr>
            <a:r>
              <a:rPr lang="en-US" sz="1600" i="1" dirty="0">
                <a:latin typeface="CMU Bright" panose="02000603000000000000" pitchFamily="2" charset="0"/>
                <a:ea typeface="CMU Bright" panose="02000603000000000000" pitchFamily="2" charset="0"/>
                <a:cs typeface="CMU Bright" panose="02000603000000000000" pitchFamily="2" charset="0"/>
              </a:rPr>
              <a:t>What is </a:t>
            </a:r>
            <a:r>
              <a:rPr lang="en-US" sz="1600" i="1" dirty="0" smtClean="0">
                <a:latin typeface="CMU Bright" panose="02000603000000000000" pitchFamily="2" charset="0"/>
                <a:ea typeface="CMU Bright" panose="02000603000000000000" pitchFamily="2" charset="0"/>
                <a:cs typeface="CMU Bright" panose="02000603000000000000" pitchFamily="2" charset="0"/>
              </a:rPr>
              <a:t>life?</a:t>
            </a:r>
            <a:br>
              <a:rPr lang="en-US" sz="1600" i="1" dirty="0" smtClean="0">
                <a:latin typeface="CMU Bright" panose="02000603000000000000" pitchFamily="2" charset="0"/>
                <a:ea typeface="CMU Bright" panose="02000603000000000000" pitchFamily="2" charset="0"/>
                <a:cs typeface="CMU Bright" panose="02000603000000000000" pitchFamily="2" charset="0"/>
              </a:rPr>
            </a:br>
            <a:r>
              <a:rPr lang="en-US" sz="1600" i="1" dirty="0" smtClean="0">
                <a:latin typeface="CMU Bright" panose="02000603000000000000" pitchFamily="2" charset="0"/>
                <a:ea typeface="CMU Bright" panose="02000603000000000000" pitchFamily="2" charset="0"/>
                <a:cs typeface="CMU Bright" panose="02000603000000000000" pitchFamily="2" charset="0"/>
              </a:rPr>
              <a:t>How does life emerge?</a:t>
            </a:r>
            <a:endParaRPr lang="en-US" sz="1600" i="1"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9" name="Group 8"/>
          <p:cNvGrpSpPr/>
          <p:nvPr/>
        </p:nvGrpSpPr>
        <p:grpSpPr>
          <a:xfrm>
            <a:off x="719711" y="856560"/>
            <a:ext cx="1385314" cy="2657971"/>
            <a:chOff x="719711" y="931776"/>
            <a:chExt cx="1385314" cy="2657971"/>
          </a:xfrm>
        </p:grpSpPr>
        <p:grpSp>
          <p:nvGrpSpPr>
            <p:cNvPr id="53" name="Group 3"/>
            <p:cNvGrpSpPr/>
            <p:nvPr/>
          </p:nvGrpSpPr>
          <p:grpSpPr>
            <a:xfrm rot="1949382">
              <a:off x="719711" y="1341147"/>
              <a:ext cx="781791" cy="2248600"/>
              <a:chOff x="7696201" y="3334236"/>
              <a:chExt cx="808560" cy="2108934"/>
            </a:xfrm>
          </p:grpSpPr>
          <p:sp>
            <p:nvSpPr>
              <p:cNvPr id="75"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77" name="Rectangle 76"/>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79"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80" name="Straight Connector 79"/>
              <p:cNvCxnSpPr>
                <a:endCxn id="79" idx="3"/>
              </p:cNvCxnSpPr>
              <p:nvPr/>
            </p:nvCxnSpPr>
            <p:spPr>
              <a:xfrm>
                <a:off x="7696202" y="3739418"/>
                <a:ext cx="0" cy="12985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79"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 name="Freeform 7"/>
            <p:cNvSpPr/>
            <p:nvPr/>
          </p:nvSpPr>
          <p:spPr>
            <a:xfrm>
              <a:off x="1704975" y="931776"/>
              <a:ext cx="190500" cy="582697"/>
            </a:xfrm>
            <a:custGeom>
              <a:avLst/>
              <a:gdLst>
                <a:gd name="connsiteX0" fmla="*/ 0 w 800100"/>
                <a:gd name="connsiteY0" fmla="*/ 477773 h 477773"/>
                <a:gd name="connsiteX1" fmla="*/ 333375 w 800100"/>
                <a:gd name="connsiteY1" fmla="*/ 39623 h 477773"/>
                <a:gd name="connsiteX2" fmla="*/ 800100 w 800100"/>
                <a:gd name="connsiteY2" fmla="*/ 20573 h 477773"/>
                <a:gd name="connsiteX3" fmla="*/ 800100 w 800100"/>
                <a:gd name="connsiteY3" fmla="*/ 20573 h 477773"/>
                <a:gd name="connsiteX0" fmla="*/ 0 w 800100"/>
                <a:gd name="connsiteY0" fmla="*/ 457200 h 457200"/>
                <a:gd name="connsiteX1" fmla="*/ 266700 w 800100"/>
                <a:gd name="connsiteY1" fmla="*/ 76200 h 457200"/>
                <a:gd name="connsiteX2" fmla="*/ 800100 w 800100"/>
                <a:gd name="connsiteY2" fmla="*/ 0 h 457200"/>
                <a:gd name="connsiteX3" fmla="*/ 800100 w 800100"/>
                <a:gd name="connsiteY3" fmla="*/ 0 h 457200"/>
                <a:gd name="connsiteX0" fmla="*/ 0 w 854595"/>
                <a:gd name="connsiteY0" fmla="*/ 695325 h 695325"/>
                <a:gd name="connsiteX1" fmla="*/ 266700 w 854595"/>
                <a:gd name="connsiteY1" fmla="*/ 314325 h 695325"/>
                <a:gd name="connsiteX2" fmla="*/ 800100 w 854595"/>
                <a:gd name="connsiteY2" fmla="*/ 238125 h 695325"/>
                <a:gd name="connsiteX3" fmla="*/ 847725 w 854595"/>
                <a:gd name="connsiteY3" fmla="*/ 0 h 695325"/>
                <a:gd name="connsiteX0" fmla="*/ 0 w 847725"/>
                <a:gd name="connsiteY0" fmla="*/ 695325 h 695325"/>
                <a:gd name="connsiteX1" fmla="*/ 266700 w 847725"/>
                <a:gd name="connsiteY1" fmla="*/ 314325 h 695325"/>
                <a:gd name="connsiteX2" fmla="*/ 495300 w 847725"/>
                <a:gd name="connsiteY2" fmla="*/ 266700 h 695325"/>
                <a:gd name="connsiteX3" fmla="*/ 847725 w 847725"/>
                <a:gd name="connsiteY3" fmla="*/ 0 h 695325"/>
                <a:gd name="connsiteX0" fmla="*/ 0 w 847725"/>
                <a:gd name="connsiteY0" fmla="*/ 695325 h 695325"/>
                <a:gd name="connsiteX1" fmla="*/ 95250 w 847725"/>
                <a:gd name="connsiteY1" fmla="*/ 542925 h 695325"/>
                <a:gd name="connsiteX2" fmla="*/ 495300 w 847725"/>
                <a:gd name="connsiteY2" fmla="*/ 266700 h 695325"/>
                <a:gd name="connsiteX3" fmla="*/ 847725 w 847725"/>
                <a:gd name="connsiteY3" fmla="*/ 0 h 695325"/>
                <a:gd name="connsiteX0" fmla="*/ 0 w 521706"/>
                <a:gd name="connsiteY0" fmla="*/ 429830 h 429830"/>
                <a:gd name="connsiteX1" fmla="*/ 95250 w 521706"/>
                <a:gd name="connsiteY1" fmla="*/ 277430 h 429830"/>
                <a:gd name="connsiteX2" fmla="*/ 495300 w 521706"/>
                <a:gd name="connsiteY2" fmla="*/ 1205 h 429830"/>
                <a:gd name="connsiteX3" fmla="*/ 495300 w 521706"/>
                <a:gd name="connsiteY3" fmla="*/ 153605 h 429830"/>
                <a:gd name="connsiteX0" fmla="*/ 0 w 522405"/>
                <a:gd name="connsiteY0" fmla="*/ 429176 h 429176"/>
                <a:gd name="connsiteX1" fmla="*/ 85725 w 522405"/>
                <a:gd name="connsiteY1" fmla="*/ 114851 h 429176"/>
                <a:gd name="connsiteX2" fmla="*/ 495300 w 522405"/>
                <a:gd name="connsiteY2" fmla="*/ 551 h 429176"/>
                <a:gd name="connsiteX3" fmla="*/ 495300 w 522405"/>
                <a:gd name="connsiteY3" fmla="*/ 152951 h 429176"/>
                <a:gd name="connsiteX0" fmla="*/ 0 w 518914"/>
                <a:gd name="connsiteY0" fmla="*/ 436793 h 436793"/>
                <a:gd name="connsiteX1" fmla="*/ 133350 w 518914"/>
                <a:gd name="connsiteY1" fmla="*/ 65318 h 436793"/>
                <a:gd name="connsiteX2" fmla="*/ 495300 w 518914"/>
                <a:gd name="connsiteY2" fmla="*/ 8168 h 436793"/>
                <a:gd name="connsiteX3" fmla="*/ 495300 w 518914"/>
                <a:gd name="connsiteY3" fmla="*/ 160568 h 436793"/>
                <a:gd name="connsiteX0" fmla="*/ 0 w 495300"/>
                <a:gd name="connsiteY0" fmla="*/ 436793 h 436793"/>
                <a:gd name="connsiteX1" fmla="*/ 133350 w 495300"/>
                <a:gd name="connsiteY1" fmla="*/ 65318 h 436793"/>
                <a:gd name="connsiteX2" fmla="*/ 495300 w 495300"/>
                <a:gd name="connsiteY2" fmla="*/ 8168 h 436793"/>
                <a:gd name="connsiteX0" fmla="*/ 0 w 495300"/>
                <a:gd name="connsiteY0" fmla="*/ 476981 h 476981"/>
                <a:gd name="connsiteX1" fmla="*/ 133350 w 495300"/>
                <a:gd name="connsiteY1" fmla="*/ 105506 h 476981"/>
                <a:gd name="connsiteX2" fmla="*/ 495300 w 495300"/>
                <a:gd name="connsiteY2" fmla="*/ 48356 h 476981"/>
                <a:gd name="connsiteX0" fmla="*/ 0 w 495300"/>
                <a:gd name="connsiteY0" fmla="*/ 476981 h 476981"/>
                <a:gd name="connsiteX1" fmla="*/ 133350 w 495300"/>
                <a:gd name="connsiteY1" fmla="*/ 105506 h 476981"/>
                <a:gd name="connsiteX2" fmla="*/ 495300 w 495300"/>
                <a:gd name="connsiteY2" fmla="*/ 48356 h 476981"/>
                <a:gd name="connsiteX0" fmla="*/ 31888 w 527188"/>
                <a:gd name="connsiteY0" fmla="*/ 550883 h 550883"/>
                <a:gd name="connsiteX1" fmla="*/ 69988 w 527188"/>
                <a:gd name="connsiteY1" fmla="*/ 74633 h 550883"/>
                <a:gd name="connsiteX2" fmla="*/ 527188 w 527188"/>
                <a:gd name="connsiteY2" fmla="*/ 122258 h 550883"/>
                <a:gd name="connsiteX0" fmla="*/ 0 w 285750"/>
                <a:gd name="connsiteY0" fmla="*/ 568449 h 568449"/>
                <a:gd name="connsiteX1" fmla="*/ 38100 w 285750"/>
                <a:gd name="connsiteY1" fmla="*/ 92199 h 568449"/>
                <a:gd name="connsiteX2" fmla="*/ 285750 w 285750"/>
                <a:gd name="connsiteY2" fmla="*/ 6474 h 568449"/>
                <a:gd name="connsiteX0" fmla="*/ 0 w 285750"/>
                <a:gd name="connsiteY0" fmla="*/ 563745 h 563745"/>
                <a:gd name="connsiteX1" fmla="*/ 19050 w 285750"/>
                <a:gd name="connsiteY1" fmla="*/ 173220 h 563745"/>
                <a:gd name="connsiteX2" fmla="*/ 285750 w 285750"/>
                <a:gd name="connsiteY2" fmla="*/ 1770 h 563745"/>
                <a:gd name="connsiteX0" fmla="*/ 0 w 285750"/>
                <a:gd name="connsiteY0" fmla="*/ 564668 h 564668"/>
                <a:gd name="connsiteX1" fmla="*/ 19050 w 285750"/>
                <a:gd name="connsiteY1" fmla="*/ 136043 h 564668"/>
                <a:gd name="connsiteX2" fmla="*/ 285750 w 285750"/>
                <a:gd name="connsiteY2" fmla="*/ 2693 h 564668"/>
                <a:gd name="connsiteX0" fmla="*/ 3338 w 289088"/>
                <a:gd name="connsiteY0" fmla="*/ 581790 h 581790"/>
                <a:gd name="connsiteX1" fmla="*/ 22388 w 289088"/>
                <a:gd name="connsiteY1" fmla="*/ 153165 h 581790"/>
                <a:gd name="connsiteX2" fmla="*/ 289088 w 289088"/>
                <a:gd name="connsiteY2" fmla="*/ 19815 h 581790"/>
                <a:gd name="connsiteX0" fmla="*/ 0 w 333375"/>
                <a:gd name="connsiteY0" fmla="*/ 620749 h 620749"/>
                <a:gd name="connsiteX1" fmla="*/ 19050 w 333375"/>
                <a:gd name="connsiteY1" fmla="*/ 192124 h 620749"/>
                <a:gd name="connsiteX2" fmla="*/ 333375 w 333375"/>
                <a:gd name="connsiteY2" fmla="*/ 1624 h 620749"/>
                <a:gd name="connsiteX0" fmla="*/ 0 w 333375"/>
                <a:gd name="connsiteY0" fmla="*/ 635830 h 635830"/>
                <a:gd name="connsiteX1" fmla="*/ 19050 w 333375"/>
                <a:gd name="connsiteY1" fmla="*/ 207205 h 635830"/>
                <a:gd name="connsiteX2" fmla="*/ 333375 w 333375"/>
                <a:gd name="connsiteY2" fmla="*/ 16705 h 635830"/>
                <a:gd name="connsiteX0" fmla="*/ 0 w 333375"/>
                <a:gd name="connsiteY0" fmla="*/ 662583 h 662583"/>
                <a:gd name="connsiteX1" fmla="*/ 95250 w 333375"/>
                <a:gd name="connsiteY1" fmla="*/ 167283 h 662583"/>
                <a:gd name="connsiteX2" fmla="*/ 333375 w 333375"/>
                <a:gd name="connsiteY2" fmla="*/ 43458 h 662583"/>
                <a:gd name="connsiteX0" fmla="*/ 0 w 238125"/>
                <a:gd name="connsiteY0" fmla="*/ 706407 h 706407"/>
                <a:gd name="connsiteX1" fmla="*/ 95250 w 238125"/>
                <a:gd name="connsiteY1" fmla="*/ 211107 h 706407"/>
                <a:gd name="connsiteX2" fmla="*/ 238125 w 238125"/>
                <a:gd name="connsiteY2" fmla="*/ 1557 h 706407"/>
                <a:gd name="connsiteX0" fmla="*/ 0 w 238125"/>
                <a:gd name="connsiteY0" fmla="*/ 705691 h 705691"/>
                <a:gd name="connsiteX1" fmla="*/ 85725 w 238125"/>
                <a:gd name="connsiteY1" fmla="*/ 315166 h 705691"/>
                <a:gd name="connsiteX2" fmla="*/ 238125 w 238125"/>
                <a:gd name="connsiteY2" fmla="*/ 841 h 705691"/>
                <a:gd name="connsiteX0" fmla="*/ 0 w 238125"/>
                <a:gd name="connsiteY0" fmla="*/ 705727 h 705727"/>
                <a:gd name="connsiteX1" fmla="*/ 47625 w 238125"/>
                <a:gd name="connsiteY1" fmla="*/ 305677 h 705727"/>
                <a:gd name="connsiteX2" fmla="*/ 238125 w 238125"/>
                <a:gd name="connsiteY2" fmla="*/ 877 h 705727"/>
                <a:gd name="connsiteX0" fmla="*/ 0 w 238125"/>
                <a:gd name="connsiteY0" fmla="*/ 706277 h 706277"/>
                <a:gd name="connsiteX1" fmla="*/ 47625 w 238125"/>
                <a:gd name="connsiteY1" fmla="*/ 306227 h 706277"/>
                <a:gd name="connsiteX2" fmla="*/ 238125 w 238125"/>
                <a:gd name="connsiteY2" fmla="*/ 1427 h 706277"/>
                <a:gd name="connsiteX0" fmla="*/ 0 w 190500"/>
                <a:gd name="connsiteY0" fmla="*/ 582697 h 582697"/>
                <a:gd name="connsiteX1" fmla="*/ 47625 w 190500"/>
                <a:gd name="connsiteY1" fmla="*/ 182647 h 582697"/>
                <a:gd name="connsiteX2" fmla="*/ 190500 w 190500"/>
                <a:gd name="connsiteY2" fmla="*/ 1672 h 582697"/>
              </a:gdLst>
              <a:ahLst/>
              <a:cxnLst>
                <a:cxn ang="0">
                  <a:pos x="connsiteX0" y="connsiteY0"/>
                </a:cxn>
                <a:cxn ang="0">
                  <a:pos x="connsiteX1" y="connsiteY1"/>
                </a:cxn>
                <a:cxn ang="0">
                  <a:pos x="connsiteX2" y="connsiteY2"/>
                </a:cxn>
              </a:cxnLst>
              <a:rect l="l" t="t" r="r" b="b"/>
              <a:pathLst>
                <a:path w="190500" h="582697">
                  <a:moveTo>
                    <a:pt x="0" y="582697"/>
                  </a:moveTo>
                  <a:cubicBezTo>
                    <a:pt x="223837" y="296947"/>
                    <a:pt x="15875" y="279484"/>
                    <a:pt x="47625" y="182647"/>
                  </a:cubicBezTo>
                  <a:cubicBezTo>
                    <a:pt x="79375" y="85810"/>
                    <a:pt x="130175" y="-14203"/>
                    <a:pt x="190500" y="1672"/>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1762125" y="944083"/>
              <a:ext cx="342900" cy="628650"/>
            </a:xfrm>
            <a:custGeom>
              <a:avLst/>
              <a:gdLst>
                <a:gd name="connsiteX0" fmla="*/ 0 w 800100"/>
                <a:gd name="connsiteY0" fmla="*/ 477773 h 477773"/>
                <a:gd name="connsiteX1" fmla="*/ 333375 w 800100"/>
                <a:gd name="connsiteY1" fmla="*/ 39623 h 477773"/>
                <a:gd name="connsiteX2" fmla="*/ 800100 w 800100"/>
                <a:gd name="connsiteY2" fmla="*/ 20573 h 477773"/>
                <a:gd name="connsiteX3" fmla="*/ 800100 w 800100"/>
                <a:gd name="connsiteY3" fmla="*/ 20573 h 477773"/>
                <a:gd name="connsiteX0" fmla="*/ 0 w 800100"/>
                <a:gd name="connsiteY0" fmla="*/ 457200 h 457200"/>
                <a:gd name="connsiteX1" fmla="*/ 266700 w 800100"/>
                <a:gd name="connsiteY1" fmla="*/ 76200 h 457200"/>
                <a:gd name="connsiteX2" fmla="*/ 800100 w 800100"/>
                <a:gd name="connsiteY2" fmla="*/ 0 h 457200"/>
                <a:gd name="connsiteX3" fmla="*/ 800100 w 800100"/>
                <a:gd name="connsiteY3" fmla="*/ 0 h 457200"/>
                <a:gd name="connsiteX0" fmla="*/ 0 w 854595"/>
                <a:gd name="connsiteY0" fmla="*/ 695325 h 695325"/>
                <a:gd name="connsiteX1" fmla="*/ 266700 w 854595"/>
                <a:gd name="connsiteY1" fmla="*/ 314325 h 695325"/>
                <a:gd name="connsiteX2" fmla="*/ 800100 w 854595"/>
                <a:gd name="connsiteY2" fmla="*/ 238125 h 695325"/>
                <a:gd name="connsiteX3" fmla="*/ 847725 w 854595"/>
                <a:gd name="connsiteY3" fmla="*/ 0 h 695325"/>
                <a:gd name="connsiteX0" fmla="*/ 0 w 847725"/>
                <a:gd name="connsiteY0" fmla="*/ 695325 h 695325"/>
                <a:gd name="connsiteX1" fmla="*/ 266700 w 847725"/>
                <a:gd name="connsiteY1" fmla="*/ 314325 h 695325"/>
                <a:gd name="connsiteX2" fmla="*/ 495300 w 847725"/>
                <a:gd name="connsiteY2" fmla="*/ 266700 h 695325"/>
                <a:gd name="connsiteX3" fmla="*/ 847725 w 847725"/>
                <a:gd name="connsiteY3" fmla="*/ 0 h 695325"/>
                <a:gd name="connsiteX0" fmla="*/ 0 w 847725"/>
                <a:gd name="connsiteY0" fmla="*/ 695325 h 695325"/>
                <a:gd name="connsiteX1" fmla="*/ 95250 w 847725"/>
                <a:gd name="connsiteY1" fmla="*/ 542925 h 695325"/>
                <a:gd name="connsiteX2" fmla="*/ 495300 w 847725"/>
                <a:gd name="connsiteY2" fmla="*/ 266700 h 695325"/>
                <a:gd name="connsiteX3" fmla="*/ 847725 w 847725"/>
                <a:gd name="connsiteY3" fmla="*/ 0 h 695325"/>
                <a:gd name="connsiteX0" fmla="*/ 0 w 521706"/>
                <a:gd name="connsiteY0" fmla="*/ 429830 h 429830"/>
                <a:gd name="connsiteX1" fmla="*/ 95250 w 521706"/>
                <a:gd name="connsiteY1" fmla="*/ 277430 h 429830"/>
                <a:gd name="connsiteX2" fmla="*/ 495300 w 521706"/>
                <a:gd name="connsiteY2" fmla="*/ 1205 h 429830"/>
                <a:gd name="connsiteX3" fmla="*/ 495300 w 521706"/>
                <a:gd name="connsiteY3" fmla="*/ 153605 h 429830"/>
                <a:gd name="connsiteX0" fmla="*/ 0 w 522405"/>
                <a:gd name="connsiteY0" fmla="*/ 429176 h 429176"/>
                <a:gd name="connsiteX1" fmla="*/ 85725 w 522405"/>
                <a:gd name="connsiteY1" fmla="*/ 114851 h 429176"/>
                <a:gd name="connsiteX2" fmla="*/ 495300 w 522405"/>
                <a:gd name="connsiteY2" fmla="*/ 551 h 429176"/>
                <a:gd name="connsiteX3" fmla="*/ 495300 w 522405"/>
                <a:gd name="connsiteY3" fmla="*/ 152951 h 429176"/>
                <a:gd name="connsiteX0" fmla="*/ 0 w 518914"/>
                <a:gd name="connsiteY0" fmla="*/ 436793 h 436793"/>
                <a:gd name="connsiteX1" fmla="*/ 133350 w 518914"/>
                <a:gd name="connsiteY1" fmla="*/ 65318 h 436793"/>
                <a:gd name="connsiteX2" fmla="*/ 495300 w 518914"/>
                <a:gd name="connsiteY2" fmla="*/ 8168 h 436793"/>
                <a:gd name="connsiteX3" fmla="*/ 495300 w 518914"/>
                <a:gd name="connsiteY3" fmla="*/ 160568 h 436793"/>
                <a:gd name="connsiteX0" fmla="*/ 0 w 495300"/>
                <a:gd name="connsiteY0" fmla="*/ 436793 h 436793"/>
                <a:gd name="connsiteX1" fmla="*/ 133350 w 495300"/>
                <a:gd name="connsiteY1" fmla="*/ 65318 h 436793"/>
                <a:gd name="connsiteX2" fmla="*/ 495300 w 495300"/>
                <a:gd name="connsiteY2" fmla="*/ 8168 h 436793"/>
                <a:gd name="connsiteX0" fmla="*/ 0 w 495300"/>
                <a:gd name="connsiteY0" fmla="*/ 476981 h 476981"/>
                <a:gd name="connsiteX1" fmla="*/ 133350 w 495300"/>
                <a:gd name="connsiteY1" fmla="*/ 105506 h 476981"/>
                <a:gd name="connsiteX2" fmla="*/ 495300 w 495300"/>
                <a:gd name="connsiteY2" fmla="*/ 48356 h 476981"/>
                <a:gd name="connsiteX0" fmla="*/ 0 w 495300"/>
                <a:gd name="connsiteY0" fmla="*/ 476981 h 476981"/>
                <a:gd name="connsiteX1" fmla="*/ 133350 w 495300"/>
                <a:gd name="connsiteY1" fmla="*/ 105506 h 476981"/>
                <a:gd name="connsiteX2" fmla="*/ 495300 w 495300"/>
                <a:gd name="connsiteY2" fmla="*/ 48356 h 476981"/>
                <a:gd name="connsiteX0" fmla="*/ 31888 w 527188"/>
                <a:gd name="connsiteY0" fmla="*/ 550883 h 550883"/>
                <a:gd name="connsiteX1" fmla="*/ 69988 w 527188"/>
                <a:gd name="connsiteY1" fmla="*/ 74633 h 550883"/>
                <a:gd name="connsiteX2" fmla="*/ 527188 w 527188"/>
                <a:gd name="connsiteY2" fmla="*/ 122258 h 550883"/>
                <a:gd name="connsiteX0" fmla="*/ 0 w 285750"/>
                <a:gd name="connsiteY0" fmla="*/ 568449 h 568449"/>
                <a:gd name="connsiteX1" fmla="*/ 38100 w 285750"/>
                <a:gd name="connsiteY1" fmla="*/ 92199 h 568449"/>
                <a:gd name="connsiteX2" fmla="*/ 285750 w 285750"/>
                <a:gd name="connsiteY2" fmla="*/ 6474 h 568449"/>
                <a:gd name="connsiteX0" fmla="*/ 0 w 285750"/>
                <a:gd name="connsiteY0" fmla="*/ 563745 h 563745"/>
                <a:gd name="connsiteX1" fmla="*/ 19050 w 285750"/>
                <a:gd name="connsiteY1" fmla="*/ 173220 h 563745"/>
                <a:gd name="connsiteX2" fmla="*/ 285750 w 285750"/>
                <a:gd name="connsiteY2" fmla="*/ 1770 h 563745"/>
                <a:gd name="connsiteX0" fmla="*/ 0 w 285750"/>
                <a:gd name="connsiteY0" fmla="*/ 564668 h 564668"/>
                <a:gd name="connsiteX1" fmla="*/ 19050 w 285750"/>
                <a:gd name="connsiteY1" fmla="*/ 136043 h 564668"/>
                <a:gd name="connsiteX2" fmla="*/ 285750 w 285750"/>
                <a:gd name="connsiteY2" fmla="*/ 2693 h 564668"/>
                <a:gd name="connsiteX0" fmla="*/ 3338 w 289088"/>
                <a:gd name="connsiteY0" fmla="*/ 581790 h 581790"/>
                <a:gd name="connsiteX1" fmla="*/ 22388 w 289088"/>
                <a:gd name="connsiteY1" fmla="*/ 153165 h 581790"/>
                <a:gd name="connsiteX2" fmla="*/ 289088 w 289088"/>
                <a:gd name="connsiteY2" fmla="*/ 19815 h 581790"/>
                <a:gd name="connsiteX0" fmla="*/ 0 w 333375"/>
                <a:gd name="connsiteY0" fmla="*/ 620749 h 620749"/>
                <a:gd name="connsiteX1" fmla="*/ 19050 w 333375"/>
                <a:gd name="connsiteY1" fmla="*/ 192124 h 620749"/>
                <a:gd name="connsiteX2" fmla="*/ 333375 w 333375"/>
                <a:gd name="connsiteY2" fmla="*/ 1624 h 620749"/>
                <a:gd name="connsiteX0" fmla="*/ 0 w 333375"/>
                <a:gd name="connsiteY0" fmla="*/ 635830 h 635830"/>
                <a:gd name="connsiteX1" fmla="*/ 19050 w 333375"/>
                <a:gd name="connsiteY1" fmla="*/ 207205 h 635830"/>
                <a:gd name="connsiteX2" fmla="*/ 333375 w 333375"/>
                <a:gd name="connsiteY2" fmla="*/ 16705 h 635830"/>
                <a:gd name="connsiteX0" fmla="*/ 0 w 333375"/>
                <a:gd name="connsiteY0" fmla="*/ 662583 h 662583"/>
                <a:gd name="connsiteX1" fmla="*/ 95250 w 333375"/>
                <a:gd name="connsiteY1" fmla="*/ 167283 h 662583"/>
                <a:gd name="connsiteX2" fmla="*/ 333375 w 333375"/>
                <a:gd name="connsiteY2" fmla="*/ 43458 h 662583"/>
                <a:gd name="connsiteX0" fmla="*/ 0 w 238125"/>
                <a:gd name="connsiteY0" fmla="*/ 706407 h 706407"/>
                <a:gd name="connsiteX1" fmla="*/ 95250 w 238125"/>
                <a:gd name="connsiteY1" fmla="*/ 211107 h 706407"/>
                <a:gd name="connsiteX2" fmla="*/ 238125 w 238125"/>
                <a:gd name="connsiteY2" fmla="*/ 1557 h 706407"/>
                <a:gd name="connsiteX0" fmla="*/ 0 w 238125"/>
                <a:gd name="connsiteY0" fmla="*/ 705691 h 705691"/>
                <a:gd name="connsiteX1" fmla="*/ 85725 w 238125"/>
                <a:gd name="connsiteY1" fmla="*/ 315166 h 705691"/>
                <a:gd name="connsiteX2" fmla="*/ 238125 w 238125"/>
                <a:gd name="connsiteY2" fmla="*/ 841 h 705691"/>
                <a:gd name="connsiteX0" fmla="*/ 0 w 238125"/>
                <a:gd name="connsiteY0" fmla="*/ 705727 h 705727"/>
                <a:gd name="connsiteX1" fmla="*/ 47625 w 238125"/>
                <a:gd name="connsiteY1" fmla="*/ 305677 h 705727"/>
                <a:gd name="connsiteX2" fmla="*/ 238125 w 238125"/>
                <a:gd name="connsiteY2" fmla="*/ 877 h 705727"/>
                <a:gd name="connsiteX0" fmla="*/ 0 w 238125"/>
                <a:gd name="connsiteY0" fmla="*/ 706277 h 706277"/>
                <a:gd name="connsiteX1" fmla="*/ 47625 w 238125"/>
                <a:gd name="connsiteY1" fmla="*/ 306227 h 706277"/>
                <a:gd name="connsiteX2" fmla="*/ 238125 w 238125"/>
                <a:gd name="connsiteY2" fmla="*/ 1427 h 706277"/>
                <a:gd name="connsiteX0" fmla="*/ 0 w 190500"/>
                <a:gd name="connsiteY0" fmla="*/ 582697 h 582697"/>
                <a:gd name="connsiteX1" fmla="*/ 47625 w 190500"/>
                <a:gd name="connsiteY1" fmla="*/ 182647 h 582697"/>
                <a:gd name="connsiteX2" fmla="*/ 190500 w 190500"/>
                <a:gd name="connsiteY2" fmla="*/ 1672 h 582697"/>
                <a:gd name="connsiteX0" fmla="*/ 0 w 190500"/>
                <a:gd name="connsiteY0" fmla="*/ 582697 h 582697"/>
                <a:gd name="connsiteX1" fmla="*/ 133350 w 190500"/>
                <a:gd name="connsiteY1" fmla="*/ 182647 h 582697"/>
                <a:gd name="connsiteX2" fmla="*/ 190500 w 190500"/>
                <a:gd name="connsiteY2" fmla="*/ 1672 h 582697"/>
                <a:gd name="connsiteX0" fmla="*/ 0 w 342900"/>
                <a:gd name="connsiteY0" fmla="*/ 629891 h 629891"/>
                <a:gd name="connsiteX1" fmla="*/ 133350 w 342900"/>
                <a:gd name="connsiteY1" fmla="*/ 229841 h 629891"/>
                <a:gd name="connsiteX2" fmla="*/ 342900 w 342900"/>
                <a:gd name="connsiteY2" fmla="*/ 1241 h 629891"/>
                <a:gd name="connsiteX0" fmla="*/ 0 w 342900"/>
                <a:gd name="connsiteY0" fmla="*/ 628650 h 628650"/>
                <a:gd name="connsiteX1" fmla="*/ 133350 w 342900"/>
                <a:gd name="connsiteY1" fmla="*/ 228600 h 628650"/>
                <a:gd name="connsiteX2" fmla="*/ 257175 w 342900"/>
                <a:gd name="connsiteY2" fmla="*/ 46518 h 628650"/>
                <a:gd name="connsiteX3" fmla="*/ 342900 w 342900"/>
                <a:gd name="connsiteY3" fmla="*/ 0 h 628650"/>
              </a:gdLst>
              <a:ahLst/>
              <a:cxnLst>
                <a:cxn ang="0">
                  <a:pos x="connsiteX0" y="connsiteY0"/>
                </a:cxn>
                <a:cxn ang="0">
                  <a:pos x="connsiteX1" y="connsiteY1"/>
                </a:cxn>
                <a:cxn ang="0">
                  <a:pos x="connsiteX2" y="connsiteY2"/>
                </a:cxn>
                <a:cxn ang="0">
                  <a:pos x="connsiteX3" y="connsiteY3"/>
                </a:cxn>
              </a:cxnLst>
              <a:rect l="l" t="t" r="r" b="b"/>
              <a:pathLst>
                <a:path w="342900" h="628650">
                  <a:moveTo>
                    <a:pt x="0" y="628650"/>
                  </a:moveTo>
                  <a:cubicBezTo>
                    <a:pt x="223837" y="342900"/>
                    <a:pt x="90487" y="325622"/>
                    <a:pt x="133350" y="228600"/>
                  </a:cubicBezTo>
                  <a:cubicBezTo>
                    <a:pt x="176213" y="131578"/>
                    <a:pt x="222250" y="84618"/>
                    <a:pt x="257175" y="46518"/>
                  </a:cubicBezTo>
                  <a:cubicBezTo>
                    <a:pt x="292100" y="8418"/>
                    <a:pt x="334963" y="2991"/>
                    <a:pt x="342900" y="0"/>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smtClean="0"/>
              <a:t>Motivation</a:t>
            </a:r>
            <a:endParaRPr lang="en-US" dirty="0"/>
          </a:p>
        </p:txBody>
      </p:sp>
    </p:spTree>
    <p:extLst>
      <p:ext uri="{BB962C8B-B14F-4D97-AF65-F5344CB8AC3E}">
        <p14:creationId xmlns:p14="http://schemas.microsoft.com/office/powerpoint/2010/main" val="99608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dirty="0" smtClean="0"/>
              <a:t>Steps 10-11: Visualize, analyze, discover &amp; engineer</a:t>
            </a:r>
            <a:endParaRPr lang="en-US" sz="28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9781" y="1106779"/>
            <a:ext cx="6564438" cy="52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9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t>Challenges</a:t>
            </a:r>
          </a:p>
          <a:p>
            <a:r>
              <a:rPr lang="en-US" dirty="0"/>
              <a:t>Model building</a:t>
            </a:r>
          </a:p>
          <a:p>
            <a:r>
              <a:rPr lang="en-US" dirty="0" smtClean="0">
                <a:solidFill>
                  <a:schemeClr val="accent3"/>
                </a:solidFill>
              </a:rPr>
              <a:t>State-of-the-art</a:t>
            </a:r>
            <a:endParaRPr lang="en-US" dirty="0">
              <a:solidFill>
                <a:schemeClr val="accent3"/>
              </a:solidFill>
            </a:endParaRPr>
          </a:p>
          <a:p>
            <a:r>
              <a:rPr lang="en-US" dirty="0" smtClean="0"/>
              <a:t>Software tools</a:t>
            </a:r>
          </a:p>
          <a:p>
            <a:r>
              <a:rPr lang="en-US" dirty="0"/>
              <a:t>Open </a:t>
            </a:r>
            <a:r>
              <a:rPr lang="en-US" dirty="0" smtClean="0"/>
              <a:t>challenges</a:t>
            </a:r>
            <a:endParaRPr lang="en-US" dirty="0"/>
          </a:p>
        </p:txBody>
      </p:sp>
    </p:spTree>
    <p:extLst>
      <p:ext uri="{BB962C8B-B14F-4D97-AF65-F5344CB8AC3E}">
        <p14:creationId xmlns:p14="http://schemas.microsoft.com/office/powerpoint/2010/main" val="27534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05687729"/>
              </p:ext>
            </p:extLst>
          </p:nvPr>
        </p:nvGraphicFramePr>
        <p:xfrm>
          <a:off x="1524000" y="3469640"/>
          <a:ext cx="5486400" cy="1483360"/>
        </p:xfrm>
        <a:graphic>
          <a:graphicData uri="http://schemas.openxmlformats.org/drawingml/2006/table">
            <a:tbl>
              <a:tblPr bandRow="1">
                <a:tableStyleId>{073A0DAA-6AF3-43AB-8588-CEC1D06C72B9}</a:tableStyleId>
              </a:tblPr>
              <a:tblGrid>
                <a:gridCol w="1447799"/>
                <a:gridCol w="1905001"/>
                <a:gridCol w="2133600"/>
              </a:tblGrid>
              <a:tr h="370840">
                <a:tc>
                  <a:txBody>
                    <a:bodyPr/>
                    <a:lstStyle/>
                    <a:p>
                      <a:pPr algn="r"/>
                      <a:endParaRPr lang="en-US" sz="1800" dirty="0">
                        <a:solidFill>
                          <a:schemeClr val="tx1"/>
                        </a:solidFill>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1" i="1" dirty="0" smtClean="0">
                          <a:latin typeface="CMU Bright" panose="02000603000000000000" pitchFamily="2" charset="0"/>
                          <a:ea typeface="CMU Bright" panose="02000603000000000000" pitchFamily="2" charset="0"/>
                          <a:cs typeface="CMU Bright" panose="02000603000000000000" pitchFamily="2" charset="0"/>
                        </a:rPr>
                        <a:t>E. coli</a:t>
                      </a:r>
                      <a:endParaRPr lang="en-US" sz="1800" b="1" i="1" dirty="0">
                        <a:solidFill>
                          <a:schemeClr val="tx1"/>
                        </a:solidFill>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b="1" i="1" dirty="0" smtClean="0">
                          <a:latin typeface="CMU Bright" panose="02000603000000000000" pitchFamily="2" charset="0"/>
                          <a:ea typeface="CMU Bright" panose="02000603000000000000" pitchFamily="2" charset="0"/>
                          <a:cs typeface="CMU Bright" panose="02000603000000000000" pitchFamily="2" charset="0"/>
                        </a:rPr>
                        <a:t>M. </a:t>
                      </a:r>
                      <a:r>
                        <a:rPr lang="en-US" sz="1800" b="1" i="1" dirty="0" err="1" smtClean="0">
                          <a:latin typeface="CMU Bright" panose="02000603000000000000" pitchFamily="2" charset="0"/>
                          <a:ea typeface="CMU Bright" panose="02000603000000000000" pitchFamily="2" charset="0"/>
                          <a:cs typeface="CMU Bright" panose="02000603000000000000" pitchFamily="2" charset="0"/>
                        </a:rPr>
                        <a:t>genitalium</a:t>
                      </a:r>
                      <a:endParaRPr lang="en-US" sz="1800" b="1" i="1" dirty="0">
                        <a:solidFill>
                          <a:schemeClr val="tx1"/>
                        </a:solidFill>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lang="en-US" sz="1800" b="1" dirty="0" smtClean="0">
                          <a:latin typeface="CMU Bright" panose="02000603000000000000" pitchFamily="2" charset="0"/>
                          <a:ea typeface="CMU Bright" panose="02000603000000000000" pitchFamily="2" charset="0"/>
                          <a:cs typeface="CMU Bright" panose="02000603000000000000" pitchFamily="2" charset="0"/>
                        </a:rPr>
                        <a:t>Genome</a:t>
                      </a:r>
                      <a:endParaRPr lang="en-US" sz="1800" b="1"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4700 kb</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580 kb</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lang="en-US" sz="1800" b="1" dirty="0" smtClean="0">
                          <a:latin typeface="CMU Bright" panose="02000603000000000000" pitchFamily="2" charset="0"/>
                          <a:ea typeface="CMU Bright" panose="02000603000000000000" pitchFamily="2" charset="0"/>
                          <a:cs typeface="CMU Bright" panose="02000603000000000000" pitchFamily="2" charset="0"/>
                        </a:rPr>
                        <a:t>Genes</a:t>
                      </a:r>
                      <a:endParaRPr lang="en-US" sz="1800" b="1"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4461</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525</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pPr algn="r"/>
                      <a:r>
                        <a:rPr lang="en-US" sz="1800" b="1" dirty="0" smtClean="0">
                          <a:latin typeface="CMU Bright" panose="02000603000000000000" pitchFamily="2" charset="0"/>
                          <a:ea typeface="CMU Bright" panose="02000603000000000000" pitchFamily="2" charset="0"/>
                          <a:cs typeface="CMU Bright" panose="02000603000000000000" pitchFamily="2" charset="0"/>
                        </a:rPr>
                        <a:t>Size</a:t>
                      </a:r>
                      <a:endParaRPr lang="en-US" sz="1800" b="1"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2 </a:t>
                      </a:r>
                      <a:r>
                        <a:rPr lang="el-GR" sz="1800" dirty="0" smtClean="0">
                          <a:latin typeface="CMU Bright" panose="02000603000000000000" pitchFamily="2" charset="0"/>
                          <a:ea typeface="CMU Bright" panose="02000603000000000000" pitchFamily="2" charset="0"/>
                          <a:cs typeface="CMU Bright" panose="02000603000000000000" pitchFamily="2" charset="0"/>
                        </a:rPr>
                        <a:t>μ</a:t>
                      </a:r>
                      <a:r>
                        <a:rPr lang="en-US" sz="1800" dirty="0" smtClean="0">
                          <a:latin typeface="CMU Bright" panose="02000603000000000000" pitchFamily="2" charset="0"/>
                          <a:ea typeface="CMU Bright" panose="02000603000000000000" pitchFamily="2" charset="0"/>
                          <a:cs typeface="CMU Bright" panose="02000603000000000000" pitchFamily="2" charset="0"/>
                        </a:rPr>
                        <a:t>m × 0.5 </a:t>
                      </a:r>
                      <a:r>
                        <a:rPr lang="el-GR" sz="1800" dirty="0" smtClean="0">
                          <a:latin typeface="CMU Bright" panose="02000603000000000000" pitchFamily="2" charset="0"/>
                          <a:ea typeface="CMU Bright" panose="02000603000000000000" pitchFamily="2" charset="0"/>
                          <a:cs typeface="CMU Bright" panose="02000603000000000000" pitchFamily="2" charset="0"/>
                        </a:rPr>
                        <a:t>μ</a:t>
                      </a:r>
                      <a:r>
                        <a:rPr lang="en-US" sz="1800" dirty="0" smtClean="0">
                          <a:latin typeface="CMU Bright" panose="02000603000000000000" pitchFamily="2" charset="0"/>
                          <a:ea typeface="CMU Bright" panose="02000603000000000000" pitchFamily="2" charset="0"/>
                          <a:cs typeface="CMU Bright" panose="02000603000000000000" pitchFamily="2" charset="0"/>
                        </a:rPr>
                        <a:t>m</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smtClean="0">
                          <a:latin typeface="CMU Bright" panose="02000603000000000000" pitchFamily="2" charset="0"/>
                          <a:ea typeface="CMU Bright" panose="02000603000000000000" pitchFamily="2" charset="0"/>
                          <a:cs typeface="CMU Bright" panose="02000603000000000000" pitchFamily="2" charset="0"/>
                        </a:rPr>
                        <a:t>0.2-0.3</a:t>
                      </a:r>
                      <a:r>
                        <a:rPr lang="en-US" sz="1800" baseline="0" dirty="0" smtClean="0">
                          <a:latin typeface="CMU Bright" panose="02000603000000000000" pitchFamily="2" charset="0"/>
                          <a:ea typeface="CMU Bright" panose="02000603000000000000" pitchFamily="2" charset="0"/>
                          <a:cs typeface="CMU Bright" panose="02000603000000000000" pitchFamily="2" charset="0"/>
                        </a:rPr>
                        <a:t> </a:t>
                      </a:r>
                      <a:r>
                        <a:rPr lang="el-GR" sz="1800" dirty="0" smtClean="0">
                          <a:latin typeface="CMU Bright" panose="02000603000000000000" pitchFamily="2" charset="0"/>
                          <a:ea typeface="CMU Bright" panose="02000603000000000000" pitchFamily="2" charset="0"/>
                          <a:cs typeface="CMU Bright" panose="02000603000000000000" pitchFamily="2" charset="0"/>
                        </a:rPr>
                        <a:t>μ</a:t>
                      </a:r>
                      <a:r>
                        <a:rPr lang="en-US" sz="1800" baseline="0" dirty="0" smtClean="0">
                          <a:latin typeface="CMU Bright" panose="02000603000000000000" pitchFamily="2" charset="0"/>
                          <a:ea typeface="CMU Bright" panose="02000603000000000000" pitchFamily="2" charset="0"/>
                          <a:cs typeface="CMU Bright" panose="02000603000000000000" pitchFamily="2" charset="0"/>
                        </a:rPr>
                        <a:t>m</a:t>
                      </a:r>
                      <a:endParaRPr lang="en-US" sz="1800" dirty="0">
                        <a:latin typeface="CMU Bright" panose="02000603000000000000" pitchFamily="2" charset="0"/>
                        <a:ea typeface="CMU Bright" panose="02000603000000000000" pitchFamily="2" charset="0"/>
                        <a:cs typeface="CMU Bright" panose="02000603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5" name="Picture 4" descr="e_col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507556">
            <a:off x="3118488" y="1398137"/>
            <a:ext cx="1772327" cy="2248035"/>
          </a:xfrm>
          <a:prstGeom prst="rect">
            <a:avLst/>
          </a:prstGeom>
          <a:effectLst>
            <a:outerShdw blurRad="50800" dist="38100" dir="2700000" algn="tl" rotWithShape="0">
              <a:prstClr val="black">
                <a:alpha val="40000"/>
              </a:prstClr>
            </a:outerShdw>
          </a:effectLst>
        </p:spPr>
      </p:pic>
      <p:pic>
        <p:nvPicPr>
          <p:cNvPr id="8" name="Picture 7" descr="MycoplasmaGenitaliu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199" y="1757967"/>
            <a:ext cx="990600" cy="1580243"/>
          </a:xfrm>
          <a:prstGeom prst="rect">
            <a:avLst/>
          </a:prstGeom>
          <a:effectLst>
            <a:outerShdw blurRad="50800" dist="38100" dir="2700000" algn="tl" rotWithShape="0">
              <a:prstClr val="black">
                <a:alpha val="40000"/>
              </a:prstClr>
            </a:outerShdw>
          </a:effectLst>
        </p:spPr>
      </p:pic>
      <p:sp>
        <p:nvSpPr>
          <p:cNvPr id="12" name="Title 1"/>
          <p:cNvSpPr>
            <a:spLocks noGrp="1"/>
          </p:cNvSpPr>
          <p:nvPr>
            <p:ph type="title"/>
          </p:nvPr>
        </p:nvSpPr>
        <p:spPr>
          <a:xfrm>
            <a:off x="0" y="0"/>
            <a:ext cx="9144000" cy="731520"/>
          </a:xfrm>
        </p:spPr>
        <p:txBody>
          <a:bodyPr>
            <a:normAutofit fontScale="90000"/>
          </a:bodyPr>
          <a:lstStyle/>
          <a:p>
            <a:r>
              <a:rPr lang="en-US" dirty="0"/>
              <a:t>Example: </a:t>
            </a:r>
            <a:r>
              <a:rPr lang="en-US" i="1" dirty="0" smtClean="0"/>
              <a:t>Mycoplasma genitalium</a:t>
            </a:r>
            <a:r>
              <a:rPr lang="en-US" dirty="0" smtClean="0"/>
              <a:t> WC model</a:t>
            </a:r>
            <a:endParaRPr lang="en-US" dirty="0"/>
          </a:p>
        </p:txBody>
      </p:sp>
    </p:spTree>
    <p:extLst>
      <p:ext uri="{BB962C8B-B14F-4D97-AF65-F5344CB8AC3E}">
        <p14:creationId xmlns:p14="http://schemas.microsoft.com/office/powerpoint/2010/main" val="78825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www.sciencemag.org/content/326/5957/1235/F4.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894" y="1981200"/>
            <a:ext cx="3254213"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389625" y="4876800"/>
            <a:ext cx="2364751" cy="503984"/>
          </a:xfrm>
          <a:prstGeom prst="rect">
            <a:avLst/>
          </a:prstGeom>
        </p:spPr>
        <p:txBody>
          <a:bodyPr wrap="none">
            <a:spAutoFit/>
          </a:bodyPr>
          <a:lstStyle/>
          <a:p>
            <a:pPr lvl="0" algn="ctr">
              <a:lnSpc>
                <a:spcPts val="1600"/>
              </a:lnSpc>
              <a:defRPr/>
            </a:pPr>
            <a:r>
              <a:rPr lang="en-US" b="1" dirty="0" smtClean="0">
                <a:latin typeface="+mj-lt"/>
                <a:ea typeface="CMU Bright" panose="02000603000000000000" pitchFamily="2" charset="0"/>
                <a:cs typeface="CMU Bright" panose="02000603000000000000" pitchFamily="2" charset="0"/>
              </a:rPr>
              <a:t>Genomic-scale data</a:t>
            </a:r>
          </a:p>
          <a:p>
            <a:pPr lvl="0" algn="ctr">
              <a:lnSpc>
                <a:spcPts val="1600"/>
              </a:lnSpc>
              <a:defRPr/>
            </a:pPr>
            <a:r>
              <a:rPr lang="en-US" dirty="0" err="1" smtClean="0">
                <a:latin typeface="+mj-lt"/>
                <a:ea typeface="CMU Bright" panose="02000603000000000000" pitchFamily="2" charset="0"/>
                <a:cs typeface="CMU Bright" panose="02000603000000000000" pitchFamily="2" charset="0"/>
              </a:rPr>
              <a:t>Kühner</a:t>
            </a:r>
            <a:r>
              <a:rPr lang="en-US" dirty="0" smtClean="0">
                <a:latin typeface="+mj-lt"/>
                <a:ea typeface="CMU Bright" panose="02000603000000000000" pitchFamily="2" charset="0"/>
                <a:cs typeface="CMU Bright" panose="02000603000000000000" pitchFamily="2" charset="0"/>
              </a:rPr>
              <a:t> et. al, 2009</a:t>
            </a:r>
            <a:endParaRPr lang="en-US" dirty="0">
              <a:latin typeface="+mj-lt"/>
              <a:ea typeface="CMU Bright" panose="02000603000000000000" pitchFamily="2" charset="0"/>
              <a:cs typeface="CMU Bright" panose="02000603000000000000" pitchFamily="2" charset="0"/>
            </a:endParaRPr>
          </a:p>
        </p:txBody>
      </p:sp>
      <p:sp>
        <p:nvSpPr>
          <p:cNvPr id="3" name="Title 2"/>
          <p:cNvSpPr>
            <a:spLocks noGrp="1"/>
          </p:cNvSpPr>
          <p:nvPr>
            <p:ph type="title"/>
          </p:nvPr>
        </p:nvSpPr>
        <p:spPr/>
        <p:txBody>
          <a:bodyPr>
            <a:normAutofit/>
          </a:bodyPr>
          <a:lstStyle/>
          <a:p>
            <a:r>
              <a:rPr lang="en-US" dirty="0" smtClean="0"/>
              <a:t>Mycoplasmas are well-characterized</a:t>
            </a:r>
            <a:endParaRPr lang="en-US" dirty="0"/>
          </a:p>
        </p:txBody>
      </p:sp>
    </p:spTree>
    <p:extLst>
      <p:ext uri="{BB962C8B-B14F-4D97-AF65-F5344CB8AC3E}">
        <p14:creationId xmlns:p14="http://schemas.microsoft.com/office/powerpoint/2010/main" val="37100907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1" descr="model overview.png"/>
          <p:cNvPicPr>
            <a:picLocks noGrp="1" noChangeAspect="1"/>
          </p:cNvPicPr>
          <p:nvPr>
            <p:ph idx="1"/>
          </p:nvPr>
        </p:nvPicPr>
        <p:blipFill>
          <a:blip r:embed="rId2" cstate="print">
            <a:extLst>
              <a:ext uri="{28A0092B-C50C-407E-A947-70E740481C1C}">
                <a14:useLocalDpi xmlns:a14="http://schemas.microsoft.com/office/drawing/2010/main" val="0"/>
              </a:ext>
            </a:extLst>
          </a:blip>
          <a:srcRect l="1285" r="1285"/>
          <a:stretch>
            <a:fillRect/>
          </a:stretch>
        </p:blipFill>
        <p:spPr>
          <a:xfrm>
            <a:off x="768785" y="1052588"/>
            <a:ext cx="7606431" cy="5411278"/>
          </a:xfrm>
          <a:effectLst/>
        </p:spPr>
      </p:pic>
      <p:sp>
        <p:nvSpPr>
          <p:cNvPr id="5" name="TextBox 4"/>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CMU Bright" panose="02000603000000000000" pitchFamily="2" charset="0"/>
                <a:ea typeface="CMU Bright" panose="02000603000000000000" pitchFamily="2" charset="0"/>
                <a:cs typeface="CMU Bright" panose="02000603000000000000" pitchFamily="2" charset="0"/>
              </a:rPr>
              <a:t>Karr et al., 2012</a:t>
            </a:r>
            <a:endParaRPr lang="en-US" sz="1400" i="1" dirty="0">
              <a:latin typeface="CMU Bright" panose="02000603000000000000" pitchFamily="2" charset="0"/>
              <a:ea typeface="CMU Bright" panose="02000603000000000000" pitchFamily="2" charset="0"/>
              <a:cs typeface="CMU Bright" panose="02000603000000000000" pitchFamily="2" charset="0"/>
            </a:endParaRPr>
          </a:p>
        </p:txBody>
      </p:sp>
      <p:sp>
        <p:nvSpPr>
          <p:cNvPr id="3" name="Title 2"/>
          <p:cNvSpPr>
            <a:spLocks noGrp="1"/>
          </p:cNvSpPr>
          <p:nvPr>
            <p:ph type="title"/>
          </p:nvPr>
        </p:nvSpPr>
        <p:spPr/>
        <p:txBody>
          <a:bodyPr/>
          <a:lstStyle/>
          <a:p>
            <a:r>
              <a:rPr lang="en-US" dirty="0" smtClean="0"/>
              <a:t>Model includes 28 pathway submodels</a:t>
            </a:r>
            <a:endParaRPr lang="en-US" dirty="0"/>
          </a:p>
        </p:txBody>
      </p:sp>
    </p:spTree>
    <p:extLst>
      <p:ext uri="{BB962C8B-B14F-4D97-AF65-F5344CB8AC3E}">
        <p14:creationId xmlns:p14="http://schemas.microsoft.com/office/powerpoint/2010/main" val="358844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CMU Bright" panose="02000603000000000000" pitchFamily="2" charset="0"/>
                <a:ea typeface="CMU Bright" panose="02000603000000000000" pitchFamily="2" charset="0"/>
                <a:cs typeface="CMU Bright" panose="02000603000000000000" pitchFamily="2" charset="0"/>
              </a:rPr>
              <a:t>Karr et al., 2012</a:t>
            </a:r>
            <a:endParaRPr lang="en-US" sz="1400" i="1" dirty="0">
              <a:latin typeface="CMU Bright" panose="02000603000000000000" pitchFamily="2" charset="0"/>
              <a:ea typeface="CMU Bright" panose="02000603000000000000" pitchFamily="2" charset="0"/>
              <a:cs typeface="CMU Bright" panose="02000603000000000000"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7495" y="940672"/>
            <a:ext cx="4829011" cy="5794812"/>
          </a:xfrm>
          <a:prstGeom prst="rect">
            <a:avLst/>
          </a:prstGeom>
        </p:spPr>
      </p:pic>
      <p:sp>
        <p:nvSpPr>
          <p:cNvPr id="6" name="Title 5"/>
          <p:cNvSpPr>
            <a:spLocks noGrp="1"/>
          </p:cNvSpPr>
          <p:nvPr>
            <p:ph type="title"/>
          </p:nvPr>
        </p:nvSpPr>
        <p:spPr/>
        <p:txBody>
          <a:bodyPr>
            <a:normAutofit fontScale="90000"/>
          </a:bodyPr>
          <a:lstStyle/>
          <a:p>
            <a:r>
              <a:rPr lang="en-US" dirty="0" smtClean="0"/>
              <a:t>Submodels are mapped onto 16 common states</a:t>
            </a:r>
            <a:endParaRPr lang="en-US" dirty="0"/>
          </a:p>
        </p:txBody>
      </p:sp>
    </p:spTree>
    <p:extLst>
      <p:ext uri="{BB962C8B-B14F-4D97-AF65-F5344CB8AC3E}">
        <p14:creationId xmlns:p14="http://schemas.microsoft.com/office/powerpoint/2010/main" val="98906451"/>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p:txBody>
          <a:bodyPr>
            <a:normAutofit/>
          </a:bodyPr>
          <a:lstStyle/>
          <a:p>
            <a:r>
              <a:rPr lang="en-US" dirty="0"/>
              <a:t>Model </a:t>
            </a:r>
            <a:r>
              <a:rPr lang="en-US" dirty="0" smtClean="0"/>
              <a:t>represents </a:t>
            </a:r>
            <a:r>
              <a:rPr lang="en-US" dirty="0"/>
              <a:t>76% of genes</a:t>
            </a:r>
          </a:p>
        </p:txBody>
      </p:sp>
      <p:graphicFrame>
        <p:nvGraphicFramePr>
          <p:cNvPr id="31" name="Content Placeholder 5"/>
          <p:cNvGraphicFramePr>
            <a:graphicFrameLocks noGrp="1"/>
          </p:cNvGraphicFramePr>
          <p:nvPr>
            <p:ph idx="1"/>
            <p:extLst>
              <p:ext uri="{D42A27DB-BD31-4B8C-83A1-F6EECF244321}">
                <p14:modId xmlns:p14="http://schemas.microsoft.com/office/powerpoint/2010/main" val="4182842685"/>
              </p:ext>
            </p:extLst>
          </p:nvPr>
        </p:nvGraphicFramePr>
        <p:xfrm>
          <a:off x="1676400" y="914400"/>
          <a:ext cx="57912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1"/>
          <p:cNvSpPr txBox="1"/>
          <p:nvPr/>
        </p:nvSpPr>
        <p:spPr>
          <a:xfrm rot="16200000">
            <a:off x="1762125" y="1609725"/>
            <a:ext cx="666750" cy="228599"/>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solidFill>
                  <a:schemeClr val="accent2"/>
                </a:solidFill>
                <a:latin typeface="CMU Bright" panose="02000603000000000000" pitchFamily="2" charset="0"/>
                <a:ea typeface="CMU Bright" panose="02000603000000000000" pitchFamily="2" charset="0"/>
                <a:cs typeface="CMU Bright" panose="02000603000000000000" pitchFamily="2" charset="0"/>
              </a:rPr>
              <a:t>DNA</a:t>
            </a:r>
            <a:endParaRPr lang="en-US" sz="2000" dirty="0">
              <a:solidFill>
                <a:schemeClr val="accent2"/>
              </a:solidFill>
              <a:latin typeface="CMU Bright" panose="02000603000000000000" pitchFamily="2" charset="0"/>
              <a:ea typeface="CMU Bright" panose="02000603000000000000" pitchFamily="2" charset="0"/>
              <a:cs typeface="CMU Bright" panose="02000603000000000000" pitchFamily="2" charset="0"/>
            </a:endParaRPr>
          </a:p>
        </p:txBody>
      </p:sp>
      <p:sp>
        <p:nvSpPr>
          <p:cNvPr id="33" name="TextBox 1"/>
          <p:cNvSpPr txBox="1"/>
          <p:nvPr/>
        </p:nvSpPr>
        <p:spPr>
          <a:xfrm rot="16200000">
            <a:off x="1809751" y="2628900"/>
            <a:ext cx="571499" cy="228601"/>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solidFill>
                  <a:srgbClr val="9EBD5F"/>
                </a:solidFill>
                <a:latin typeface="CMU Bright" panose="02000603000000000000" pitchFamily="2" charset="0"/>
                <a:ea typeface="CMU Bright" panose="02000603000000000000" pitchFamily="2" charset="0"/>
                <a:cs typeface="CMU Bright" panose="02000603000000000000" pitchFamily="2" charset="0"/>
              </a:rPr>
              <a:t>RNA</a:t>
            </a:r>
          </a:p>
        </p:txBody>
      </p:sp>
      <p:sp>
        <p:nvSpPr>
          <p:cNvPr id="34" name="TextBox 1"/>
          <p:cNvSpPr txBox="1"/>
          <p:nvPr/>
        </p:nvSpPr>
        <p:spPr>
          <a:xfrm rot="16200000">
            <a:off x="1638301" y="3962400"/>
            <a:ext cx="914400" cy="228601"/>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solidFill>
                  <a:srgbClr val="F5862B"/>
                </a:solidFill>
                <a:latin typeface="CMU Bright" panose="02000603000000000000" pitchFamily="2" charset="0"/>
                <a:ea typeface="CMU Bright" panose="02000603000000000000" pitchFamily="2" charset="0"/>
                <a:cs typeface="CMU Bright" panose="02000603000000000000" pitchFamily="2" charset="0"/>
              </a:rPr>
              <a:t>Protein</a:t>
            </a:r>
          </a:p>
        </p:txBody>
      </p:sp>
      <p:sp>
        <p:nvSpPr>
          <p:cNvPr id="35" name="TextBox 1"/>
          <p:cNvSpPr txBox="1"/>
          <p:nvPr/>
        </p:nvSpPr>
        <p:spPr>
          <a:xfrm rot="16200000">
            <a:off x="1695452" y="5276849"/>
            <a:ext cx="800100" cy="228602"/>
          </a:xfrm>
          <a:prstGeom prst="rect">
            <a:avLst/>
          </a:prstGeom>
        </p:spPr>
        <p:txBody>
          <a:bodyPr wrap="square" lIns="0" tIns="0" rIns="0" bIns="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Other</a:t>
            </a:r>
            <a:endParaRPr lang="en-US" sz="2000" dirty="0">
              <a:solidFill>
                <a:srgbClr val="00ADEF"/>
              </a:solidFill>
              <a:latin typeface="CMU Bright" panose="02000603000000000000" pitchFamily="2" charset="0"/>
              <a:ea typeface="CMU Bright" panose="02000603000000000000" pitchFamily="2" charset="0"/>
              <a:cs typeface="CMU Bright" panose="02000603000000000000" pitchFamily="2" charset="0"/>
            </a:endParaRPr>
          </a:p>
        </p:txBody>
      </p:sp>
      <p:grpSp>
        <p:nvGrpSpPr>
          <p:cNvPr id="36" name="Group 14"/>
          <p:cNvGrpSpPr/>
          <p:nvPr/>
        </p:nvGrpSpPr>
        <p:grpSpPr>
          <a:xfrm>
            <a:off x="2285999" y="5048250"/>
            <a:ext cx="152400" cy="685800"/>
            <a:chOff x="1676400" y="5029200"/>
            <a:chExt cx="152400" cy="609600"/>
          </a:xfrm>
        </p:grpSpPr>
        <p:sp>
          <p:nvSpPr>
            <p:cNvPr id="37" name="Straight Connector 36"/>
            <p:cNvSpPr/>
            <p:nvPr/>
          </p:nvSpPr>
          <p:spPr>
            <a:xfrm rot="10800000">
              <a:off x="1676400" y="5638800"/>
              <a:ext cx="152400" cy="0"/>
            </a:xfrm>
            <a:prstGeom prst="line">
              <a:avLst/>
            </a:prstGeom>
            <a:ln w="25400">
              <a:solidFill>
                <a:srgbClr val="00ADEF"/>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8" name="Straight Connector 37"/>
            <p:cNvSpPr/>
            <p:nvPr/>
          </p:nvSpPr>
          <p:spPr>
            <a:xfrm rot="5400000" flipH="1" flipV="1">
              <a:off x="1371600" y="5334000"/>
              <a:ext cx="609600" cy="0"/>
            </a:xfrm>
            <a:prstGeom prst="line">
              <a:avLst/>
            </a:prstGeom>
            <a:ln w="25400">
              <a:solidFill>
                <a:srgbClr val="00ADEF"/>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39" name="Straight Connector 38"/>
            <p:cNvSpPr/>
            <p:nvPr/>
          </p:nvSpPr>
          <p:spPr>
            <a:xfrm rot="10800000">
              <a:off x="1676400" y="5029200"/>
              <a:ext cx="152400" cy="0"/>
            </a:xfrm>
            <a:prstGeom prst="line">
              <a:avLst/>
            </a:prstGeom>
            <a:ln w="25400">
              <a:solidFill>
                <a:srgbClr val="00ADEF"/>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0" name="Group 16"/>
          <p:cNvGrpSpPr/>
          <p:nvPr/>
        </p:nvGrpSpPr>
        <p:grpSpPr>
          <a:xfrm>
            <a:off x="2285999" y="3200400"/>
            <a:ext cx="152400" cy="1752600"/>
            <a:chOff x="1676400" y="5029200"/>
            <a:chExt cx="152400" cy="609600"/>
          </a:xfrm>
        </p:grpSpPr>
        <p:sp>
          <p:nvSpPr>
            <p:cNvPr id="41" name="Straight Connector 40"/>
            <p:cNvSpPr/>
            <p:nvPr/>
          </p:nvSpPr>
          <p:spPr>
            <a:xfrm rot="10800000">
              <a:off x="1676400" y="5638800"/>
              <a:ext cx="1524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2" name="Straight Connector 41"/>
            <p:cNvSpPr/>
            <p:nvPr/>
          </p:nvSpPr>
          <p:spPr>
            <a:xfrm rot="5400000" flipH="1" flipV="1">
              <a:off x="1371600" y="5334000"/>
              <a:ext cx="6096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43" name="Straight Connector 42"/>
            <p:cNvSpPr/>
            <p:nvPr/>
          </p:nvSpPr>
          <p:spPr>
            <a:xfrm rot="10800000">
              <a:off x="1676400" y="5029200"/>
              <a:ext cx="15240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4" name="Group 20"/>
          <p:cNvGrpSpPr/>
          <p:nvPr/>
        </p:nvGrpSpPr>
        <p:grpSpPr>
          <a:xfrm>
            <a:off x="2285999" y="2362200"/>
            <a:ext cx="152400" cy="762000"/>
            <a:chOff x="1676400" y="5029200"/>
            <a:chExt cx="152400" cy="609600"/>
          </a:xfrm>
        </p:grpSpPr>
        <p:sp>
          <p:nvSpPr>
            <p:cNvPr id="45" name="Straight Connector 44"/>
            <p:cNvSpPr/>
            <p:nvPr/>
          </p:nvSpPr>
          <p:spPr>
            <a:xfrm rot="10800000">
              <a:off x="1676400" y="5638800"/>
              <a:ext cx="152400"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solidFill>
                  <a:srgbClr val="A0BF61"/>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6" name="Straight Connector 45"/>
            <p:cNvSpPr/>
            <p:nvPr/>
          </p:nvSpPr>
          <p:spPr>
            <a:xfrm rot="5400000" flipH="1" flipV="1">
              <a:off x="1371600" y="5334000"/>
              <a:ext cx="609600"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solidFill>
                  <a:srgbClr val="A0BF61"/>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7" name="Straight Connector 46"/>
            <p:cNvSpPr/>
            <p:nvPr/>
          </p:nvSpPr>
          <p:spPr>
            <a:xfrm rot="10800000">
              <a:off x="1676400" y="5029200"/>
              <a:ext cx="152400"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solidFill>
                  <a:srgbClr val="A0BF61"/>
                </a:solidFill>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48" name="Group 24"/>
          <p:cNvGrpSpPr/>
          <p:nvPr/>
        </p:nvGrpSpPr>
        <p:grpSpPr>
          <a:xfrm>
            <a:off x="2285999" y="1257300"/>
            <a:ext cx="152400" cy="1028700"/>
            <a:chOff x="1676400" y="5029199"/>
            <a:chExt cx="152400" cy="609601"/>
          </a:xfrm>
        </p:grpSpPr>
        <p:sp>
          <p:nvSpPr>
            <p:cNvPr id="49" name="Straight Connector 48"/>
            <p:cNvSpPr/>
            <p:nvPr/>
          </p:nvSpPr>
          <p:spPr>
            <a:xfrm rot="10800000">
              <a:off x="1676400" y="5638800"/>
              <a:ext cx="1524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0" name="Straight Connector 49"/>
            <p:cNvSpPr/>
            <p:nvPr/>
          </p:nvSpPr>
          <p:spPr>
            <a:xfrm rot="5400000" flipH="1" flipV="1">
              <a:off x="1371600" y="5333999"/>
              <a:ext cx="6096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1" name="Straight Connector 50"/>
            <p:cNvSpPr/>
            <p:nvPr/>
          </p:nvSpPr>
          <p:spPr>
            <a:xfrm rot="10800000">
              <a:off x="1676400" y="5029200"/>
              <a:ext cx="152400"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a:latin typeface="CMU Bright" panose="02000603000000000000" pitchFamily="2" charset="0"/>
                <a:ea typeface="CMU Bright" panose="02000603000000000000" pitchFamily="2" charset="0"/>
                <a:cs typeface="CMU Bright" panose="02000603000000000000" pitchFamily="2" charset="0"/>
              </a:endParaRPr>
            </a:p>
          </p:txBody>
        </p:sp>
      </p:grpSp>
      <p:sp>
        <p:nvSpPr>
          <p:cNvPr id="52" name="Rectangle 51"/>
          <p:cNvSpPr/>
          <p:nvPr/>
        </p:nvSpPr>
        <p:spPr>
          <a:xfrm>
            <a:off x="2438399" y="1229868"/>
            <a:ext cx="1219200" cy="4686476"/>
          </a:xfrm>
          <a:prstGeom prst="rect">
            <a:avLst/>
          </a:prstGeom>
          <a:ln>
            <a:noFill/>
          </a:ln>
        </p:spPr>
        <p:txBody>
          <a:bodyPr wrap="square" lIns="0" tIns="0" rIns="0" bIns="0">
            <a:spAutoFit/>
          </a:bodyPr>
          <a:lstStyle/>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Condensation</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Segregation</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Damage</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Repair</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Replication</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Rep Init</a:t>
            </a:r>
          </a:p>
          <a:p>
            <a:pPr algn="r">
              <a:lnSpc>
                <a:spcPct val="91000"/>
              </a:lnSpc>
            </a:pPr>
            <a:r>
              <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rPr>
              <a:t>Trans </a:t>
            </a:r>
            <a:r>
              <a:rPr lang="en-US" sz="1200" dirty="0" err="1" smtClean="0">
                <a:solidFill>
                  <a:srgbClr val="CD7371"/>
                </a:solidFill>
                <a:latin typeface="CMU Bright" panose="02000603000000000000" pitchFamily="2" charset="0"/>
                <a:ea typeface="CMU Bright" panose="02000603000000000000" pitchFamily="2" charset="0"/>
                <a:cs typeface="CMU Bright" panose="02000603000000000000" pitchFamily="2" charset="0"/>
              </a:rPr>
              <a:t>Reg</a:t>
            </a:r>
            <a:endParaRPr lang="en-US" sz="1200" dirty="0" smtClean="0">
              <a:solidFill>
                <a:srgbClr val="CD7371"/>
              </a:solidFill>
              <a:latin typeface="CMU Bright" panose="02000603000000000000" pitchFamily="2" charset="0"/>
              <a:ea typeface="CMU Bright" panose="02000603000000000000" pitchFamily="2" charset="0"/>
              <a:cs typeface="CMU Bright" panose="02000603000000000000" pitchFamily="2" charset="0"/>
            </a:endParaRPr>
          </a:p>
          <a:p>
            <a:pPr algn="r">
              <a:lnSpc>
                <a:spcPct val="91000"/>
              </a:lnSpc>
            </a:pPr>
            <a:r>
              <a:rPr lang="en-US" sz="1200" dirty="0" smtClean="0">
                <a:solidFill>
                  <a:srgbClr val="9EBD5F"/>
                </a:solidFill>
                <a:latin typeface="CMU Bright" panose="02000603000000000000" pitchFamily="2" charset="0"/>
                <a:ea typeface="CMU Bright" panose="02000603000000000000" pitchFamily="2" charset="0"/>
                <a:cs typeface="CMU Bright" panose="02000603000000000000" pitchFamily="2" charset="0"/>
              </a:rPr>
              <a:t>Degradation</a:t>
            </a:r>
          </a:p>
          <a:p>
            <a:pPr algn="r">
              <a:lnSpc>
                <a:spcPct val="91000"/>
              </a:lnSpc>
            </a:pPr>
            <a:r>
              <a:rPr lang="en-US" sz="1200" dirty="0" smtClean="0">
                <a:solidFill>
                  <a:srgbClr val="9EBD5F"/>
                </a:solidFill>
                <a:latin typeface="CMU Bright" panose="02000603000000000000" pitchFamily="2" charset="0"/>
                <a:ea typeface="CMU Bright" panose="02000603000000000000" pitchFamily="2" charset="0"/>
                <a:cs typeface="CMU Bright" panose="02000603000000000000" pitchFamily="2" charset="0"/>
              </a:rPr>
              <a:t>Modification</a:t>
            </a:r>
          </a:p>
          <a:p>
            <a:pPr algn="r">
              <a:lnSpc>
                <a:spcPct val="91000"/>
              </a:lnSpc>
            </a:pPr>
            <a:r>
              <a:rPr lang="en-US" sz="1200" dirty="0" smtClean="0">
                <a:solidFill>
                  <a:srgbClr val="9EBD5F"/>
                </a:solidFill>
                <a:latin typeface="CMU Bright" panose="02000603000000000000" pitchFamily="2" charset="0"/>
                <a:ea typeface="CMU Bright" panose="02000603000000000000" pitchFamily="2" charset="0"/>
                <a:cs typeface="CMU Bright" panose="02000603000000000000" pitchFamily="2" charset="0"/>
              </a:rPr>
              <a:t>Processing</a:t>
            </a:r>
          </a:p>
          <a:p>
            <a:pPr algn="r">
              <a:lnSpc>
                <a:spcPct val="91000"/>
              </a:lnSpc>
            </a:pPr>
            <a:r>
              <a:rPr lang="en-US" sz="1200" dirty="0" smtClean="0">
                <a:solidFill>
                  <a:srgbClr val="9EBD5F"/>
                </a:solidFill>
                <a:latin typeface="CMU Bright" panose="02000603000000000000" pitchFamily="2" charset="0"/>
                <a:ea typeface="CMU Bright" panose="02000603000000000000" pitchFamily="2" charset="0"/>
                <a:cs typeface="CMU Bright" panose="02000603000000000000" pitchFamily="2" charset="0"/>
              </a:rPr>
              <a:t>Transcription</a:t>
            </a:r>
          </a:p>
          <a:p>
            <a:pPr algn="r">
              <a:lnSpc>
                <a:spcPct val="91000"/>
              </a:lnSpc>
            </a:pPr>
            <a:r>
              <a:rPr lang="en-US" sz="1200" dirty="0" err="1" smtClean="0">
                <a:solidFill>
                  <a:srgbClr val="9EBD5F"/>
                </a:solidFill>
                <a:latin typeface="CMU Bright" panose="02000603000000000000" pitchFamily="2" charset="0"/>
                <a:ea typeface="CMU Bright" panose="02000603000000000000" pitchFamily="2" charset="0"/>
                <a:cs typeface="CMU Bright" panose="02000603000000000000" pitchFamily="2" charset="0"/>
              </a:rPr>
              <a:t>Aminoacylation</a:t>
            </a:r>
            <a:endParaRPr lang="en-US" sz="1200" dirty="0" smtClean="0">
              <a:solidFill>
                <a:srgbClr val="9EBD5F"/>
              </a:solidFill>
              <a:latin typeface="CMU Bright" panose="02000603000000000000" pitchFamily="2" charset="0"/>
              <a:ea typeface="CMU Bright" panose="02000603000000000000" pitchFamily="2" charset="0"/>
              <a:cs typeface="CMU Bright" panose="02000603000000000000" pitchFamily="2" charset="0"/>
            </a:endParaRPr>
          </a:p>
          <a:p>
            <a:pPr algn="r">
              <a:lnSpc>
                <a:spcPct val="91000"/>
              </a:lnSpc>
            </a:pPr>
            <a:r>
              <a:rPr lang="en-US" sz="1200" dirty="0" err="1" smtClean="0">
                <a:solidFill>
                  <a:srgbClr val="F5862B"/>
                </a:solidFill>
                <a:latin typeface="CMU Bright" panose="02000603000000000000" pitchFamily="2" charset="0"/>
                <a:ea typeface="CMU Bright" panose="02000603000000000000" pitchFamily="2" charset="0"/>
                <a:cs typeface="CMU Bright" panose="02000603000000000000" pitchFamily="2" charset="0"/>
              </a:rPr>
              <a:t>Complexation</a:t>
            </a:r>
            <a:endPar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endParaRP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Activation</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Degradation</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Folding</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Modification</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Processing I</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Processing II</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Translocation</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Ribosome</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Term Org</a:t>
            </a:r>
          </a:p>
          <a:p>
            <a:pPr algn="r">
              <a:lnSpc>
                <a:spcPct val="91000"/>
              </a:lnSpc>
            </a:pPr>
            <a:r>
              <a:rPr lang="en-US" sz="1200" dirty="0" smtClean="0">
                <a:solidFill>
                  <a:srgbClr val="F5862B"/>
                </a:solidFill>
                <a:latin typeface="CMU Bright" panose="02000603000000000000" pitchFamily="2" charset="0"/>
                <a:ea typeface="CMU Bright" panose="02000603000000000000" pitchFamily="2" charset="0"/>
                <a:cs typeface="CMU Bright" panose="02000603000000000000" pitchFamily="2" charset="0"/>
              </a:rPr>
              <a:t>Translation</a:t>
            </a:r>
          </a:p>
          <a:p>
            <a:pPr algn="r">
              <a:lnSpc>
                <a:spcPct val="91000"/>
              </a:lnSpc>
            </a:pPr>
            <a:r>
              <a:rPr lang="en-US" sz="12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Shape</a:t>
            </a:r>
          </a:p>
          <a:p>
            <a:pPr algn="r">
              <a:lnSpc>
                <a:spcPct val="91000"/>
              </a:lnSpc>
            </a:pPr>
            <a:r>
              <a:rPr lang="en-US" sz="1200" dirty="0" err="1" smtClean="0">
                <a:solidFill>
                  <a:srgbClr val="00ADEF"/>
                </a:solidFill>
                <a:latin typeface="CMU Bright" panose="02000603000000000000" pitchFamily="2" charset="0"/>
                <a:ea typeface="CMU Bright" panose="02000603000000000000" pitchFamily="2" charset="0"/>
                <a:cs typeface="CMU Bright" panose="02000603000000000000" pitchFamily="2" charset="0"/>
              </a:rPr>
              <a:t>Cytokinesis</a:t>
            </a:r>
            <a:endParaRPr lang="en-US" sz="12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endParaRPr>
          </a:p>
          <a:p>
            <a:pPr algn="r">
              <a:lnSpc>
                <a:spcPct val="91000"/>
              </a:lnSpc>
            </a:pPr>
            <a:r>
              <a:rPr lang="en-US" sz="1200" dirty="0" err="1" smtClean="0">
                <a:solidFill>
                  <a:srgbClr val="00ADEF"/>
                </a:solidFill>
                <a:latin typeface="CMU Bright" panose="02000603000000000000" pitchFamily="2" charset="0"/>
                <a:ea typeface="CMU Bright" panose="02000603000000000000" pitchFamily="2" charset="0"/>
                <a:cs typeface="CMU Bright" panose="02000603000000000000" pitchFamily="2" charset="0"/>
              </a:rPr>
              <a:t>FtsZ</a:t>
            </a:r>
            <a:endParaRPr lang="en-US" sz="12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endParaRPr>
          </a:p>
          <a:p>
            <a:pPr algn="r">
              <a:lnSpc>
                <a:spcPct val="91000"/>
              </a:lnSpc>
            </a:pPr>
            <a:r>
              <a:rPr lang="en-US" sz="12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Metabolism</a:t>
            </a:r>
          </a:p>
        </p:txBody>
      </p:sp>
    </p:spTree>
    <p:extLst>
      <p:ext uri="{BB962C8B-B14F-4D97-AF65-F5344CB8AC3E}">
        <p14:creationId xmlns:p14="http://schemas.microsoft.com/office/powerpoint/2010/main" val="13671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a:t>
            </a:r>
            <a:r>
              <a:rPr lang="en-US" dirty="0" smtClean="0"/>
              <a:t>statistics</a:t>
            </a:r>
            <a:endParaRPr lang="en-US" dirty="0"/>
          </a:p>
        </p:txBody>
      </p:sp>
      <p:sp>
        <p:nvSpPr>
          <p:cNvPr id="3" name="Content Placeholder 2"/>
          <p:cNvSpPr>
            <a:spLocks noGrp="1"/>
          </p:cNvSpPr>
          <p:nvPr>
            <p:ph sz="half" idx="1"/>
          </p:nvPr>
        </p:nvSpPr>
        <p:spPr/>
        <p:txBody>
          <a:bodyPr lIns="0" tIns="0" rIns="0" bIns="0">
            <a:noAutofit/>
          </a:bodyPr>
          <a:lstStyle/>
          <a:p>
            <a:pPr marL="0" indent="0">
              <a:spcBef>
                <a:spcPts val="0"/>
              </a:spcBef>
              <a:buNone/>
            </a:pPr>
            <a:r>
              <a:rPr lang="en-US" b="1" dirty="0" smtClean="0">
                <a:latin typeface="CMU Bright" panose="02000603000000000000" pitchFamily="2" charset="0"/>
                <a:ea typeface="CMU Bright" panose="02000603000000000000" pitchFamily="2" charset="0"/>
                <a:cs typeface="CMU Bright" panose="02000603000000000000" pitchFamily="2" charset="0"/>
              </a:rPr>
              <a:t>Model</a:t>
            </a:r>
            <a:endParaRPr lang="en-US" sz="2000" b="1" dirty="0" smtClean="0">
              <a:latin typeface="CMU Bright" panose="02000603000000000000" pitchFamily="2" charset="0"/>
              <a:ea typeface="CMU Bright" panose="02000603000000000000" pitchFamily="2" charset="0"/>
              <a:cs typeface="CMU Bright" panose="02000603000000000000" pitchFamily="2" charset="0"/>
            </a:endParaRP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525 genes</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700 proteins</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600 </a:t>
            </a:r>
            <a:r>
              <a:rPr lang="en-US" sz="2200" dirty="0">
                <a:latin typeface="CMU Bright" panose="02000603000000000000" pitchFamily="2" charset="0"/>
                <a:ea typeface="CMU Bright" panose="02000603000000000000" pitchFamily="2" charset="0"/>
                <a:cs typeface="CMU Bright" panose="02000603000000000000" pitchFamily="2" charset="0"/>
              </a:rPr>
              <a:t>metabolites</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1,800 </a:t>
            </a:r>
            <a:r>
              <a:rPr lang="en-US" sz="2200" dirty="0">
                <a:latin typeface="CMU Bright" panose="02000603000000000000" pitchFamily="2" charset="0"/>
                <a:ea typeface="CMU Bright" panose="02000603000000000000" pitchFamily="2" charset="0"/>
                <a:cs typeface="CMU Bright" panose="02000603000000000000" pitchFamily="2" charset="0"/>
              </a:rPr>
              <a:t>reactions</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1,900 parameters</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930 </a:t>
            </a:r>
            <a:r>
              <a:rPr lang="en-US" sz="2200" dirty="0" smtClean="0">
                <a:latin typeface="CMU Bright" panose="02000603000000000000" pitchFamily="2" charset="0"/>
                <a:ea typeface="CMU Bright" panose="02000603000000000000" pitchFamily="2" charset="0"/>
                <a:cs typeface="CMU Bright" panose="02000603000000000000" pitchFamily="2" charset="0"/>
              </a:rPr>
              <a:t>citations</a:t>
            </a:r>
            <a:endParaRPr lang="en-US" sz="2200" dirty="0">
              <a:latin typeface="CMU Bright" panose="02000603000000000000" pitchFamily="2" charset="0"/>
              <a:ea typeface="CMU Bright" panose="02000603000000000000" pitchFamily="2" charset="0"/>
              <a:cs typeface="CMU Bright" panose="02000603000000000000" pitchFamily="2" charset="0"/>
            </a:endParaRPr>
          </a:p>
        </p:txBody>
      </p:sp>
      <p:sp>
        <p:nvSpPr>
          <p:cNvPr id="6" name="Content Placeholder 5"/>
          <p:cNvSpPr>
            <a:spLocks noGrp="1"/>
          </p:cNvSpPr>
          <p:nvPr>
            <p:ph sz="half" idx="2"/>
          </p:nvPr>
        </p:nvSpPr>
        <p:spPr/>
        <p:txBody>
          <a:bodyPr lIns="0" tIns="0" rIns="0" bIns="0">
            <a:noAutofit/>
          </a:bodyPr>
          <a:lstStyle/>
          <a:p>
            <a:pPr marL="0" indent="0">
              <a:spcBef>
                <a:spcPts val="0"/>
              </a:spcBef>
              <a:buNone/>
            </a:pPr>
            <a:r>
              <a:rPr lang="en-US" b="1" dirty="0">
                <a:latin typeface="CMU Bright" panose="02000603000000000000" pitchFamily="2" charset="0"/>
                <a:ea typeface="CMU Bright" panose="02000603000000000000" pitchFamily="2" charset="0"/>
                <a:cs typeface="CMU Bright" panose="02000603000000000000" pitchFamily="2" charset="0"/>
              </a:rPr>
              <a:t>Code</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163,590 lines (34,380 model)</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2,172 revisions</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3,151 published simulations</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1.5 TB compressed</a:t>
            </a:r>
          </a:p>
          <a:p>
            <a:pPr marL="137160" indent="-137160">
              <a:spcBef>
                <a:spcPts val="0"/>
              </a:spcBef>
            </a:pPr>
            <a:r>
              <a:rPr lang="en-US" sz="2200" dirty="0">
                <a:latin typeface="CMU Bright" panose="02000603000000000000" pitchFamily="2" charset="0"/>
                <a:ea typeface="CMU Bright" panose="02000603000000000000" pitchFamily="2" charset="0"/>
                <a:cs typeface="CMU Bright" panose="02000603000000000000" pitchFamily="2" charset="0"/>
              </a:rPr>
              <a:t>24+ </a:t>
            </a:r>
            <a:r>
              <a:rPr lang="en-US" sz="2200" dirty="0" err="1">
                <a:latin typeface="CMU Bright" panose="02000603000000000000" pitchFamily="2" charset="0"/>
                <a:ea typeface="CMU Bright" panose="02000603000000000000" pitchFamily="2" charset="0"/>
                <a:cs typeface="CMU Bright" panose="02000603000000000000" pitchFamily="2" charset="0"/>
              </a:rPr>
              <a:t>cpu</a:t>
            </a:r>
            <a:r>
              <a:rPr lang="en-US" sz="2200" dirty="0">
                <a:latin typeface="CMU Bright" panose="02000603000000000000" pitchFamily="2" charset="0"/>
                <a:ea typeface="CMU Bright" panose="02000603000000000000" pitchFamily="2" charset="0"/>
                <a:cs typeface="CMU Bright" panose="02000603000000000000" pitchFamily="2" charset="0"/>
              </a:rPr>
              <a:t> </a:t>
            </a:r>
            <a:r>
              <a:rPr lang="en-US" sz="2200" dirty="0" err="1">
                <a:latin typeface="CMU Bright" panose="02000603000000000000" pitchFamily="2" charset="0"/>
                <a:ea typeface="CMU Bright" panose="02000603000000000000" pitchFamily="2" charset="0"/>
                <a:cs typeface="CMU Bright" panose="02000603000000000000" pitchFamily="2" charset="0"/>
              </a:rPr>
              <a:t>yr</a:t>
            </a:r>
            <a:r>
              <a:rPr lang="en-US" sz="2200" dirty="0">
                <a:latin typeface="CMU Bright" panose="02000603000000000000" pitchFamily="2" charset="0"/>
                <a:ea typeface="CMU Bright" panose="02000603000000000000" pitchFamily="2" charset="0"/>
                <a:cs typeface="CMU Bright" panose="02000603000000000000" pitchFamily="2" charset="0"/>
              </a:rPr>
              <a:t> to fit model</a:t>
            </a:r>
          </a:p>
          <a:p>
            <a:pPr marL="0" indent="0">
              <a:spcBef>
                <a:spcPts val="0"/>
              </a:spcBef>
              <a:buNone/>
            </a:pPr>
            <a:endParaRPr lang="en-US" b="1" dirty="0" smtClean="0">
              <a:latin typeface="CMU Bright" panose="02000603000000000000" pitchFamily="2" charset="0"/>
              <a:ea typeface="CMU Bright" panose="02000603000000000000" pitchFamily="2" charset="0"/>
              <a:cs typeface="CMU Bright" panose="02000603000000000000" pitchFamily="2" charset="0"/>
            </a:endParaRPr>
          </a:p>
          <a:p>
            <a:pPr marL="0" indent="0">
              <a:spcBef>
                <a:spcPts val="0"/>
              </a:spcBef>
              <a:buNone/>
            </a:pPr>
            <a:r>
              <a:rPr lang="en-US" b="1" dirty="0" smtClean="0">
                <a:latin typeface="CMU Bright" panose="02000603000000000000" pitchFamily="2" charset="0"/>
                <a:ea typeface="CMU Bright" panose="02000603000000000000" pitchFamily="2" charset="0"/>
                <a:cs typeface="CMU Bright" panose="02000603000000000000" pitchFamily="2" charset="0"/>
              </a:rPr>
              <a:t>Languages</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MATLAB</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Python, JavaScript, HTML, MySQL</a:t>
            </a:r>
          </a:p>
          <a:p>
            <a:pPr marL="137160" indent="-137160">
              <a:spcBef>
                <a:spcPts val="0"/>
              </a:spcBef>
            </a:pPr>
            <a:r>
              <a:rPr lang="en-US" sz="2200" dirty="0" smtClean="0">
                <a:latin typeface="CMU Bright" panose="02000603000000000000" pitchFamily="2" charset="0"/>
                <a:ea typeface="CMU Bright" panose="02000603000000000000" pitchFamily="2" charset="0"/>
                <a:cs typeface="CMU Bright" panose="02000603000000000000" pitchFamily="2" charset="0"/>
              </a:rPr>
              <a:t>Perl, Shell</a:t>
            </a:r>
            <a:endParaRPr lang="en-US" sz="2200" dirty="0">
              <a:latin typeface="CMU Bright" panose="02000603000000000000" pitchFamily="2" charset="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168149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oleCellViz.wmv">
            <a:hlinkClick r:id="" action="ppaction://media"/>
          </p:cNvPr>
          <p:cNvPicPr>
            <a:picLocks noGrp="1" noRot="1" noChangeAspect="1"/>
          </p:cNvPicPr>
          <p:nvPr>
            <p:ph idx="1"/>
            <a:videoFile r:link="rId1"/>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34255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Predicted cell composition</a:t>
            </a:r>
            <a:endParaRPr lang="en-US" dirty="0"/>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6478" y="1600200"/>
            <a:ext cx="8111044" cy="4525963"/>
          </a:xfrm>
        </p:spPr>
      </p:pic>
    </p:spTree>
    <p:extLst>
      <p:ext uri="{BB962C8B-B14F-4D97-AF65-F5344CB8AC3E}">
        <p14:creationId xmlns:p14="http://schemas.microsoft.com/office/powerpoint/2010/main" val="40192345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60450" y="2146301"/>
            <a:ext cx="7023100" cy="2679700"/>
          </a:xfrm>
        </p:spPr>
        <p:txBody>
          <a:bodyPr>
            <a:normAutofit/>
          </a:bodyPr>
          <a:lstStyle/>
          <a:p>
            <a:pPr marL="0" indent="0">
              <a:buNone/>
            </a:pPr>
            <a:r>
              <a:rPr lang="en-US" sz="2800" b="1" dirty="0" smtClean="0"/>
              <a:t>Current approaches rely on trial-and-error</a:t>
            </a:r>
          </a:p>
          <a:p>
            <a:pPr marL="365760" indent="-137160"/>
            <a:r>
              <a:rPr lang="en-US" sz="2400" dirty="0" smtClean="0"/>
              <a:t>No complete understanding of biology</a:t>
            </a:r>
          </a:p>
          <a:p>
            <a:pPr marL="365760" indent="-137160"/>
            <a:r>
              <a:rPr lang="en-US" sz="2400" dirty="0" smtClean="0"/>
              <a:t>Cannot predict behavior</a:t>
            </a:r>
          </a:p>
          <a:p>
            <a:pPr marL="0" indent="0">
              <a:spcBef>
                <a:spcPts val="3000"/>
              </a:spcBef>
              <a:buNone/>
            </a:pPr>
            <a:r>
              <a:rPr lang="en-US" sz="2800" b="1" dirty="0" smtClean="0"/>
              <a:t>Statistical models rely on observations</a:t>
            </a:r>
          </a:p>
          <a:p>
            <a:pPr marL="365760" indent="-137160"/>
            <a:r>
              <a:rPr lang="en-US" sz="2400" dirty="0" smtClean="0"/>
              <a:t>Impossible to observe all mutations</a:t>
            </a:r>
          </a:p>
        </p:txBody>
      </p:sp>
      <p:sp>
        <p:nvSpPr>
          <p:cNvPr id="5" name="Title 4"/>
          <p:cNvSpPr>
            <a:spLocks noGrp="1"/>
          </p:cNvSpPr>
          <p:nvPr>
            <p:ph type="title"/>
          </p:nvPr>
        </p:nvSpPr>
        <p:spPr/>
        <p:txBody>
          <a:bodyPr/>
          <a:lstStyle/>
          <a:p>
            <a:r>
              <a:rPr lang="en-US" dirty="0"/>
              <a:t>Barriers to bioengineering and medicine</a:t>
            </a:r>
          </a:p>
        </p:txBody>
      </p:sp>
    </p:spTree>
    <p:extLst>
      <p:ext uri="{BB962C8B-B14F-4D97-AF65-F5344CB8AC3E}">
        <p14:creationId xmlns:p14="http://schemas.microsoft.com/office/powerpoint/2010/main" val="129779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2946" y="920823"/>
            <a:ext cx="8178107" cy="586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0" y="6355080"/>
            <a:ext cx="5486400" cy="40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a:latin typeface="CMU Bright" panose="02000603000000000000" pitchFamily="2" charset="0"/>
              <a:ea typeface="CMU Bright" panose="02000603000000000000" pitchFamily="2" charset="0"/>
              <a:cs typeface="CMU Bright" panose="02000603000000000000" pitchFamily="2" charset="0"/>
            </a:endParaRPr>
          </a:p>
        </p:txBody>
      </p:sp>
      <p:sp>
        <p:nvSpPr>
          <p:cNvPr id="2" name="Title 1"/>
          <p:cNvSpPr>
            <a:spLocks noGrp="1"/>
          </p:cNvSpPr>
          <p:nvPr>
            <p:ph type="title"/>
          </p:nvPr>
        </p:nvSpPr>
        <p:spPr/>
        <p:txBody>
          <a:bodyPr/>
          <a:lstStyle/>
          <a:p>
            <a:r>
              <a:rPr lang="en-US" dirty="0" smtClean="0"/>
              <a:t>Predicted metabolite concentrations</a:t>
            </a:r>
            <a:endParaRPr lang="en-US" dirty="0"/>
          </a:p>
        </p:txBody>
      </p:sp>
    </p:spTree>
    <p:extLst>
      <p:ext uri="{BB962C8B-B14F-4D97-AF65-F5344CB8AC3E}">
        <p14:creationId xmlns:p14="http://schemas.microsoft.com/office/powerpoint/2010/main" val="292671200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Predicted DNA </a:t>
            </a:r>
            <a:r>
              <a:rPr lang="en-US" dirty="0"/>
              <a:t>binding protein </a:t>
            </a:r>
            <a:r>
              <a:rPr lang="en-US" dirty="0" smtClean="0"/>
              <a:t>collisions</a:t>
            </a:r>
            <a:endParaRPr lang="en-US" dirty="0"/>
          </a:p>
        </p:txBody>
      </p:sp>
      <p:pic>
        <p:nvPicPr>
          <p:cNvPr id="7" name="Content Placeholder 6" descr="spaceTime.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5250" y="1009650"/>
            <a:ext cx="8393500" cy="5523973"/>
          </a:xfrm>
        </p:spPr>
      </p:pic>
      <p:sp>
        <p:nvSpPr>
          <p:cNvPr id="8" name="TextBox 7"/>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CMU Bright" panose="02000603000000000000" pitchFamily="2" charset="0"/>
                <a:ea typeface="CMU Bright" panose="02000603000000000000" pitchFamily="2" charset="0"/>
                <a:cs typeface="CMU Bright" panose="02000603000000000000" pitchFamily="2" charset="0"/>
              </a:rPr>
              <a:t>Karr et al., 2012</a:t>
            </a:r>
            <a:endParaRPr lang="en-US" sz="1400" i="1" dirty="0">
              <a:latin typeface="CMU Bright" panose="02000603000000000000" pitchFamily="2" charset="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23223799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5228" y="914400"/>
            <a:ext cx="7921145" cy="5783580"/>
            <a:chOff x="320040" y="914400"/>
            <a:chExt cx="8442960" cy="6164580"/>
          </a:xfrm>
        </p:grpSpPr>
        <p:pic>
          <p:nvPicPr>
            <p:cNvPr id="717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98220" y="990600"/>
              <a:ext cx="3703320" cy="534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013960" y="990600"/>
              <a:ext cx="3749040" cy="462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348"/>
            <a:stretch/>
          </p:blipFill>
          <p:spPr bwMode="auto">
            <a:xfrm>
              <a:off x="320040" y="2334768"/>
              <a:ext cx="365760"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687"/>
            <a:stretch/>
          </p:blipFill>
          <p:spPr bwMode="auto">
            <a:xfrm>
              <a:off x="998220" y="6484620"/>
              <a:ext cx="3703320" cy="59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14400" y="4648200"/>
              <a:ext cx="152400" cy="1682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23" name="Rectangle 22"/>
            <p:cNvSpPr/>
            <p:nvPr/>
          </p:nvSpPr>
          <p:spPr>
            <a:xfrm>
              <a:off x="5013960" y="914400"/>
              <a:ext cx="152400" cy="1682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MU Bright" panose="02000603000000000000" pitchFamily="2" charset="0"/>
                  <a:ea typeface="CMU Bright" panose="02000603000000000000" pitchFamily="2" charset="0"/>
                  <a:cs typeface="CMU Bright" panose="02000603000000000000" pitchFamily="2" charset="0"/>
                </a:rPr>
                <a:t>v</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grpSp>
      <p:sp>
        <p:nvSpPr>
          <p:cNvPr id="12" name="TextBox 11"/>
          <p:cNvSpPr txBox="1"/>
          <p:nvPr/>
        </p:nvSpPr>
        <p:spPr>
          <a:xfrm>
            <a:off x="7239000" y="6566356"/>
            <a:ext cx="1828800" cy="215444"/>
          </a:xfrm>
          <a:prstGeom prst="rect">
            <a:avLst/>
          </a:prstGeom>
          <a:noFill/>
        </p:spPr>
        <p:txBody>
          <a:bodyPr wrap="square" lIns="0" tIns="0" rIns="0" bIns="0" rtlCol="0">
            <a:spAutoFit/>
          </a:bodyPr>
          <a:lstStyle/>
          <a:p>
            <a:pPr algn="r"/>
            <a:r>
              <a:rPr lang="en-US" sz="1400" dirty="0" smtClean="0">
                <a:latin typeface="CMU Bright" panose="02000603000000000000" pitchFamily="2" charset="0"/>
                <a:ea typeface="CMU Bright" panose="02000603000000000000" pitchFamily="2" charset="0"/>
                <a:cs typeface="CMU Bright" panose="02000603000000000000" pitchFamily="2" charset="0"/>
              </a:rPr>
              <a:t>Karr et al., 2012</a:t>
            </a:r>
            <a:endParaRPr lang="en-US" sz="1400" i="1" dirty="0">
              <a:latin typeface="CMU Bright" panose="02000603000000000000" pitchFamily="2" charset="0"/>
              <a:ea typeface="CMU Bright" panose="02000603000000000000" pitchFamily="2" charset="0"/>
              <a:cs typeface="CMU Bright" panose="02000603000000000000" pitchFamily="2" charset="0"/>
            </a:endParaRPr>
          </a:p>
        </p:txBody>
      </p:sp>
      <p:sp>
        <p:nvSpPr>
          <p:cNvPr id="4" name="Title 3"/>
          <p:cNvSpPr>
            <a:spLocks noGrp="1"/>
          </p:cNvSpPr>
          <p:nvPr>
            <p:ph type="title"/>
          </p:nvPr>
        </p:nvSpPr>
        <p:spPr/>
        <p:txBody>
          <a:bodyPr>
            <a:normAutofit/>
          </a:bodyPr>
          <a:lstStyle/>
          <a:p>
            <a:r>
              <a:rPr lang="en-US" dirty="0" smtClean="0"/>
              <a:t>Predicted energy consumption</a:t>
            </a:r>
            <a:endParaRPr lang="en-US" dirty="0"/>
          </a:p>
        </p:txBody>
      </p:sp>
    </p:spTree>
    <p:extLst>
      <p:ext uri="{BB962C8B-B14F-4D97-AF65-F5344CB8AC3E}">
        <p14:creationId xmlns:p14="http://schemas.microsoft.com/office/powerpoint/2010/main" val="173978343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23188" y="5791200"/>
            <a:ext cx="3166251" cy="769441"/>
          </a:xfrm>
          <a:prstGeom prst="rect">
            <a:avLst/>
          </a:prstGeom>
        </p:spPr>
        <p:txBody>
          <a:bodyPr wrap="none">
            <a:spAutoFit/>
          </a:bodyPr>
          <a:lstStyle/>
          <a:p>
            <a:pPr algn="ctr"/>
            <a:r>
              <a:rPr lang="en-US" sz="2200" dirty="0" smtClean="0">
                <a:latin typeface="CMU Bright" panose="02000603000000000000" pitchFamily="2" charset="0"/>
                <a:ea typeface="CMU Bright" panose="02000603000000000000" pitchFamily="2" charset="0"/>
                <a:cs typeface="CMU Bright" panose="02000603000000000000" pitchFamily="2" charset="0"/>
              </a:rPr>
              <a:t>60 m mol ATP / </a:t>
            </a:r>
            <a:r>
              <a:rPr lang="en-US" sz="2200" dirty="0" err="1" smtClean="0">
                <a:latin typeface="CMU Bright" panose="02000603000000000000" pitchFamily="2" charset="0"/>
                <a:ea typeface="CMU Bright" panose="02000603000000000000" pitchFamily="2" charset="0"/>
                <a:cs typeface="CMU Bright" panose="02000603000000000000" pitchFamily="2" charset="0"/>
              </a:rPr>
              <a:t>gDCW</a:t>
            </a:r>
            <a:endParaRPr lang="en-US" sz="2200" dirty="0" smtClean="0">
              <a:latin typeface="CMU Bright" panose="02000603000000000000" pitchFamily="2" charset="0"/>
              <a:ea typeface="CMU Bright" panose="02000603000000000000" pitchFamily="2" charset="0"/>
              <a:cs typeface="CMU Bright" panose="02000603000000000000" pitchFamily="2" charset="0"/>
            </a:endParaRPr>
          </a:p>
          <a:p>
            <a:pPr algn="ctr"/>
            <a:r>
              <a:rPr lang="en-US" sz="2200" dirty="0" smtClean="0">
                <a:latin typeface="CMU Bright" panose="02000603000000000000" pitchFamily="2" charset="0"/>
                <a:ea typeface="CMU Bright" panose="02000603000000000000" pitchFamily="2" charset="0"/>
                <a:cs typeface="CMU Bright" panose="02000603000000000000" pitchFamily="2" charset="0"/>
              </a:rPr>
              <a:t>80 a mol ATP / cell</a:t>
            </a:r>
            <a:endParaRPr lang="en-US" sz="2200" dirty="0">
              <a:latin typeface="CMU Bright" panose="02000603000000000000" pitchFamily="2" charset="0"/>
              <a:ea typeface="CMU Bright" panose="02000603000000000000" pitchFamily="2" charset="0"/>
              <a:cs typeface="CMU Bright" panose="02000603000000000000" pitchFamily="2" charset="0"/>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90713" y="1156659"/>
            <a:ext cx="6415087" cy="4535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Predicted energy consumption</a:t>
            </a:r>
            <a:endParaRPr lang="en-US" dirty="0"/>
          </a:p>
        </p:txBody>
      </p:sp>
    </p:spTree>
    <p:extLst>
      <p:ext uri="{BB962C8B-B14F-4D97-AF65-F5344CB8AC3E}">
        <p14:creationId xmlns:p14="http://schemas.microsoft.com/office/powerpoint/2010/main" val="114046016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val 56"/>
          <p:cNvSpPr/>
          <p:nvPr/>
        </p:nvSpPr>
        <p:spPr>
          <a:xfrm>
            <a:off x="914400" y="2802597"/>
            <a:ext cx="2726234" cy="2726234"/>
          </a:xfrm>
          <a:prstGeom prst="ellipse">
            <a:avLst/>
          </a:prstGeom>
          <a:noFill/>
          <a:ln w="50800">
            <a:solidFill>
              <a:srgbClr val="3F96FF"/>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77" name="Oval 76"/>
          <p:cNvSpPr/>
          <p:nvPr/>
        </p:nvSpPr>
        <p:spPr>
          <a:xfrm>
            <a:off x="914400" y="2802597"/>
            <a:ext cx="2726234" cy="2726234"/>
          </a:xfrm>
          <a:prstGeom prst="ellipse">
            <a:avLst/>
          </a:prstGeom>
          <a:noFill/>
          <a:ln w="50800">
            <a:solidFill>
              <a:srgbClr val="3F96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3" name="TextBox 92"/>
          <p:cNvSpPr txBox="1"/>
          <p:nvPr/>
        </p:nvSpPr>
        <p:spPr>
          <a:xfrm>
            <a:off x="228600" y="1600200"/>
            <a:ext cx="8686800" cy="430887"/>
          </a:xfrm>
          <a:prstGeom prst="rect">
            <a:avLst/>
          </a:prstGeom>
          <a:noFill/>
        </p:spPr>
        <p:txBody>
          <a:bodyPr wrap="square" lIns="0" tIns="0" rIns="0" bIns="0" rtlCol="0">
            <a:spAutoFit/>
          </a:bodyPr>
          <a:lstStyle/>
          <a:p>
            <a:pPr algn="ctr"/>
            <a:r>
              <a:rPr lang="en-US" sz="2800" dirty="0" smtClean="0">
                <a:latin typeface="CMU Bright" panose="02000603000000000000" pitchFamily="2" charset="0"/>
                <a:ea typeface="CMU Bright" panose="02000603000000000000" pitchFamily="2" charset="0"/>
                <a:cs typeface="CMU Bright" panose="02000603000000000000" pitchFamily="2" charset="0"/>
              </a:rPr>
              <a:t>What genomic modifications maximize growth?</a:t>
            </a:r>
          </a:p>
        </p:txBody>
      </p:sp>
      <p:grpSp>
        <p:nvGrpSpPr>
          <p:cNvPr id="105" name="Group 104"/>
          <p:cNvGrpSpPr/>
          <p:nvPr/>
        </p:nvGrpSpPr>
        <p:grpSpPr>
          <a:xfrm>
            <a:off x="4876800" y="3312852"/>
            <a:ext cx="3005137" cy="1727954"/>
            <a:chOff x="5478281" y="1676400"/>
            <a:chExt cx="3048000" cy="1752600"/>
          </a:xfrm>
          <a:effectLst>
            <a:outerShdw blurRad="50800" dist="38100" dir="2700000" algn="tl" rotWithShape="0">
              <a:prstClr val="black">
                <a:alpha val="40000"/>
              </a:prstClr>
            </a:outerShdw>
          </a:effectLst>
        </p:grpSpPr>
        <p:cxnSp>
          <p:nvCxnSpPr>
            <p:cNvPr id="106" name="Straight Connector 105"/>
            <p:cNvCxnSpPr/>
            <p:nvPr/>
          </p:nvCxnSpPr>
          <p:spPr>
            <a:xfrm rot="16200000" flipV="1">
              <a:off x="4762500" y="2552700"/>
              <a:ext cx="175260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478281" y="3276600"/>
              <a:ext cx="304800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Freeform 107"/>
            <p:cNvSpPr/>
            <p:nvPr/>
          </p:nvSpPr>
          <p:spPr>
            <a:xfrm>
              <a:off x="5762625" y="2286001"/>
              <a:ext cx="2438399" cy="838200"/>
            </a:xfrm>
            <a:custGeom>
              <a:avLst/>
              <a:gdLst>
                <a:gd name="connsiteX0" fmla="*/ 0 w 2508250"/>
                <a:gd name="connsiteY0" fmla="*/ 938212 h 974724"/>
                <a:gd name="connsiteX1" fmla="*/ 247650 w 2508250"/>
                <a:gd name="connsiteY1" fmla="*/ 671512 h 974724"/>
                <a:gd name="connsiteX2" fmla="*/ 533400 w 2508250"/>
                <a:gd name="connsiteY2" fmla="*/ 938212 h 974724"/>
                <a:gd name="connsiteX3" fmla="*/ 790575 w 2508250"/>
                <a:gd name="connsiteY3" fmla="*/ 452437 h 974724"/>
                <a:gd name="connsiteX4" fmla="*/ 1285875 w 2508250"/>
                <a:gd name="connsiteY4" fmla="*/ 709612 h 974724"/>
                <a:gd name="connsiteX5" fmla="*/ 1571625 w 2508250"/>
                <a:gd name="connsiteY5" fmla="*/ 71437 h 974724"/>
                <a:gd name="connsiteX6" fmla="*/ 2066925 w 2508250"/>
                <a:gd name="connsiteY6" fmla="*/ 652462 h 974724"/>
                <a:gd name="connsiteX7" fmla="*/ 2438400 w 2508250"/>
                <a:gd name="connsiteY7" fmla="*/ 100012 h 974724"/>
                <a:gd name="connsiteX8" fmla="*/ 2486025 w 2508250"/>
                <a:gd name="connsiteY8" fmla="*/ 52387 h 974724"/>
                <a:gd name="connsiteX0" fmla="*/ 0 w 2508250"/>
                <a:gd name="connsiteY0" fmla="*/ 938212 h 1019175"/>
                <a:gd name="connsiteX1" fmla="*/ 533400 w 2508250"/>
                <a:gd name="connsiteY1" fmla="*/ 938212 h 1019175"/>
                <a:gd name="connsiteX2" fmla="*/ 790575 w 2508250"/>
                <a:gd name="connsiteY2" fmla="*/ 452437 h 1019175"/>
                <a:gd name="connsiteX3" fmla="*/ 1285875 w 2508250"/>
                <a:gd name="connsiteY3" fmla="*/ 709612 h 1019175"/>
                <a:gd name="connsiteX4" fmla="*/ 1571625 w 2508250"/>
                <a:gd name="connsiteY4" fmla="*/ 71437 h 1019175"/>
                <a:gd name="connsiteX5" fmla="*/ 2066925 w 2508250"/>
                <a:gd name="connsiteY5" fmla="*/ 652462 h 1019175"/>
                <a:gd name="connsiteX6" fmla="*/ 2438400 w 2508250"/>
                <a:gd name="connsiteY6" fmla="*/ 100012 h 1019175"/>
                <a:gd name="connsiteX7" fmla="*/ 2486025 w 2508250"/>
                <a:gd name="connsiteY7" fmla="*/ 52387 h 1019175"/>
                <a:gd name="connsiteX0" fmla="*/ 0 w 2508250"/>
                <a:gd name="connsiteY0" fmla="*/ 938212 h 976312"/>
                <a:gd name="connsiteX1" fmla="*/ 533400 w 2508250"/>
                <a:gd name="connsiteY1" fmla="*/ 938212 h 976312"/>
                <a:gd name="connsiteX2" fmla="*/ 1285875 w 2508250"/>
                <a:gd name="connsiteY2" fmla="*/ 709612 h 976312"/>
                <a:gd name="connsiteX3" fmla="*/ 1571625 w 2508250"/>
                <a:gd name="connsiteY3" fmla="*/ 71437 h 976312"/>
                <a:gd name="connsiteX4" fmla="*/ 2066925 w 2508250"/>
                <a:gd name="connsiteY4" fmla="*/ 652462 h 976312"/>
                <a:gd name="connsiteX5" fmla="*/ 2438400 w 2508250"/>
                <a:gd name="connsiteY5" fmla="*/ 100012 h 976312"/>
                <a:gd name="connsiteX6" fmla="*/ 2486025 w 2508250"/>
                <a:gd name="connsiteY6" fmla="*/ 52387 h 976312"/>
                <a:gd name="connsiteX0" fmla="*/ 0 w 2508250"/>
                <a:gd name="connsiteY0" fmla="*/ 938212 h 938212"/>
                <a:gd name="connsiteX1" fmla="*/ 1285875 w 2508250"/>
                <a:gd name="connsiteY1" fmla="*/ 709612 h 938212"/>
                <a:gd name="connsiteX2" fmla="*/ 1571625 w 2508250"/>
                <a:gd name="connsiteY2" fmla="*/ 71437 h 938212"/>
                <a:gd name="connsiteX3" fmla="*/ 2066925 w 2508250"/>
                <a:gd name="connsiteY3" fmla="*/ 652462 h 938212"/>
                <a:gd name="connsiteX4" fmla="*/ 2438400 w 2508250"/>
                <a:gd name="connsiteY4" fmla="*/ 100012 h 938212"/>
                <a:gd name="connsiteX5" fmla="*/ 2486025 w 2508250"/>
                <a:gd name="connsiteY5" fmla="*/ 52387 h 938212"/>
                <a:gd name="connsiteX0" fmla="*/ 0 w 2508250"/>
                <a:gd name="connsiteY0" fmla="*/ 938212 h 938212"/>
                <a:gd name="connsiteX1" fmla="*/ 1571625 w 2508250"/>
                <a:gd name="connsiteY1" fmla="*/ 71437 h 938212"/>
                <a:gd name="connsiteX2" fmla="*/ 2066925 w 2508250"/>
                <a:gd name="connsiteY2" fmla="*/ 652462 h 938212"/>
                <a:gd name="connsiteX3" fmla="*/ 2438400 w 2508250"/>
                <a:gd name="connsiteY3" fmla="*/ 100012 h 938212"/>
                <a:gd name="connsiteX4" fmla="*/ 2486025 w 2508250"/>
                <a:gd name="connsiteY4" fmla="*/ 52387 h 938212"/>
                <a:gd name="connsiteX0" fmla="*/ 0 w 2508250"/>
                <a:gd name="connsiteY0" fmla="*/ 938212 h 938212"/>
                <a:gd name="connsiteX1" fmla="*/ 2066925 w 2508250"/>
                <a:gd name="connsiteY1" fmla="*/ 652462 h 938212"/>
                <a:gd name="connsiteX2" fmla="*/ 2438400 w 2508250"/>
                <a:gd name="connsiteY2" fmla="*/ 100012 h 938212"/>
                <a:gd name="connsiteX3" fmla="*/ 2486025 w 2508250"/>
                <a:gd name="connsiteY3" fmla="*/ 52387 h 938212"/>
                <a:gd name="connsiteX0" fmla="*/ 0 w 2508250"/>
                <a:gd name="connsiteY0" fmla="*/ 938212 h 938212"/>
                <a:gd name="connsiteX1" fmla="*/ 2438400 w 2508250"/>
                <a:gd name="connsiteY1" fmla="*/ 100012 h 938212"/>
                <a:gd name="connsiteX2" fmla="*/ 2486025 w 2508250"/>
                <a:gd name="connsiteY2" fmla="*/ 52387 h 938212"/>
                <a:gd name="connsiteX0" fmla="*/ 0 w 2438400"/>
                <a:gd name="connsiteY0" fmla="*/ 838200 h 838200"/>
                <a:gd name="connsiteX1" fmla="*/ 2438400 w 2438400"/>
                <a:gd name="connsiteY1" fmla="*/ 0 h 838200"/>
                <a:gd name="connsiteX0" fmla="*/ 0 w 2438400"/>
                <a:gd name="connsiteY0" fmla="*/ 838200 h 838200"/>
                <a:gd name="connsiteX1" fmla="*/ 2438400 w 2438400"/>
                <a:gd name="connsiteY1" fmla="*/ 0 h 838200"/>
                <a:gd name="connsiteX0" fmla="*/ 0 w 2438400"/>
                <a:gd name="connsiteY0" fmla="*/ 838200 h 838200"/>
                <a:gd name="connsiteX1" fmla="*/ 2438400 w 2438400"/>
                <a:gd name="connsiteY1" fmla="*/ 0 h 838200"/>
              </a:gdLst>
              <a:ahLst/>
              <a:cxnLst>
                <a:cxn ang="0">
                  <a:pos x="connsiteX0" y="connsiteY0"/>
                </a:cxn>
                <a:cxn ang="0">
                  <a:pos x="connsiteX1" y="connsiteY1"/>
                </a:cxn>
              </a:cxnLst>
              <a:rect l="l" t="t" r="r" b="b"/>
              <a:pathLst>
                <a:path w="2438400" h="838200">
                  <a:moveTo>
                    <a:pt x="0" y="838200"/>
                  </a:moveTo>
                  <a:cubicBezTo>
                    <a:pt x="1165782" y="764129"/>
                    <a:pt x="1842465" y="821561"/>
                    <a:pt x="2438400" y="0"/>
                  </a:cubicBezTo>
                </a:path>
              </a:pathLst>
            </a:custGeom>
            <a:ln w="25400">
              <a:solidFill>
                <a:srgbClr val="3F9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grpSp>
        <p:nvGrpSpPr>
          <p:cNvPr id="58" name="Group 57"/>
          <p:cNvGrpSpPr/>
          <p:nvPr/>
        </p:nvGrpSpPr>
        <p:grpSpPr>
          <a:xfrm>
            <a:off x="931400" y="2791216"/>
            <a:ext cx="2661608" cy="2628340"/>
            <a:chOff x="5878312" y="2472193"/>
            <a:chExt cx="2410887" cy="2380753"/>
          </a:xfrm>
          <a:effectLst>
            <a:outerShdw blurRad="50800" dist="38100" dir="2700000" algn="tl" rotWithShape="0">
              <a:prstClr val="black">
                <a:alpha val="40000"/>
              </a:prstClr>
            </a:outerShdw>
          </a:effectLst>
        </p:grpSpPr>
        <p:sp>
          <p:nvSpPr>
            <p:cNvPr id="59" name="Freeform 58"/>
            <p:cNvSpPr/>
            <p:nvPr/>
          </p:nvSpPr>
          <p:spPr>
            <a:xfrm>
              <a:off x="6011186" y="2957885"/>
              <a:ext cx="135172" cy="174929"/>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Lst>
              <a:ahLst/>
              <a:cxnLst>
                <a:cxn ang="0">
                  <a:pos x="connsiteX0" y="connsiteY0"/>
                </a:cxn>
                <a:cxn ang="0">
                  <a:pos x="connsiteX1" y="connsiteY1"/>
                </a:cxn>
              </a:cxnLst>
              <a:rect l="l" t="t" r="r" b="b"/>
              <a:pathLst>
                <a:path w="135172" h="174929">
                  <a:moveTo>
                    <a:pt x="0" y="174929"/>
                  </a:moveTo>
                  <a:cubicBezTo>
                    <a:pt x="71561" y="79513"/>
                    <a:pt x="87464" y="47708"/>
                    <a:pt x="135172"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0" name="Freeform 59"/>
            <p:cNvSpPr/>
            <p:nvPr/>
          </p:nvSpPr>
          <p:spPr>
            <a:xfrm>
              <a:off x="5878312" y="3880644"/>
              <a:ext cx="43422" cy="193979"/>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42303"/>
                <a:gd name="connsiteY0" fmla="*/ 182073 h 182073"/>
                <a:gd name="connsiteX1" fmla="*/ 42303 w 42303"/>
                <a:gd name="connsiteY1" fmla="*/ 0 h 182073"/>
                <a:gd name="connsiteX0" fmla="*/ 34299 w 54680"/>
                <a:gd name="connsiteY0" fmla="*/ 193979 h 193979"/>
                <a:gd name="connsiteX1" fmla="*/ 9927 w 54680"/>
                <a:gd name="connsiteY1" fmla="*/ 0 h 193979"/>
                <a:gd name="connsiteX0" fmla="*/ 41359 w 41359"/>
                <a:gd name="connsiteY0" fmla="*/ 193979 h 193979"/>
                <a:gd name="connsiteX1" fmla="*/ 16987 w 41359"/>
                <a:gd name="connsiteY1" fmla="*/ 0 h 193979"/>
                <a:gd name="connsiteX0" fmla="*/ 26292 w 26292"/>
                <a:gd name="connsiteY0" fmla="*/ 193979 h 193979"/>
                <a:gd name="connsiteX1" fmla="*/ 1920 w 26292"/>
                <a:gd name="connsiteY1" fmla="*/ 0 h 193979"/>
                <a:gd name="connsiteX0" fmla="*/ 24372 w 24372"/>
                <a:gd name="connsiteY0" fmla="*/ 193979 h 193979"/>
                <a:gd name="connsiteX1" fmla="*/ 0 w 24372"/>
                <a:gd name="connsiteY1" fmla="*/ 0 h 193979"/>
                <a:gd name="connsiteX0" fmla="*/ 33897 w 33897"/>
                <a:gd name="connsiteY0" fmla="*/ 193979 h 193979"/>
                <a:gd name="connsiteX1" fmla="*/ 0 w 33897"/>
                <a:gd name="connsiteY1" fmla="*/ 0 h 193979"/>
                <a:gd name="connsiteX0" fmla="*/ 43422 w 43422"/>
                <a:gd name="connsiteY0" fmla="*/ 193979 h 193979"/>
                <a:gd name="connsiteX1" fmla="*/ 0 w 43422"/>
                <a:gd name="connsiteY1" fmla="*/ 0 h 193979"/>
              </a:gdLst>
              <a:ahLst/>
              <a:cxnLst>
                <a:cxn ang="0">
                  <a:pos x="connsiteX0" y="connsiteY0"/>
                </a:cxn>
                <a:cxn ang="0">
                  <a:pos x="connsiteX1" y="connsiteY1"/>
                </a:cxn>
              </a:cxnLst>
              <a:rect l="l" t="t" r="r" b="b"/>
              <a:pathLst>
                <a:path w="43422" h="193979">
                  <a:moveTo>
                    <a:pt x="43422" y="193979"/>
                  </a:moveTo>
                  <a:cubicBezTo>
                    <a:pt x="38783" y="174763"/>
                    <a:pt x="7061" y="102477"/>
                    <a:pt x="0"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1" name="Freeform 60"/>
            <p:cNvSpPr/>
            <p:nvPr/>
          </p:nvSpPr>
          <p:spPr>
            <a:xfrm>
              <a:off x="6969134" y="2472193"/>
              <a:ext cx="318052" cy="2065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82880"/>
                <a:gd name="connsiteY0" fmla="*/ 38220 h 38220"/>
                <a:gd name="connsiteX1" fmla="*/ 182880 w 182880"/>
                <a:gd name="connsiteY1" fmla="*/ 14366 h 38220"/>
                <a:gd name="connsiteX0" fmla="*/ 0 w 182880"/>
                <a:gd name="connsiteY0" fmla="*/ 23854 h 23854"/>
                <a:gd name="connsiteX1" fmla="*/ 182880 w 182880"/>
                <a:gd name="connsiteY1" fmla="*/ 0 h 23854"/>
                <a:gd name="connsiteX0" fmla="*/ 0 w 310101"/>
                <a:gd name="connsiteY0" fmla="*/ 15903 h 18466"/>
                <a:gd name="connsiteX1" fmla="*/ 310101 w 310101"/>
                <a:gd name="connsiteY1" fmla="*/ 0 h 18466"/>
                <a:gd name="connsiteX0" fmla="*/ 0 w 310101"/>
                <a:gd name="connsiteY0" fmla="*/ 15903 h 23926"/>
                <a:gd name="connsiteX1" fmla="*/ 310101 w 310101"/>
                <a:gd name="connsiteY1" fmla="*/ 0 h 23926"/>
                <a:gd name="connsiteX0" fmla="*/ 0 w 310101"/>
                <a:gd name="connsiteY0" fmla="*/ 15903 h 15903"/>
                <a:gd name="connsiteX1" fmla="*/ 310101 w 310101"/>
                <a:gd name="connsiteY1" fmla="*/ 0 h 15903"/>
                <a:gd name="connsiteX0" fmla="*/ 0 w 318052"/>
                <a:gd name="connsiteY0" fmla="*/ 1288 h 18477"/>
                <a:gd name="connsiteX1" fmla="*/ 318052 w 318052"/>
                <a:gd name="connsiteY1" fmla="*/ 17190 h 18477"/>
                <a:gd name="connsiteX0" fmla="*/ 0 w 318052"/>
                <a:gd name="connsiteY0" fmla="*/ 4756 h 20658"/>
                <a:gd name="connsiteX1" fmla="*/ 318052 w 318052"/>
                <a:gd name="connsiteY1" fmla="*/ 20658 h 20658"/>
              </a:gdLst>
              <a:ahLst/>
              <a:cxnLst>
                <a:cxn ang="0">
                  <a:pos x="connsiteX0" y="connsiteY0"/>
                </a:cxn>
                <a:cxn ang="0">
                  <a:pos x="connsiteX1" y="connsiteY1"/>
                </a:cxn>
              </a:cxnLst>
              <a:rect l="l" t="t" r="r" b="b"/>
              <a:pathLst>
                <a:path w="318052" h="20658">
                  <a:moveTo>
                    <a:pt x="0" y="4756"/>
                  </a:moveTo>
                  <a:cubicBezTo>
                    <a:pt x="127220" y="-3196"/>
                    <a:pt x="230587" y="-3197"/>
                    <a:pt x="318052" y="20658"/>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2" name="Freeform 61"/>
            <p:cNvSpPr/>
            <p:nvPr/>
          </p:nvSpPr>
          <p:spPr>
            <a:xfrm>
              <a:off x="7604263" y="2592782"/>
              <a:ext cx="120885" cy="5799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74929"/>
                <a:gd name="connsiteY0" fmla="*/ 111319 h 111319"/>
                <a:gd name="connsiteX1" fmla="*/ 174929 w 174929"/>
                <a:gd name="connsiteY1" fmla="*/ 0 h 111319"/>
                <a:gd name="connsiteX0" fmla="*/ 0 w 143124"/>
                <a:gd name="connsiteY0" fmla="*/ 31107 h 56162"/>
                <a:gd name="connsiteX1" fmla="*/ 143124 w 143124"/>
                <a:gd name="connsiteY1" fmla="*/ 47009 h 56162"/>
                <a:gd name="connsiteX0" fmla="*/ 0 w 143124"/>
                <a:gd name="connsiteY0" fmla="*/ 0 h 33644"/>
                <a:gd name="connsiteX1" fmla="*/ 143124 w 143124"/>
                <a:gd name="connsiteY1" fmla="*/ 15902 h 33644"/>
                <a:gd name="connsiteX0" fmla="*/ 0 w 143124"/>
                <a:gd name="connsiteY0" fmla="*/ 0 h 15902"/>
                <a:gd name="connsiteX1" fmla="*/ 143124 w 143124"/>
                <a:gd name="connsiteY1" fmla="*/ 15902 h 15902"/>
                <a:gd name="connsiteX0" fmla="*/ 0 w 135172"/>
                <a:gd name="connsiteY0" fmla="*/ 0 h 31804"/>
                <a:gd name="connsiteX1" fmla="*/ 135172 w 135172"/>
                <a:gd name="connsiteY1" fmla="*/ 31804 h 31804"/>
                <a:gd name="connsiteX0" fmla="*/ 0 w 135172"/>
                <a:gd name="connsiteY0" fmla="*/ 0 h 46092"/>
                <a:gd name="connsiteX1" fmla="*/ 135172 w 135172"/>
                <a:gd name="connsiteY1" fmla="*/ 46092 h 46092"/>
                <a:gd name="connsiteX0" fmla="*/ 0 w 135172"/>
                <a:gd name="connsiteY0" fmla="*/ 0 h 46092"/>
                <a:gd name="connsiteX1" fmla="*/ 135172 w 135172"/>
                <a:gd name="connsiteY1" fmla="*/ 46092 h 46092"/>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0885"/>
                <a:gd name="connsiteY0" fmla="*/ 0 h 57998"/>
                <a:gd name="connsiteX1" fmla="*/ 120885 w 120885"/>
                <a:gd name="connsiteY1" fmla="*/ 57998 h 57998"/>
                <a:gd name="connsiteX0" fmla="*/ 0 w 120885"/>
                <a:gd name="connsiteY0" fmla="*/ 0 h 57998"/>
                <a:gd name="connsiteX1" fmla="*/ 120885 w 120885"/>
                <a:gd name="connsiteY1" fmla="*/ 57998 h 57998"/>
              </a:gdLst>
              <a:ahLst/>
              <a:cxnLst>
                <a:cxn ang="0">
                  <a:pos x="connsiteX0" y="connsiteY0"/>
                </a:cxn>
                <a:cxn ang="0">
                  <a:pos x="connsiteX1" y="connsiteY1"/>
                </a:cxn>
              </a:cxnLst>
              <a:rect l="l" t="t" r="r" b="b"/>
              <a:pathLst>
                <a:path w="120885" h="57998">
                  <a:moveTo>
                    <a:pt x="0" y="0"/>
                  </a:moveTo>
                  <a:cubicBezTo>
                    <a:pt x="39031" y="7144"/>
                    <a:pt x="92227" y="33378"/>
                    <a:pt x="120885" y="57998"/>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3" name="Freeform 62"/>
            <p:cNvSpPr/>
            <p:nvPr/>
          </p:nvSpPr>
          <p:spPr>
            <a:xfrm>
              <a:off x="6144784" y="4495800"/>
              <a:ext cx="122002" cy="13682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43291 w 62674"/>
                <a:gd name="connsiteY0" fmla="*/ 170166 h 170166"/>
                <a:gd name="connsiteX1" fmla="*/ 9394 w 62674"/>
                <a:gd name="connsiteY1" fmla="*/ 0 h 170166"/>
                <a:gd name="connsiteX0" fmla="*/ 128302 w 141672"/>
                <a:gd name="connsiteY0" fmla="*/ 139209 h 139209"/>
                <a:gd name="connsiteX1" fmla="*/ 6299 w 141672"/>
                <a:gd name="connsiteY1" fmla="*/ 0 h 139209"/>
                <a:gd name="connsiteX0" fmla="*/ 131173 w 131173"/>
                <a:gd name="connsiteY0" fmla="*/ 139209 h 139209"/>
                <a:gd name="connsiteX1" fmla="*/ 9170 w 131173"/>
                <a:gd name="connsiteY1" fmla="*/ 0 h 139209"/>
                <a:gd name="connsiteX0" fmla="*/ 122003 w 122003"/>
                <a:gd name="connsiteY0" fmla="*/ 139209 h 139209"/>
                <a:gd name="connsiteX1" fmla="*/ 0 w 122003"/>
                <a:gd name="connsiteY1" fmla="*/ 0 h 139209"/>
                <a:gd name="connsiteX0" fmla="*/ 114859 w 114859"/>
                <a:gd name="connsiteY0" fmla="*/ 143972 h 143972"/>
                <a:gd name="connsiteX1" fmla="*/ 0 w 114859"/>
                <a:gd name="connsiteY1" fmla="*/ 0 h 143972"/>
                <a:gd name="connsiteX0" fmla="*/ 122002 w 122002"/>
                <a:gd name="connsiteY0" fmla="*/ 136828 h 136828"/>
                <a:gd name="connsiteX1" fmla="*/ 0 w 122002"/>
                <a:gd name="connsiteY1" fmla="*/ 0 h 136828"/>
              </a:gdLst>
              <a:ahLst/>
              <a:cxnLst>
                <a:cxn ang="0">
                  <a:pos x="connsiteX0" y="connsiteY0"/>
                </a:cxn>
                <a:cxn ang="0">
                  <a:pos x="connsiteX1" y="connsiteY1"/>
                </a:cxn>
              </a:cxnLst>
              <a:rect l="l" t="t" r="r" b="b"/>
              <a:pathLst>
                <a:path w="122002" h="136828">
                  <a:moveTo>
                    <a:pt x="122002" y="136828"/>
                  </a:moveTo>
                  <a:cubicBezTo>
                    <a:pt x="105457" y="122374"/>
                    <a:pt x="30873" y="57233"/>
                    <a:pt x="0"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7" name="Freeform 66"/>
            <p:cNvSpPr/>
            <p:nvPr/>
          </p:nvSpPr>
          <p:spPr>
            <a:xfrm>
              <a:off x="7600514" y="4682779"/>
              <a:ext cx="261378" cy="170167"/>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73272"/>
                <a:gd name="connsiteY0" fmla="*/ 246367 h 246367"/>
                <a:gd name="connsiteX1" fmla="*/ 173272 w 173272"/>
                <a:gd name="connsiteY1" fmla="*/ 0 h 246367"/>
                <a:gd name="connsiteX0" fmla="*/ 0 w 261378"/>
                <a:gd name="connsiteY0" fmla="*/ 170167 h 170167"/>
                <a:gd name="connsiteX1" fmla="*/ 261378 w 261378"/>
                <a:gd name="connsiteY1" fmla="*/ 0 h 170167"/>
                <a:gd name="connsiteX0" fmla="*/ 0 w 261378"/>
                <a:gd name="connsiteY0" fmla="*/ 170167 h 170167"/>
                <a:gd name="connsiteX1" fmla="*/ 261378 w 261378"/>
                <a:gd name="connsiteY1" fmla="*/ 0 h 170167"/>
                <a:gd name="connsiteX0" fmla="*/ 0 w 261378"/>
                <a:gd name="connsiteY0" fmla="*/ 170167 h 170167"/>
                <a:gd name="connsiteX1" fmla="*/ 261378 w 261378"/>
                <a:gd name="connsiteY1" fmla="*/ 0 h 170167"/>
              </a:gdLst>
              <a:ahLst/>
              <a:cxnLst>
                <a:cxn ang="0">
                  <a:pos x="connsiteX0" y="connsiteY0"/>
                </a:cxn>
                <a:cxn ang="0">
                  <a:pos x="connsiteX1" y="connsiteY1"/>
                </a:cxn>
              </a:cxnLst>
              <a:rect l="l" t="t" r="r" b="b"/>
              <a:pathLst>
                <a:path w="261378" h="170167">
                  <a:moveTo>
                    <a:pt x="0" y="170167"/>
                  </a:moveTo>
                  <a:cubicBezTo>
                    <a:pt x="95373" y="122376"/>
                    <a:pt x="216051" y="54852"/>
                    <a:pt x="261378"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70" name="Freeform 69"/>
            <p:cNvSpPr/>
            <p:nvPr/>
          </p:nvSpPr>
          <p:spPr>
            <a:xfrm>
              <a:off x="8052884" y="4428274"/>
              <a:ext cx="58973" cy="82063"/>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94691"/>
                <a:gd name="connsiteY0" fmla="*/ 196361 h 196361"/>
                <a:gd name="connsiteX1" fmla="*/ 94691 w 94691"/>
                <a:gd name="connsiteY1" fmla="*/ 0 h 196361"/>
                <a:gd name="connsiteX0" fmla="*/ 0 w 132791"/>
                <a:gd name="connsiteY0" fmla="*/ 165405 h 165405"/>
                <a:gd name="connsiteX1" fmla="*/ 132791 w 132791"/>
                <a:gd name="connsiteY1" fmla="*/ 0 h 165405"/>
                <a:gd name="connsiteX0" fmla="*/ 0 w 132791"/>
                <a:gd name="connsiteY0" fmla="*/ 165405 h 165405"/>
                <a:gd name="connsiteX1" fmla="*/ 132791 w 132791"/>
                <a:gd name="connsiteY1" fmla="*/ 0 h 165405"/>
                <a:gd name="connsiteX0" fmla="*/ 0 w 58973"/>
                <a:gd name="connsiteY0" fmla="*/ 74918 h 74918"/>
                <a:gd name="connsiteX1" fmla="*/ 58973 w 58973"/>
                <a:gd name="connsiteY1" fmla="*/ 0 h 74918"/>
                <a:gd name="connsiteX0" fmla="*/ 0 w 58973"/>
                <a:gd name="connsiteY0" fmla="*/ 74918 h 74918"/>
                <a:gd name="connsiteX1" fmla="*/ 58973 w 58973"/>
                <a:gd name="connsiteY1" fmla="*/ 0 h 74918"/>
                <a:gd name="connsiteX0" fmla="*/ 0 w 58973"/>
                <a:gd name="connsiteY0" fmla="*/ 74918 h 74918"/>
                <a:gd name="connsiteX1" fmla="*/ 58973 w 58973"/>
                <a:gd name="connsiteY1" fmla="*/ 0 h 74918"/>
                <a:gd name="connsiteX0" fmla="*/ 0 w 58973"/>
                <a:gd name="connsiteY0" fmla="*/ 89206 h 89206"/>
                <a:gd name="connsiteX1" fmla="*/ 58973 w 58973"/>
                <a:gd name="connsiteY1" fmla="*/ 0 h 89206"/>
                <a:gd name="connsiteX0" fmla="*/ 0 w 58973"/>
                <a:gd name="connsiteY0" fmla="*/ 89206 h 89206"/>
                <a:gd name="connsiteX1" fmla="*/ 58973 w 58973"/>
                <a:gd name="connsiteY1" fmla="*/ 0 h 89206"/>
                <a:gd name="connsiteX0" fmla="*/ 0 w 58973"/>
                <a:gd name="connsiteY0" fmla="*/ 89206 h 89206"/>
                <a:gd name="connsiteX1" fmla="*/ 58973 w 58973"/>
                <a:gd name="connsiteY1" fmla="*/ 0 h 89206"/>
                <a:gd name="connsiteX0" fmla="*/ 0 w 58973"/>
                <a:gd name="connsiteY0" fmla="*/ 82063 h 82063"/>
                <a:gd name="connsiteX1" fmla="*/ 58973 w 58973"/>
                <a:gd name="connsiteY1" fmla="*/ 0 h 82063"/>
              </a:gdLst>
              <a:ahLst/>
              <a:cxnLst>
                <a:cxn ang="0">
                  <a:pos x="connsiteX0" y="connsiteY0"/>
                </a:cxn>
                <a:cxn ang="0">
                  <a:pos x="connsiteX1" y="connsiteY1"/>
                </a:cxn>
              </a:cxnLst>
              <a:rect l="l" t="t" r="r" b="b"/>
              <a:pathLst>
                <a:path w="58973" h="82063">
                  <a:moveTo>
                    <a:pt x="0" y="82063"/>
                  </a:moveTo>
                  <a:cubicBezTo>
                    <a:pt x="23936" y="50941"/>
                    <a:pt x="44602" y="38183"/>
                    <a:pt x="58973"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73" name="Freeform 72"/>
            <p:cNvSpPr/>
            <p:nvPr/>
          </p:nvSpPr>
          <p:spPr>
            <a:xfrm>
              <a:off x="8213558" y="4064043"/>
              <a:ext cx="75641" cy="184454"/>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99453"/>
                <a:gd name="connsiteY0" fmla="*/ 174929 h 174929"/>
                <a:gd name="connsiteX1" fmla="*/ 99453 w 99453"/>
                <a:gd name="connsiteY1" fmla="*/ 0 h 174929"/>
                <a:gd name="connsiteX0" fmla="*/ 0 w 87547"/>
                <a:gd name="connsiteY0" fmla="*/ 184454 h 184454"/>
                <a:gd name="connsiteX1" fmla="*/ 87547 w 87547"/>
                <a:gd name="connsiteY1" fmla="*/ 0 h 184454"/>
                <a:gd name="connsiteX0" fmla="*/ 0 w 87547"/>
                <a:gd name="connsiteY0" fmla="*/ 184454 h 184454"/>
                <a:gd name="connsiteX1" fmla="*/ 87547 w 87547"/>
                <a:gd name="connsiteY1" fmla="*/ 0 h 184454"/>
                <a:gd name="connsiteX0" fmla="*/ 0 w 87547"/>
                <a:gd name="connsiteY0" fmla="*/ 184454 h 184454"/>
                <a:gd name="connsiteX1" fmla="*/ 87547 w 87547"/>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Lst>
              <a:ahLst/>
              <a:cxnLst>
                <a:cxn ang="0">
                  <a:pos x="connsiteX0" y="connsiteY0"/>
                </a:cxn>
                <a:cxn ang="0">
                  <a:pos x="connsiteX1" y="connsiteY1"/>
                </a:cxn>
              </a:cxnLst>
              <a:rect l="l" t="t" r="r" b="b"/>
              <a:pathLst>
                <a:path w="75641" h="184454">
                  <a:moveTo>
                    <a:pt x="0" y="184454"/>
                  </a:moveTo>
                  <a:cubicBezTo>
                    <a:pt x="35841" y="143806"/>
                    <a:pt x="56508" y="83427"/>
                    <a:pt x="75641"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sp>
        <p:nvSpPr>
          <p:cNvPr id="76" name="Freeform 75"/>
          <p:cNvSpPr/>
          <p:nvPr/>
        </p:nvSpPr>
        <p:spPr>
          <a:xfrm>
            <a:off x="5147023" y="3617652"/>
            <a:ext cx="2091977" cy="1122641"/>
          </a:xfrm>
          <a:custGeom>
            <a:avLst/>
            <a:gdLst>
              <a:gd name="connsiteX0" fmla="*/ 0 w 2508250"/>
              <a:gd name="connsiteY0" fmla="*/ 938212 h 974724"/>
              <a:gd name="connsiteX1" fmla="*/ 247650 w 2508250"/>
              <a:gd name="connsiteY1" fmla="*/ 671512 h 974724"/>
              <a:gd name="connsiteX2" fmla="*/ 533400 w 2508250"/>
              <a:gd name="connsiteY2" fmla="*/ 938212 h 974724"/>
              <a:gd name="connsiteX3" fmla="*/ 790575 w 2508250"/>
              <a:gd name="connsiteY3" fmla="*/ 452437 h 974724"/>
              <a:gd name="connsiteX4" fmla="*/ 1285875 w 2508250"/>
              <a:gd name="connsiteY4" fmla="*/ 709612 h 974724"/>
              <a:gd name="connsiteX5" fmla="*/ 1571625 w 2508250"/>
              <a:gd name="connsiteY5" fmla="*/ 71437 h 974724"/>
              <a:gd name="connsiteX6" fmla="*/ 2066925 w 2508250"/>
              <a:gd name="connsiteY6" fmla="*/ 652462 h 974724"/>
              <a:gd name="connsiteX7" fmla="*/ 2438400 w 2508250"/>
              <a:gd name="connsiteY7" fmla="*/ 100012 h 974724"/>
              <a:gd name="connsiteX8" fmla="*/ 2486025 w 2508250"/>
              <a:gd name="connsiteY8" fmla="*/ 52387 h 974724"/>
              <a:gd name="connsiteX0" fmla="*/ 0 w 2494258"/>
              <a:gd name="connsiteY0" fmla="*/ 909692 h 912743"/>
              <a:gd name="connsiteX1" fmla="*/ 247650 w 2494258"/>
              <a:gd name="connsiteY1" fmla="*/ 642992 h 912743"/>
              <a:gd name="connsiteX2" fmla="*/ 533400 w 2494258"/>
              <a:gd name="connsiteY2" fmla="*/ 909692 h 912743"/>
              <a:gd name="connsiteX3" fmla="*/ 790575 w 2494258"/>
              <a:gd name="connsiteY3" fmla="*/ 423917 h 912743"/>
              <a:gd name="connsiteX4" fmla="*/ 1285875 w 2494258"/>
              <a:gd name="connsiteY4" fmla="*/ 681092 h 912743"/>
              <a:gd name="connsiteX5" fmla="*/ 1571625 w 2494258"/>
              <a:gd name="connsiteY5" fmla="*/ 42917 h 912743"/>
              <a:gd name="connsiteX6" fmla="*/ 2105568 w 2494258"/>
              <a:gd name="connsiteY6" fmla="*/ 469369 h 912743"/>
              <a:gd name="connsiteX7" fmla="*/ 2438400 w 2494258"/>
              <a:gd name="connsiteY7" fmla="*/ 71492 h 912743"/>
              <a:gd name="connsiteX8" fmla="*/ 2486025 w 2494258"/>
              <a:gd name="connsiteY8" fmla="*/ 23867 h 912743"/>
              <a:gd name="connsiteX0" fmla="*/ 0 w 2494258"/>
              <a:gd name="connsiteY0" fmla="*/ 909692 h 912743"/>
              <a:gd name="connsiteX1" fmla="*/ 247650 w 2494258"/>
              <a:gd name="connsiteY1" fmla="*/ 642992 h 912743"/>
              <a:gd name="connsiteX2" fmla="*/ 533400 w 2494258"/>
              <a:gd name="connsiteY2" fmla="*/ 909692 h 912743"/>
              <a:gd name="connsiteX3" fmla="*/ 790575 w 2494258"/>
              <a:gd name="connsiteY3" fmla="*/ 423917 h 912743"/>
              <a:gd name="connsiteX4" fmla="*/ 1324518 w 2494258"/>
              <a:gd name="connsiteY4" fmla="*/ 861428 h 912743"/>
              <a:gd name="connsiteX5" fmla="*/ 1571625 w 2494258"/>
              <a:gd name="connsiteY5" fmla="*/ 42917 h 912743"/>
              <a:gd name="connsiteX6" fmla="*/ 2105568 w 2494258"/>
              <a:gd name="connsiteY6" fmla="*/ 469369 h 912743"/>
              <a:gd name="connsiteX7" fmla="*/ 2438400 w 2494258"/>
              <a:gd name="connsiteY7" fmla="*/ 71492 h 912743"/>
              <a:gd name="connsiteX8" fmla="*/ 2486025 w 2494258"/>
              <a:gd name="connsiteY8" fmla="*/ 23867 h 912743"/>
              <a:gd name="connsiteX0" fmla="*/ 0 w 2494258"/>
              <a:gd name="connsiteY0" fmla="*/ 909692 h 912743"/>
              <a:gd name="connsiteX1" fmla="*/ 247650 w 2494258"/>
              <a:gd name="connsiteY1" fmla="*/ 642992 h 912743"/>
              <a:gd name="connsiteX2" fmla="*/ 713736 w 2494258"/>
              <a:gd name="connsiteY2" fmla="*/ 909692 h 912743"/>
              <a:gd name="connsiteX3" fmla="*/ 790575 w 2494258"/>
              <a:gd name="connsiteY3" fmla="*/ 423917 h 912743"/>
              <a:gd name="connsiteX4" fmla="*/ 1324518 w 2494258"/>
              <a:gd name="connsiteY4" fmla="*/ 861428 h 912743"/>
              <a:gd name="connsiteX5" fmla="*/ 1571625 w 2494258"/>
              <a:gd name="connsiteY5" fmla="*/ 42917 h 912743"/>
              <a:gd name="connsiteX6" fmla="*/ 2105568 w 2494258"/>
              <a:gd name="connsiteY6" fmla="*/ 469369 h 912743"/>
              <a:gd name="connsiteX7" fmla="*/ 2438400 w 2494258"/>
              <a:gd name="connsiteY7" fmla="*/ 71492 h 912743"/>
              <a:gd name="connsiteX8" fmla="*/ 2486025 w 2494258"/>
              <a:gd name="connsiteY8" fmla="*/ 23867 h 912743"/>
              <a:gd name="connsiteX0" fmla="*/ 0 w 2494258"/>
              <a:gd name="connsiteY0" fmla="*/ 909692 h 912743"/>
              <a:gd name="connsiteX1" fmla="*/ 247650 w 2494258"/>
              <a:gd name="connsiteY1" fmla="*/ 642992 h 912743"/>
              <a:gd name="connsiteX2" fmla="*/ 713736 w 2494258"/>
              <a:gd name="connsiteY2" fmla="*/ 909692 h 912743"/>
              <a:gd name="connsiteX3" fmla="*/ 996673 w 2494258"/>
              <a:gd name="connsiteY3" fmla="*/ 423917 h 912743"/>
              <a:gd name="connsiteX4" fmla="*/ 1324518 w 2494258"/>
              <a:gd name="connsiteY4" fmla="*/ 861428 h 912743"/>
              <a:gd name="connsiteX5" fmla="*/ 1571625 w 2494258"/>
              <a:gd name="connsiteY5" fmla="*/ 42917 h 912743"/>
              <a:gd name="connsiteX6" fmla="*/ 2105568 w 2494258"/>
              <a:gd name="connsiteY6" fmla="*/ 469369 h 912743"/>
              <a:gd name="connsiteX7" fmla="*/ 2438400 w 2494258"/>
              <a:gd name="connsiteY7" fmla="*/ 71492 h 912743"/>
              <a:gd name="connsiteX8" fmla="*/ 2486025 w 2494258"/>
              <a:gd name="connsiteY8" fmla="*/ 23867 h 912743"/>
              <a:gd name="connsiteX0" fmla="*/ 0 w 2494258"/>
              <a:gd name="connsiteY0" fmla="*/ 909692 h 912320"/>
              <a:gd name="connsiteX1" fmla="*/ 170363 w 2494258"/>
              <a:gd name="connsiteY1" fmla="*/ 630111 h 912320"/>
              <a:gd name="connsiteX2" fmla="*/ 713736 w 2494258"/>
              <a:gd name="connsiteY2" fmla="*/ 909692 h 912320"/>
              <a:gd name="connsiteX3" fmla="*/ 996673 w 2494258"/>
              <a:gd name="connsiteY3" fmla="*/ 423917 h 912320"/>
              <a:gd name="connsiteX4" fmla="*/ 1324518 w 2494258"/>
              <a:gd name="connsiteY4" fmla="*/ 861428 h 912320"/>
              <a:gd name="connsiteX5" fmla="*/ 1571625 w 2494258"/>
              <a:gd name="connsiteY5" fmla="*/ 42917 h 912320"/>
              <a:gd name="connsiteX6" fmla="*/ 2105568 w 2494258"/>
              <a:gd name="connsiteY6" fmla="*/ 469369 h 912320"/>
              <a:gd name="connsiteX7" fmla="*/ 2438400 w 2494258"/>
              <a:gd name="connsiteY7" fmla="*/ 71492 h 912320"/>
              <a:gd name="connsiteX8" fmla="*/ 2486025 w 2494258"/>
              <a:gd name="connsiteY8" fmla="*/ 23867 h 912320"/>
              <a:gd name="connsiteX0" fmla="*/ 0 w 2494258"/>
              <a:gd name="connsiteY0" fmla="*/ 1051807 h 1054435"/>
              <a:gd name="connsiteX1" fmla="*/ 170363 w 2494258"/>
              <a:gd name="connsiteY1" fmla="*/ 772226 h 1054435"/>
              <a:gd name="connsiteX2" fmla="*/ 713736 w 2494258"/>
              <a:gd name="connsiteY2" fmla="*/ 1051807 h 1054435"/>
              <a:gd name="connsiteX3" fmla="*/ 996673 w 2494258"/>
              <a:gd name="connsiteY3" fmla="*/ 566032 h 1054435"/>
              <a:gd name="connsiteX4" fmla="*/ 1324518 w 2494258"/>
              <a:gd name="connsiteY4" fmla="*/ 1003543 h 1054435"/>
              <a:gd name="connsiteX5" fmla="*/ 1571625 w 2494258"/>
              <a:gd name="connsiteY5" fmla="*/ 4697 h 1054435"/>
              <a:gd name="connsiteX6" fmla="*/ 2105568 w 2494258"/>
              <a:gd name="connsiteY6" fmla="*/ 611484 h 1054435"/>
              <a:gd name="connsiteX7" fmla="*/ 2438400 w 2494258"/>
              <a:gd name="connsiteY7" fmla="*/ 213607 h 1054435"/>
              <a:gd name="connsiteX8" fmla="*/ 2486025 w 2494258"/>
              <a:gd name="connsiteY8" fmla="*/ 165982 h 1054435"/>
              <a:gd name="connsiteX0" fmla="*/ 0 w 2494258"/>
              <a:gd name="connsiteY0" fmla="*/ 1051807 h 1054435"/>
              <a:gd name="connsiteX1" fmla="*/ 170363 w 2494258"/>
              <a:gd name="connsiteY1" fmla="*/ 772226 h 1054435"/>
              <a:gd name="connsiteX2" fmla="*/ 713736 w 2494258"/>
              <a:gd name="connsiteY2" fmla="*/ 1051807 h 1054435"/>
              <a:gd name="connsiteX3" fmla="*/ 996673 w 2494258"/>
              <a:gd name="connsiteY3" fmla="*/ 566032 h 1054435"/>
              <a:gd name="connsiteX4" fmla="*/ 1324518 w 2494258"/>
              <a:gd name="connsiteY4" fmla="*/ 1003543 h 1054435"/>
              <a:gd name="connsiteX5" fmla="*/ 1507220 w 2494258"/>
              <a:gd name="connsiteY5" fmla="*/ 4697 h 1054435"/>
              <a:gd name="connsiteX6" fmla="*/ 2105568 w 2494258"/>
              <a:gd name="connsiteY6" fmla="*/ 611484 h 1054435"/>
              <a:gd name="connsiteX7" fmla="*/ 2438400 w 2494258"/>
              <a:gd name="connsiteY7" fmla="*/ 213607 h 1054435"/>
              <a:gd name="connsiteX8" fmla="*/ 2486025 w 2494258"/>
              <a:gd name="connsiteY8" fmla="*/ 165982 h 1054435"/>
              <a:gd name="connsiteX0" fmla="*/ 0 w 2542311"/>
              <a:gd name="connsiteY0" fmla="*/ 1052235 h 1054863"/>
              <a:gd name="connsiteX1" fmla="*/ 170363 w 2542311"/>
              <a:gd name="connsiteY1" fmla="*/ 772654 h 1054863"/>
              <a:gd name="connsiteX2" fmla="*/ 713736 w 2542311"/>
              <a:gd name="connsiteY2" fmla="*/ 1052235 h 1054863"/>
              <a:gd name="connsiteX3" fmla="*/ 996673 w 2542311"/>
              <a:gd name="connsiteY3" fmla="*/ 566460 h 1054863"/>
              <a:gd name="connsiteX4" fmla="*/ 1324518 w 2542311"/>
              <a:gd name="connsiteY4" fmla="*/ 1003971 h 1054863"/>
              <a:gd name="connsiteX5" fmla="*/ 1507220 w 2542311"/>
              <a:gd name="connsiteY5" fmla="*/ 5125 h 1054863"/>
              <a:gd name="connsiteX6" fmla="*/ 2105568 w 2542311"/>
              <a:gd name="connsiteY6" fmla="*/ 611912 h 1054863"/>
              <a:gd name="connsiteX7" fmla="*/ 2515687 w 2542311"/>
              <a:gd name="connsiteY7" fmla="*/ 561825 h 1054863"/>
              <a:gd name="connsiteX8" fmla="*/ 2486025 w 2542311"/>
              <a:gd name="connsiteY8" fmla="*/ 166410 h 1054863"/>
              <a:gd name="connsiteX0" fmla="*/ 0 w 2486025"/>
              <a:gd name="connsiteY0" fmla="*/ 1051755 h 1054383"/>
              <a:gd name="connsiteX1" fmla="*/ 170363 w 2486025"/>
              <a:gd name="connsiteY1" fmla="*/ 772174 h 1054383"/>
              <a:gd name="connsiteX2" fmla="*/ 713736 w 2486025"/>
              <a:gd name="connsiteY2" fmla="*/ 1051755 h 1054383"/>
              <a:gd name="connsiteX3" fmla="*/ 996673 w 2486025"/>
              <a:gd name="connsiteY3" fmla="*/ 565980 h 1054383"/>
              <a:gd name="connsiteX4" fmla="*/ 1324518 w 2486025"/>
              <a:gd name="connsiteY4" fmla="*/ 1003491 h 1054383"/>
              <a:gd name="connsiteX5" fmla="*/ 1507220 w 2486025"/>
              <a:gd name="connsiteY5" fmla="*/ 4645 h 1054383"/>
              <a:gd name="connsiteX6" fmla="*/ 2105568 w 2486025"/>
              <a:gd name="connsiteY6" fmla="*/ 611432 h 1054383"/>
              <a:gd name="connsiteX7" fmla="*/ 2486025 w 2486025"/>
              <a:gd name="connsiteY7" fmla="*/ 165930 h 1054383"/>
              <a:gd name="connsiteX0" fmla="*/ 0 w 2563312"/>
              <a:gd name="connsiteY0" fmla="*/ 1051931 h 1054559"/>
              <a:gd name="connsiteX1" fmla="*/ 170363 w 2563312"/>
              <a:gd name="connsiteY1" fmla="*/ 772350 h 1054559"/>
              <a:gd name="connsiteX2" fmla="*/ 713736 w 2563312"/>
              <a:gd name="connsiteY2" fmla="*/ 1051931 h 1054559"/>
              <a:gd name="connsiteX3" fmla="*/ 996673 w 2563312"/>
              <a:gd name="connsiteY3" fmla="*/ 566156 h 1054559"/>
              <a:gd name="connsiteX4" fmla="*/ 1324518 w 2563312"/>
              <a:gd name="connsiteY4" fmla="*/ 1003667 h 1054559"/>
              <a:gd name="connsiteX5" fmla="*/ 1507220 w 2563312"/>
              <a:gd name="connsiteY5" fmla="*/ 4821 h 1054559"/>
              <a:gd name="connsiteX6" fmla="*/ 2105568 w 2563312"/>
              <a:gd name="connsiteY6" fmla="*/ 611608 h 1054559"/>
              <a:gd name="connsiteX7" fmla="*/ 2563312 w 2563312"/>
              <a:gd name="connsiteY7" fmla="*/ 320680 h 1054559"/>
              <a:gd name="connsiteX0" fmla="*/ 0 w 2563312"/>
              <a:gd name="connsiteY0" fmla="*/ 1160941 h 1206233"/>
              <a:gd name="connsiteX1" fmla="*/ 170363 w 2563312"/>
              <a:gd name="connsiteY1" fmla="*/ 881360 h 1206233"/>
              <a:gd name="connsiteX2" fmla="*/ 713736 w 2563312"/>
              <a:gd name="connsiteY2" fmla="*/ 1160941 h 1206233"/>
              <a:gd name="connsiteX3" fmla="*/ 996673 w 2563312"/>
              <a:gd name="connsiteY3" fmla="*/ 675166 h 1206233"/>
              <a:gd name="connsiteX4" fmla="*/ 1324518 w 2563312"/>
              <a:gd name="connsiteY4" fmla="*/ 1112677 h 1206233"/>
              <a:gd name="connsiteX5" fmla="*/ 1507220 w 2563312"/>
              <a:gd name="connsiteY5" fmla="*/ 113831 h 1206233"/>
              <a:gd name="connsiteX6" fmla="*/ 2563312 w 2563312"/>
              <a:gd name="connsiteY6" fmla="*/ 429690 h 1206233"/>
              <a:gd name="connsiteX0" fmla="*/ 0 w 2563312"/>
              <a:gd name="connsiteY0" fmla="*/ 731251 h 765617"/>
              <a:gd name="connsiteX1" fmla="*/ 170363 w 2563312"/>
              <a:gd name="connsiteY1" fmla="*/ 451670 h 765617"/>
              <a:gd name="connsiteX2" fmla="*/ 713736 w 2563312"/>
              <a:gd name="connsiteY2" fmla="*/ 731251 h 765617"/>
              <a:gd name="connsiteX3" fmla="*/ 996673 w 2563312"/>
              <a:gd name="connsiteY3" fmla="*/ 245476 h 765617"/>
              <a:gd name="connsiteX4" fmla="*/ 1324518 w 2563312"/>
              <a:gd name="connsiteY4" fmla="*/ 682987 h 765617"/>
              <a:gd name="connsiteX5" fmla="*/ 2563312 w 2563312"/>
              <a:gd name="connsiteY5" fmla="*/ 0 h 765617"/>
              <a:gd name="connsiteX0" fmla="*/ 0 w 2563312"/>
              <a:gd name="connsiteY0" fmla="*/ 731251 h 765617"/>
              <a:gd name="connsiteX1" fmla="*/ 170363 w 2563312"/>
              <a:gd name="connsiteY1" fmla="*/ 451670 h 765617"/>
              <a:gd name="connsiteX2" fmla="*/ 713736 w 2563312"/>
              <a:gd name="connsiteY2" fmla="*/ 731251 h 765617"/>
              <a:gd name="connsiteX3" fmla="*/ 996673 w 2563312"/>
              <a:gd name="connsiteY3" fmla="*/ 245476 h 765617"/>
              <a:gd name="connsiteX4" fmla="*/ 2563312 w 2563312"/>
              <a:gd name="connsiteY4" fmla="*/ 0 h 765617"/>
              <a:gd name="connsiteX0" fmla="*/ 0 w 2563312"/>
              <a:gd name="connsiteY0" fmla="*/ 731251 h 806529"/>
              <a:gd name="connsiteX1" fmla="*/ 170363 w 2563312"/>
              <a:gd name="connsiteY1" fmla="*/ 451670 h 806529"/>
              <a:gd name="connsiteX2" fmla="*/ 713736 w 2563312"/>
              <a:gd name="connsiteY2" fmla="*/ 731251 h 806529"/>
              <a:gd name="connsiteX3" fmla="*/ 2563312 w 2563312"/>
              <a:gd name="connsiteY3" fmla="*/ 0 h 806529"/>
              <a:gd name="connsiteX0" fmla="*/ 256856 w 2820168"/>
              <a:gd name="connsiteY0" fmla="*/ 731251 h 731251"/>
              <a:gd name="connsiteX1" fmla="*/ 427219 w 2820168"/>
              <a:gd name="connsiteY1" fmla="*/ 451670 h 731251"/>
              <a:gd name="connsiteX2" fmla="*/ 2820168 w 2820168"/>
              <a:gd name="connsiteY2" fmla="*/ 0 h 731251"/>
              <a:gd name="connsiteX0" fmla="*/ 0 w 2563312"/>
              <a:gd name="connsiteY0" fmla="*/ 731251 h 731251"/>
              <a:gd name="connsiteX1" fmla="*/ 2563312 w 2563312"/>
              <a:gd name="connsiteY1" fmla="*/ 0 h 731251"/>
              <a:gd name="connsiteX0" fmla="*/ 0 w 2563312"/>
              <a:gd name="connsiteY0" fmla="*/ 731251 h 731251"/>
              <a:gd name="connsiteX1" fmla="*/ 2563312 w 2563312"/>
              <a:gd name="connsiteY1" fmla="*/ 0 h 731251"/>
              <a:gd name="connsiteX0" fmla="*/ 0 w 2276389"/>
              <a:gd name="connsiteY0" fmla="*/ 1370512 h 1370512"/>
              <a:gd name="connsiteX1" fmla="*/ 2276389 w 2276389"/>
              <a:gd name="connsiteY1" fmla="*/ 0 h 1370512"/>
              <a:gd name="connsiteX0" fmla="*/ 0 w 2276389"/>
              <a:gd name="connsiteY0" fmla="*/ 1370512 h 1370512"/>
              <a:gd name="connsiteX1" fmla="*/ 2276389 w 2276389"/>
              <a:gd name="connsiteY1" fmla="*/ 0 h 1370512"/>
              <a:gd name="connsiteX0" fmla="*/ 0 w 2121815"/>
              <a:gd name="connsiteY0" fmla="*/ 1138652 h 1138652"/>
              <a:gd name="connsiteX1" fmla="*/ 2121815 w 2121815"/>
              <a:gd name="connsiteY1" fmla="*/ 0 h 1138652"/>
              <a:gd name="connsiteX0" fmla="*/ 0 w 2121815"/>
              <a:gd name="connsiteY0" fmla="*/ 1138652 h 1138652"/>
              <a:gd name="connsiteX1" fmla="*/ 2121815 w 2121815"/>
              <a:gd name="connsiteY1" fmla="*/ 0 h 1138652"/>
            </a:gdLst>
            <a:ahLst/>
            <a:cxnLst>
              <a:cxn ang="0">
                <a:pos x="connsiteX0" y="connsiteY0"/>
              </a:cxn>
              <a:cxn ang="0">
                <a:pos x="connsiteX1" y="connsiteY1"/>
              </a:cxn>
            </a:cxnLst>
            <a:rect l="l" t="t" r="r" b="b"/>
            <a:pathLst>
              <a:path w="2121815" h="1138652">
                <a:moveTo>
                  <a:pt x="0" y="1138652"/>
                </a:moveTo>
                <a:cubicBezTo>
                  <a:pt x="1442741" y="1133683"/>
                  <a:pt x="1788777" y="397170"/>
                  <a:pt x="2121815" y="0"/>
                </a:cubicBezTo>
              </a:path>
            </a:pathLst>
          </a:custGeom>
          <a:ln w="25400">
            <a:solidFill>
              <a:srgbClr val="3F96FF"/>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nvGrpSpPr>
          <p:cNvPr id="78" name="Group 77"/>
          <p:cNvGrpSpPr/>
          <p:nvPr/>
        </p:nvGrpSpPr>
        <p:grpSpPr>
          <a:xfrm>
            <a:off x="931400" y="2791216"/>
            <a:ext cx="2661608" cy="2628340"/>
            <a:chOff x="5878312" y="2472193"/>
            <a:chExt cx="2410887" cy="2380753"/>
          </a:xfrm>
          <a:effectLst>
            <a:outerShdw blurRad="50800" dist="38100" dir="2700000" algn="tl" rotWithShape="0">
              <a:prstClr val="black">
                <a:alpha val="40000"/>
              </a:prstClr>
            </a:outerShdw>
          </a:effectLst>
        </p:grpSpPr>
        <p:sp>
          <p:nvSpPr>
            <p:cNvPr id="80" name="Freeform 79"/>
            <p:cNvSpPr/>
            <p:nvPr/>
          </p:nvSpPr>
          <p:spPr>
            <a:xfrm>
              <a:off x="6011186" y="2957885"/>
              <a:ext cx="135172" cy="174929"/>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Lst>
              <a:ahLst/>
              <a:cxnLst>
                <a:cxn ang="0">
                  <a:pos x="connsiteX0" y="connsiteY0"/>
                </a:cxn>
                <a:cxn ang="0">
                  <a:pos x="connsiteX1" y="connsiteY1"/>
                </a:cxn>
              </a:cxnLst>
              <a:rect l="l" t="t" r="r" b="b"/>
              <a:pathLst>
                <a:path w="135172" h="174929">
                  <a:moveTo>
                    <a:pt x="0" y="174929"/>
                  </a:moveTo>
                  <a:cubicBezTo>
                    <a:pt x="71561" y="79513"/>
                    <a:pt x="87464" y="47708"/>
                    <a:pt x="135172"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1" name="Freeform 80"/>
            <p:cNvSpPr/>
            <p:nvPr/>
          </p:nvSpPr>
          <p:spPr>
            <a:xfrm>
              <a:off x="5878312" y="3880644"/>
              <a:ext cx="43422" cy="193979"/>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42303"/>
                <a:gd name="connsiteY0" fmla="*/ 182073 h 182073"/>
                <a:gd name="connsiteX1" fmla="*/ 42303 w 42303"/>
                <a:gd name="connsiteY1" fmla="*/ 0 h 182073"/>
                <a:gd name="connsiteX0" fmla="*/ 34299 w 54680"/>
                <a:gd name="connsiteY0" fmla="*/ 193979 h 193979"/>
                <a:gd name="connsiteX1" fmla="*/ 9927 w 54680"/>
                <a:gd name="connsiteY1" fmla="*/ 0 h 193979"/>
                <a:gd name="connsiteX0" fmla="*/ 41359 w 41359"/>
                <a:gd name="connsiteY0" fmla="*/ 193979 h 193979"/>
                <a:gd name="connsiteX1" fmla="*/ 16987 w 41359"/>
                <a:gd name="connsiteY1" fmla="*/ 0 h 193979"/>
                <a:gd name="connsiteX0" fmla="*/ 26292 w 26292"/>
                <a:gd name="connsiteY0" fmla="*/ 193979 h 193979"/>
                <a:gd name="connsiteX1" fmla="*/ 1920 w 26292"/>
                <a:gd name="connsiteY1" fmla="*/ 0 h 193979"/>
                <a:gd name="connsiteX0" fmla="*/ 24372 w 24372"/>
                <a:gd name="connsiteY0" fmla="*/ 193979 h 193979"/>
                <a:gd name="connsiteX1" fmla="*/ 0 w 24372"/>
                <a:gd name="connsiteY1" fmla="*/ 0 h 193979"/>
                <a:gd name="connsiteX0" fmla="*/ 33897 w 33897"/>
                <a:gd name="connsiteY0" fmla="*/ 193979 h 193979"/>
                <a:gd name="connsiteX1" fmla="*/ 0 w 33897"/>
                <a:gd name="connsiteY1" fmla="*/ 0 h 193979"/>
                <a:gd name="connsiteX0" fmla="*/ 43422 w 43422"/>
                <a:gd name="connsiteY0" fmla="*/ 193979 h 193979"/>
                <a:gd name="connsiteX1" fmla="*/ 0 w 43422"/>
                <a:gd name="connsiteY1" fmla="*/ 0 h 193979"/>
              </a:gdLst>
              <a:ahLst/>
              <a:cxnLst>
                <a:cxn ang="0">
                  <a:pos x="connsiteX0" y="connsiteY0"/>
                </a:cxn>
                <a:cxn ang="0">
                  <a:pos x="connsiteX1" y="connsiteY1"/>
                </a:cxn>
              </a:cxnLst>
              <a:rect l="l" t="t" r="r" b="b"/>
              <a:pathLst>
                <a:path w="43422" h="193979">
                  <a:moveTo>
                    <a:pt x="43422" y="193979"/>
                  </a:moveTo>
                  <a:cubicBezTo>
                    <a:pt x="38783" y="174763"/>
                    <a:pt x="7061" y="102477"/>
                    <a:pt x="0"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2" name="Freeform 81"/>
            <p:cNvSpPr/>
            <p:nvPr/>
          </p:nvSpPr>
          <p:spPr>
            <a:xfrm>
              <a:off x="6969134" y="2472193"/>
              <a:ext cx="318052" cy="2065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82880"/>
                <a:gd name="connsiteY0" fmla="*/ 38220 h 38220"/>
                <a:gd name="connsiteX1" fmla="*/ 182880 w 182880"/>
                <a:gd name="connsiteY1" fmla="*/ 14366 h 38220"/>
                <a:gd name="connsiteX0" fmla="*/ 0 w 182880"/>
                <a:gd name="connsiteY0" fmla="*/ 23854 h 23854"/>
                <a:gd name="connsiteX1" fmla="*/ 182880 w 182880"/>
                <a:gd name="connsiteY1" fmla="*/ 0 h 23854"/>
                <a:gd name="connsiteX0" fmla="*/ 0 w 310101"/>
                <a:gd name="connsiteY0" fmla="*/ 15903 h 18466"/>
                <a:gd name="connsiteX1" fmla="*/ 310101 w 310101"/>
                <a:gd name="connsiteY1" fmla="*/ 0 h 18466"/>
                <a:gd name="connsiteX0" fmla="*/ 0 w 310101"/>
                <a:gd name="connsiteY0" fmla="*/ 15903 h 23926"/>
                <a:gd name="connsiteX1" fmla="*/ 310101 w 310101"/>
                <a:gd name="connsiteY1" fmla="*/ 0 h 23926"/>
                <a:gd name="connsiteX0" fmla="*/ 0 w 310101"/>
                <a:gd name="connsiteY0" fmla="*/ 15903 h 15903"/>
                <a:gd name="connsiteX1" fmla="*/ 310101 w 310101"/>
                <a:gd name="connsiteY1" fmla="*/ 0 h 15903"/>
                <a:gd name="connsiteX0" fmla="*/ 0 w 318052"/>
                <a:gd name="connsiteY0" fmla="*/ 1288 h 18477"/>
                <a:gd name="connsiteX1" fmla="*/ 318052 w 318052"/>
                <a:gd name="connsiteY1" fmla="*/ 17190 h 18477"/>
                <a:gd name="connsiteX0" fmla="*/ 0 w 318052"/>
                <a:gd name="connsiteY0" fmla="*/ 4756 h 20658"/>
                <a:gd name="connsiteX1" fmla="*/ 318052 w 318052"/>
                <a:gd name="connsiteY1" fmla="*/ 20658 h 20658"/>
              </a:gdLst>
              <a:ahLst/>
              <a:cxnLst>
                <a:cxn ang="0">
                  <a:pos x="connsiteX0" y="connsiteY0"/>
                </a:cxn>
                <a:cxn ang="0">
                  <a:pos x="connsiteX1" y="connsiteY1"/>
                </a:cxn>
              </a:cxnLst>
              <a:rect l="l" t="t" r="r" b="b"/>
              <a:pathLst>
                <a:path w="318052" h="20658">
                  <a:moveTo>
                    <a:pt x="0" y="4756"/>
                  </a:moveTo>
                  <a:cubicBezTo>
                    <a:pt x="127220" y="-3196"/>
                    <a:pt x="230587" y="-3197"/>
                    <a:pt x="318052" y="20658"/>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3" name="Freeform 82"/>
            <p:cNvSpPr/>
            <p:nvPr/>
          </p:nvSpPr>
          <p:spPr>
            <a:xfrm>
              <a:off x="7604263" y="2592782"/>
              <a:ext cx="120885" cy="5799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74929"/>
                <a:gd name="connsiteY0" fmla="*/ 111319 h 111319"/>
                <a:gd name="connsiteX1" fmla="*/ 174929 w 174929"/>
                <a:gd name="connsiteY1" fmla="*/ 0 h 111319"/>
                <a:gd name="connsiteX0" fmla="*/ 0 w 143124"/>
                <a:gd name="connsiteY0" fmla="*/ 31107 h 56162"/>
                <a:gd name="connsiteX1" fmla="*/ 143124 w 143124"/>
                <a:gd name="connsiteY1" fmla="*/ 47009 h 56162"/>
                <a:gd name="connsiteX0" fmla="*/ 0 w 143124"/>
                <a:gd name="connsiteY0" fmla="*/ 0 h 33644"/>
                <a:gd name="connsiteX1" fmla="*/ 143124 w 143124"/>
                <a:gd name="connsiteY1" fmla="*/ 15902 h 33644"/>
                <a:gd name="connsiteX0" fmla="*/ 0 w 143124"/>
                <a:gd name="connsiteY0" fmla="*/ 0 h 15902"/>
                <a:gd name="connsiteX1" fmla="*/ 143124 w 143124"/>
                <a:gd name="connsiteY1" fmla="*/ 15902 h 15902"/>
                <a:gd name="connsiteX0" fmla="*/ 0 w 135172"/>
                <a:gd name="connsiteY0" fmla="*/ 0 h 31804"/>
                <a:gd name="connsiteX1" fmla="*/ 135172 w 135172"/>
                <a:gd name="connsiteY1" fmla="*/ 31804 h 31804"/>
                <a:gd name="connsiteX0" fmla="*/ 0 w 135172"/>
                <a:gd name="connsiteY0" fmla="*/ 0 h 46092"/>
                <a:gd name="connsiteX1" fmla="*/ 135172 w 135172"/>
                <a:gd name="connsiteY1" fmla="*/ 46092 h 46092"/>
                <a:gd name="connsiteX0" fmla="*/ 0 w 135172"/>
                <a:gd name="connsiteY0" fmla="*/ 0 h 46092"/>
                <a:gd name="connsiteX1" fmla="*/ 135172 w 135172"/>
                <a:gd name="connsiteY1" fmla="*/ 46092 h 46092"/>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8029"/>
                <a:gd name="connsiteY0" fmla="*/ 0 h 53236"/>
                <a:gd name="connsiteX1" fmla="*/ 128029 w 128029"/>
                <a:gd name="connsiteY1" fmla="*/ 53236 h 53236"/>
                <a:gd name="connsiteX0" fmla="*/ 0 w 120885"/>
                <a:gd name="connsiteY0" fmla="*/ 0 h 57998"/>
                <a:gd name="connsiteX1" fmla="*/ 120885 w 120885"/>
                <a:gd name="connsiteY1" fmla="*/ 57998 h 57998"/>
                <a:gd name="connsiteX0" fmla="*/ 0 w 120885"/>
                <a:gd name="connsiteY0" fmla="*/ 0 h 57998"/>
                <a:gd name="connsiteX1" fmla="*/ 120885 w 120885"/>
                <a:gd name="connsiteY1" fmla="*/ 57998 h 57998"/>
              </a:gdLst>
              <a:ahLst/>
              <a:cxnLst>
                <a:cxn ang="0">
                  <a:pos x="connsiteX0" y="connsiteY0"/>
                </a:cxn>
                <a:cxn ang="0">
                  <a:pos x="connsiteX1" y="connsiteY1"/>
                </a:cxn>
              </a:cxnLst>
              <a:rect l="l" t="t" r="r" b="b"/>
              <a:pathLst>
                <a:path w="120885" h="57998">
                  <a:moveTo>
                    <a:pt x="0" y="0"/>
                  </a:moveTo>
                  <a:cubicBezTo>
                    <a:pt x="39031" y="7144"/>
                    <a:pt x="92227" y="33378"/>
                    <a:pt x="120885" y="57998"/>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4" name="Freeform 83"/>
            <p:cNvSpPr/>
            <p:nvPr/>
          </p:nvSpPr>
          <p:spPr>
            <a:xfrm>
              <a:off x="6144784" y="4495800"/>
              <a:ext cx="122002" cy="136828"/>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43291 w 62674"/>
                <a:gd name="connsiteY0" fmla="*/ 170166 h 170166"/>
                <a:gd name="connsiteX1" fmla="*/ 9394 w 62674"/>
                <a:gd name="connsiteY1" fmla="*/ 0 h 170166"/>
                <a:gd name="connsiteX0" fmla="*/ 128302 w 141672"/>
                <a:gd name="connsiteY0" fmla="*/ 139209 h 139209"/>
                <a:gd name="connsiteX1" fmla="*/ 6299 w 141672"/>
                <a:gd name="connsiteY1" fmla="*/ 0 h 139209"/>
                <a:gd name="connsiteX0" fmla="*/ 131173 w 131173"/>
                <a:gd name="connsiteY0" fmla="*/ 139209 h 139209"/>
                <a:gd name="connsiteX1" fmla="*/ 9170 w 131173"/>
                <a:gd name="connsiteY1" fmla="*/ 0 h 139209"/>
                <a:gd name="connsiteX0" fmla="*/ 122003 w 122003"/>
                <a:gd name="connsiteY0" fmla="*/ 139209 h 139209"/>
                <a:gd name="connsiteX1" fmla="*/ 0 w 122003"/>
                <a:gd name="connsiteY1" fmla="*/ 0 h 139209"/>
                <a:gd name="connsiteX0" fmla="*/ 114859 w 114859"/>
                <a:gd name="connsiteY0" fmla="*/ 143972 h 143972"/>
                <a:gd name="connsiteX1" fmla="*/ 0 w 114859"/>
                <a:gd name="connsiteY1" fmla="*/ 0 h 143972"/>
                <a:gd name="connsiteX0" fmla="*/ 122002 w 122002"/>
                <a:gd name="connsiteY0" fmla="*/ 136828 h 136828"/>
                <a:gd name="connsiteX1" fmla="*/ 0 w 122002"/>
                <a:gd name="connsiteY1" fmla="*/ 0 h 136828"/>
              </a:gdLst>
              <a:ahLst/>
              <a:cxnLst>
                <a:cxn ang="0">
                  <a:pos x="connsiteX0" y="connsiteY0"/>
                </a:cxn>
                <a:cxn ang="0">
                  <a:pos x="connsiteX1" y="connsiteY1"/>
                </a:cxn>
              </a:cxnLst>
              <a:rect l="l" t="t" r="r" b="b"/>
              <a:pathLst>
                <a:path w="122002" h="136828">
                  <a:moveTo>
                    <a:pt x="122002" y="136828"/>
                  </a:moveTo>
                  <a:cubicBezTo>
                    <a:pt x="105457" y="122374"/>
                    <a:pt x="30873" y="57233"/>
                    <a:pt x="0"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5" name="Freeform 84"/>
            <p:cNvSpPr/>
            <p:nvPr/>
          </p:nvSpPr>
          <p:spPr>
            <a:xfrm>
              <a:off x="7600514" y="4682779"/>
              <a:ext cx="261378" cy="170167"/>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173272"/>
                <a:gd name="connsiteY0" fmla="*/ 246367 h 246367"/>
                <a:gd name="connsiteX1" fmla="*/ 173272 w 173272"/>
                <a:gd name="connsiteY1" fmla="*/ 0 h 246367"/>
                <a:gd name="connsiteX0" fmla="*/ 0 w 261378"/>
                <a:gd name="connsiteY0" fmla="*/ 170167 h 170167"/>
                <a:gd name="connsiteX1" fmla="*/ 261378 w 261378"/>
                <a:gd name="connsiteY1" fmla="*/ 0 h 170167"/>
                <a:gd name="connsiteX0" fmla="*/ 0 w 261378"/>
                <a:gd name="connsiteY0" fmla="*/ 170167 h 170167"/>
                <a:gd name="connsiteX1" fmla="*/ 261378 w 261378"/>
                <a:gd name="connsiteY1" fmla="*/ 0 h 170167"/>
                <a:gd name="connsiteX0" fmla="*/ 0 w 261378"/>
                <a:gd name="connsiteY0" fmla="*/ 170167 h 170167"/>
                <a:gd name="connsiteX1" fmla="*/ 261378 w 261378"/>
                <a:gd name="connsiteY1" fmla="*/ 0 h 170167"/>
              </a:gdLst>
              <a:ahLst/>
              <a:cxnLst>
                <a:cxn ang="0">
                  <a:pos x="connsiteX0" y="connsiteY0"/>
                </a:cxn>
                <a:cxn ang="0">
                  <a:pos x="connsiteX1" y="connsiteY1"/>
                </a:cxn>
              </a:cxnLst>
              <a:rect l="l" t="t" r="r" b="b"/>
              <a:pathLst>
                <a:path w="261378" h="170167">
                  <a:moveTo>
                    <a:pt x="0" y="170167"/>
                  </a:moveTo>
                  <a:cubicBezTo>
                    <a:pt x="95373" y="122376"/>
                    <a:pt x="216051" y="54852"/>
                    <a:pt x="261378"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6" name="Freeform 85"/>
            <p:cNvSpPr/>
            <p:nvPr/>
          </p:nvSpPr>
          <p:spPr>
            <a:xfrm>
              <a:off x="8052884" y="4428274"/>
              <a:ext cx="58973" cy="82063"/>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94691"/>
                <a:gd name="connsiteY0" fmla="*/ 196361 h 196361"/>
                <a:gd name="connsiteX1" fmla="*/ 94691 w 94691"/>
                <a:gd name="connsiteY1" fmla="*/ 0 h 196361"/>
                <a:gd name="connsiteX0" fmla="*/ 0 w 132791"/>
                <a:gd name="connsiteY0" fmla="*/ 165405 h 165405"/>
                <a:gd name="connsiteX1" fmla="*/ 132791 w 132791"/>
                <a:gd name="connsiteY1" fmla="*/ 0 h 165405"/>
                <a:gd name="connsiteX0" fmla="*/ 0 w 132791"/>
                <a:gd name="connsiteY0" fmla="*/ 165405 h 165405"/>
                <a:gd name="connsiteX1" fmla="*/ 132791 w 132791"/>
                <a:gd name="connsiteY1" fmla="*/ 0 h 165405"/>
                <a:gd name="connsiteX0" fmla="*/ 0 w 58973"/>
                <a:gd name="connsiteY0" fmla="*/ 74918 h 74918"/>
                <a:gd name="connsiteX1" fmla="*/ 58973 w 58973"/>
                <a:gd name="connsiteY1" fmla="*/ 0 h 74918"/>
                <a:gd name="connsiteX0" fmla="*/ 0 w 58973"/>
                <a:gd name="connsiteY0" fmla="*/ 74918 h 74918"/>
                <a:gd name="connsiteX1" fmla="*/ 58973 w 58973"/>
                <a:gd name="connsiteY1" fmla="*/ 0 h 74918"/>
                <a:gd name="connsiteX0" fmla="*/ 0 w 58973"/>
                <a:gd name="connsiteY0" fmla="*/ 74918 h 74918"/>
                <a:gd name="connsiteX1" fmla="*/ 58973 w 58973"/>
                <a:gd name="connsiteY1" fmla="*/ 0 h 74918"/>
                <a:gd name="connsiteX0" fmla="*/ 0 w 58973"/>
                <a:gd name="connsiteY0" fmla="*/ 89206 h 89206"/>
                <a:gd name="connsiteX1" fmla="*/ 58973 w 58973"/>
                <a:gd name="connsiteY1" fmla="*/ 0 h 89206"/>
                <a:gd name="connsiteX0" fmla="*/ 0 w 58973"/>
                <a:gd name="connsiteY0" fmla="*/ 89206 h 89206"/>
                <a:gd name="connsiteX1" fmla="*/ 58973 w 58973"/>
                <a:gd name="connsiteY1" fmla="*/ 0 h 89206"/>
                <a:gd name="connsiteX0" fmla="*/ 0 w 58973"/>
                <a:gd name="connsiteY0" fmla="*/ 89206 h 89206"/>
                <a:gd name="connsiteX1" fmla="*/ 58973 w 58973"/>
                <a:gd name="connsiteY1" fmla="*/ 0 h 89206"/>
                <a:gd name="connsiteX0" fmla="*/ 0 w 58973"/>
                <a:gd name="connsiteY0" fmla="*/ 82063 h 82063"/>
                <a:gd name="connsiteX1" fmla="*/ 58973 w 58973"/>
                <a:gd name="connsiteY1" fmla="*/ 0 h 82063"/>
              </a:gdLst>
              <a:ahLst/>
              <a:cxnLst>
                <a:cxn ang="0">
                  <a:pos x="connsiteX0" y="connsiteY0"/>
                </a:cxn>
                <a:cxn ang="0">
                  <a:pos x="connsiteX1" y="connsiteY1"/>
                </a:cxn>
              </a:cxnLst>
              <a:rect l="l" t="t" r="r" b="b"/>
              <a:pathLst>
                <a:path w="58973" h="82063">
                  <a:moveTo>
                    <a:pt x="0" y="82063"/>
                  </a:moveTo>
                  <a:cubicBezTo>
                    <a:pt x="23936" y="50941"/>
                    <a:pt x="44602" y="38183"/>
                    <a:pt x="58973"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7" name="Freeform 86"/>
            <p:cNvSpPr/>
            <p:nvPr/>
          </p:nvSpPr>
          <p:spPr>
            <a:xfrm>
              <a:off x="8213558" y="4064043"/>
              <a:ext cx="75641" cy="184454"/>
            </a:xfrm>
            <a:custGeom>
              <a:avLst/>
              <a:gdLst>
                <a:gd name="connsiteX0" fmla="*/ 0 w 135778"/>
                <a:gd name="connsiteY0" fmla="*/ 174929 h 174929"/>
                <a:gd name="connsiteX1" fmla="*/ 135172 w 135778"/>
                <a:gd name="connsiteY1" fmla="*/ 0 h 174929"/>
                <a:gd name="connsiteX0" fmla="*/ 0 w 135172"/>
                <a:gd name="connsiteY0" fmla="*/ 174929 h 174929"/>
                <a:gd name="connsiteX1" fmla="*/ 135172 w 135172"/>
                <a:gd name="connsiteY1" fmla="*/ 0 h 174929"/>
                <a:gd name="connsiteX0" fmla="*/ 0 w 135172"/>
                <a:gd name="connsiteY0" fmla="*/ 174929 h 174929"/>
                <a:gd name="connsiteX1" fmla="*/ 135172 w 135172"/>
                <a:gd name="connsiteY1" fmla="*/ 0 h 174929"/>
                <a:gd name="connsiteX0" fmla="*/ 0 w 99453"/>
                <a:gd name="connsiteY0" fmla="*/ 174929 h 174929"/>
                <a:gd name="connsiteX1" fmla="*/ 99453 w 99453"/>
                <a:gd name="connsiteY1" fmla="*/ 0 h 174929"/>
                <a:gd name="connsiteX0" fmla="*/ 0 w 87547"/>
                <a:gd name="connsiteY0" fmla="*/ 184454 h 184454"/>
                <a:gd name="connsiteX1" fmla="*/ 87547 w 87547"/>
                <a:gd name="connsiteY1" fmla="*/ 0 h 184454"/>
                <a:gd name="connsiteX0" fmla="*/ 0 w 87547"/>
                <a:gd name="connsiteY0" fmla="*/ 184454 h 184454"/>
                <a:gd name="connsiteX1" fmla="*/ 87547 w 87547"/>
                <a:gd name="connsiteY1" fmla="*/ 0 h 184454"/>
                <a:gd name="connsiteX0" fmla="*/ 0 w 87547"/>
                <a:gd name="connsiteY0" fmla="*/ 184454 h 184454"/>
                <a:gd name="connsiteX1" fmla="*/ 87547 w 87547"/>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 name="connsiteX0" fmla="*/ 0 w 75641"/>
                <a:gd name="connsiteY0" fmla="*/ 184454 h 184454"/>
                <a:gd name="connsiteX1" fmla="*/ 75641 w 75641"/>
                <a:gd name="connsiteY1" fmla="*/ 0 h 184454"/>
              </a:gdLst>
              <a:ahLst/>
              <a:cxnLst>
                <a:cxn ang="0">
                  <a:pos x="connsiteX0" y="connsiteY0"/>
                </a:cxn>
                <a:cxn ang="0">
                  <a:pos x="connsiteX1" y="connsiteY1"/>
                </a:cxn>
              </a:cxnLst>
              <a:rect l="l" t="t" r="r" b="b"/>
              <a:pathLst>
                <a:path w="75641" h="184454">
                  <a:moveTo>
                    <a:pt x="0" y="184454"/>
                  </a:moveTo>
                  <a:cubicBezTo>
                    <a:pt x="35841" y="143806"/>
                    <a:pt x="56508" y="83427"/>
                    <a:pt x="75641" y="0"/>
                  </a:cubicBezTo>
                </a:path>
              </a:pathLst>
            </a:custGeom>
            <a:noFill/>
            <a:ln w="152400">
              <a:solidFill>
                <a:srgbClr val="F5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sp>
        <p:nvSpPr>
          <p:cNvPr id="28" name="TextBox 27"/>
          <p:cNvSpPr txBox="1"/>
          <p:nvPr/>
        </p:nvSpPr>
        <p:spPr>
          <a:xfrm>
            <a:off x="6096000" y="4913052"/>
            <a:ext cx="696024" cy="369332"/>
          </a:xfrm>
          <a:prstGeom prst="rect">
            <a:avLst/>
          </a:prstGeom>
          <a:noFill/>
        </p:spPr>
        <p:txBody>
          <a:bodyPr wrap="none"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Time</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29" name="TextBox 28"/>
          <p:cNvSpPr txBox="1"/>
          <p:nvPr/>
        </p:nvSpPr>
        <p:spPr>
          <a:xfrm rot="16200000">
            <a:off x="4500529" y="3921376"/>
            <a:ext cx="688009" cy="369332"/>
          </a:xfrm>
          <a:prstGeom prst="rect">
            <a:avLst/>
          </a:prstGeom>
          <a:noFill/>
        </p:spPr>
        <p:txBody>
          <a:bodyPr wrap="none" rtlCol="0">
            <a:spAutoFit/>
          </a:bodyPr>
          <a:lstStyle/>
          <a:p>
            <a:r>
              <a:rPr lang="en-US" dirty="0" smtClean="0">
                <a:latin typeface="CMU Bright" panose="02000603000000000000" pitchFamily="2" charset="0"/>
                <a:ea typeface="CMU Bright" panose="02000603000000000000" pitchFamily="2" charset="0"/>
                <a:cs typeface="CMU Bright" panose="02000603000000000000" pitchFamily="2" charset="0"/>
              </a:rPr>
              <a:t>Mass</a:t>
            </a: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2" name="Title 1"/>
          <p:cNvSpPr>
            <a:spLocks noGrp="1"/>
          </p:cNvSpPr>
          <p:nvPr>
            <p:ph type="title"/>
          </p:nvPr>
        </p:nvSpPr>
        <p:spPr/>
        <p:txBody>
          <a:bodyPr>
            <a:normAutofit/>
          </a:bodyPr>
          <a:lstStyle/>
          <a:p>
            <a:r>
              <a:rPr lang="en-US" dirty="0"/>
              <a:t>Example: growth </a:t>
            </a:r>
            <a:r>
              <a:rPr lang="en-US" dirty="0" smtClean="0"/>
              <a:t>optimization</a:t>
            </a:r>
            <a:endParaRPr lang="en-US" dirty="0"/>
          </a:p>
        </p:txBody>
      </p:sp>
    </p:spTree>
    <p:extLst>
      <p:ext uri="{BB962C8B-B14F-4D97-AF65-F5344CB8AC3E}">
        <p14:creationId xmlns:p14="http://schemas.microsoft.com/office/powerpoint/2010/main" val="393024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750"/>
                                        <p:tgtEl>
                                          <p:spTgt spid="58"/>
                                        </p:tgtEl>
                                      </p:cBhvr>
                                    </p:animEffect>
                                    <p:set>
                                      <p:cBhvr>
                                        <p:cTn id="7" dur="1" fill="hold">
                                          <p:stCondLst>
                                            <p:cond delay="749"/>
                                          </p:stCondLst>
                                        </p:cTn>
                                        <p:tgtEl>
                                          <p:spTgt spid="58"/>
                                        </p:tgtEl>
                                        <p:attrNameLst>
                                          <p:attrName>style.visibility</p:attrName>
                                        </p:attrNameLst>
                                      </p:cBhvr>
                                      <p:to>
                                        <p:strVal val="hidden"/>
                                      </p:to>
                                    </p:set>
                                  </p:childTnLst>
                                </p:cTn>
                              </p:par>
                              <p:par>
                                <p:cTn id="8" presetID="6" presetClass="emph" presetSubtype="0" fill="hold" grpId="0" nodeType="withEffect">
                                  <p:stCondLst>
                                    <p:cond delay="0"/>
                                  </p:stCondLst>
                                  <p:childTnLst>
                                    <p:animScale>
                                      <p:cBhvr>
                                        <p:cTn id="9" dur="750" fill="hold"/>
                                        <p:tgtEl>
                                          <p:spTgt spid="57"/>
                                        </p:tgtEl>
                                      </p:cBhvr>
                                      <p:by x="75000" y="75000"/>
                                    </p:animScale>
                                  </p:childTnLst>
                                </p:cTn>
                              </p:par>
                              <p:par>
                                <p:cTn id="10" presetID="6" presetClass="emph" presetSubtype="0" fill="hold" nodeType="withEffect">
                                  <p:stCondLst>
                                    <p:cond delay="0"/>
                                  </p:stCondLst>
                                  <p:childTnLst>
                                    <p:animScale>
                                      <p:cBhvr>
                                        <p:cTn id="11" dur="750" fill="hold"/>
                                        <p:tgtEl>
                                          <p:spTgt spid="58"/>
                                        </p:tgtEl>
                                      </p:cBhvr>
                                      <p:by x="75000" y="75000"/>
                                    </p:animScale>
                                  </p:childTnLst>
                                </p:cTn>
                              </p:par>
                              <p:par>
                                <p:cTn id="12" presetID="10" presetClass="entr" presetSubtype="0" fill="hold" grpId="0"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95400" y="1428906"/>
            <a:ext cx="6629399" cy="5124526"/>
          </a:xfrm>
        </p:spPr>
      </p:pic>
      <p:sp>
        <p:nvSpPr>
          <p:cNvPr id="13" name="Title 1"/>
          <p:cNvSpPr>
            <a:spLocks noGrp="1"/>
          </p:cNvSpPr>
          <p:nvPr>
            <p:ph type="title"/>
          </p:nvPr>
        </p:nvSpPr>
        <p:spPr>
          <a:xfrm>
            <a:off x="0" y="0"/>
            <a:ext cx="9144000" cy="731520"/>
          </a:xfrm>
        </p:spPr>
        <p:txBody>
          <a:bodyPr>
            <a:normAutofit/>
          </a:bodyPr>
          <a:lstStyle/>
          <a:p>
            <a:r>
              <a:rPr lang="en-US" dirty="0" smtClean="0"/>
              <a:t>Optimal gene expression</a:t>
            </a:r>
            <a:endParaRPr lang="en-US" dirty="0"/>
          </a:p>
        </p:txBody>
      </p:sp>
      <p:sp>
        <p:nvSpPr>
          <p:cNvPr id="2" name="Rectangle 1"/>
          <p:cNvSpPr/>
          <p:nvPr/>
        </p:nvSpPr>
        <p:spPr>
          <a:xfrm>
            <a:off x="2095500" y="1428906"/>
            <a:ext cx="5867400" cy="431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14"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r="-343"/>
          <a:stretch/>
        </p:blipFill>
        <p:spPr>
          <a:xfrm>
            <a:off x="2095500" y="1428906"/>
            <a:ext cx="5852160" cy="4315968"/>
          </a:xfrm>
          <a:prstGeom prst="rect">
            <a:avLst/>
          </a:prstGeom>
        </p:spPr>
      </p:pic>
    </p:spTree>
    <p:extLst>
      <p:ext uri="{BB962C8B-B14F-4D97-AF65-F5344CB8AC3E}">
        <p14:creationId xmlns:p14="http://schemas.microsoft.com/office/powerpoint/2010/main" val="16618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768" y="1600200"/>
            <a:ext cx="6289260" cy="4748391"/>
          </a:xfrm>
          <a:prstGeom prst="rect">
            <a:avLst/>
          </a:prstGeom>
        </p:spPr>
      </p:pic>
      <p:cxnSp>
        <p:nvCxnSpPr>
          <p:cNvPr id="28" name="Straight Connector 27"/>
          <p:cNvCxnSpPr/>
          <p:nvPr/>
        </p:nvCxnSpPr>
        <p:spPr>
          <a:xfrm>
            <a:off x="975598" y="58674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711028" y="5872202"/>
            <a:ext cx="416340" cy="0"/>
          </a:xfrm>
          <a:prstGeom prst="straightConnector1">
            <a:avLst/>
          </a:prstGeom>
          <a:ln>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01968" y="5687536"/>
            <a:ext cx="1539204" cy="369332"/>
          </a:xfrm>
          <a:prstGeom prst="rect">
            <a:avLst/>
          </a:prstGeom>
          <a:noFill/>
        </p:spPr>
        <p:txBody>
          <a:bodyPr wrap="none" rtlCol="0">
            <a:spAutoFit/>
          </a:bodyPr>
          <a:lstStyle/>
          <a:p>
            <a:r>
              <a:rPr lang="en-US" i="1" dirty="0" smtClean="0">
                <a:latin typeface="CMU Bright" panose="02000603000000000000" pitchFamily="2" charset="0"/>
                <a:ea typeface="CMU Bright" panose="02000603000000000000" pitchFamily="2" charset="0"/>
                <a:cs typeface="CMU Bright" panose="02000603000000000000" pitchFamily="2" charset="0"/>
              </a:rPr>
              <a:t>M. </a:t>
            </a:r>
            <a:r>
              <a:rPr lang="en-US" i="1" dirty="0" err="1" smtClean="0">
                <a:latin typeface="CMU Bright" panose="02000603000000000000" pitchFamily="2" charset="0"/>
                <a:ea typeface="CMU Bright" panose="02000603000000000000" pitchFamily="2" charset="0"/>
                <a:cs typeface="CMU Bright" panose="02000603000000000000" pitchFamily="2" charset="0"/>
              </a:rPr>
              <a:t>genitalium</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23" name="TextBox 22"/>
          <p:cNvSpPr txBox="1"/>
          <p:nvPr/>
        </p:nvSpPr>
        <p:spPr>
          <a:xfrm>
            <a:off x="7101968" y="1453634"/>
            <a:ext cx="1425390" cy="369332"/>
          </a:xfrm>
          <a:prstGeom prst="rect">
            <a:avLst/>
          </a:prstGeom>
          <a:noFill/>
        </p:spPr>
        <p:txBody>
          <a:bodyPr wrap="none" rtlCol="0">
            <a:spAutoFit/>
          </a:bodyPr>
          <a:lstStyle/>
          <a:p>
            <a:r>
              <a:rPr lang="en-US" i="1" dirty="0" smtClean="0">
                <a:latin typeface="CMU Bright" panose="02000603000000000000" pitchFamily="2" charset="0"/>
                <a:ea typeface="CMU Bright" panose="02000603000000000000" pitchFamily="2" charset="0"/>
                <a:cs typeface="CMU Bright" panose="02000603000000000000" pitchFamily="2" charset="0"/>
              </a:rPr>
              <a:t>M. </a:t>
            </a:r>
            <a:r>
              <a:rPr lang="en-US" i="1" dirty="0" err="1" smtClean="0">
                <a:latin typeface="CMU Bright" panose="02000603000000000000" pitchFamily="2" charset="0"/>
                <a:ea typeface="CMU Bright" panose="02000603000000000000" pitchFamily="2" charset="0"/>
                <a:cs typeface="CMU Bright" panose="02000603000000000000" pitchFamily="2" charset="0"/>
              </a:rPr>
              <a:t>mycoides</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27" name="Straight Arrow Connector 26"/>
          <p:cNvCxnSpPr/>
          <p:nvPr/>
        </p:nvCxnSpPr>
        <p:spPr>
          <a:xfrm flipH="1">
            <a:off x="1051798" y="4800600"/>
            <a:ext cx="6075570" cy="0"/>
          </a:xfrm>
          <a:prstGeom prst="straightConnector1">
            <a:avLst/>
          </a:prstGeom>
          <a:ln>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101968" y="4615934"/>
            <a:ext cx="1697901" cy="369332"/>
          </a:xfrm>
          <a:prstGeom prst="rect">
            <a:avLst/>
          </a:prstGeom>
          <a:noFill/>
        </p:spPr>
        <p:txBody>
          <a:bodyPr wrap="none" rtlCol="0">
            <a:spAutoFit/>
          </a:bodyPr>
          <a:lstStyle/>
          <a:p>
            <a:r>
              <a:rPr lang="en-US" i="1" dirty="0" smtClean="0">
                <a:latin typeface="CMU Bright" panose="02000603000000000000" pitchFamily="2" charset="0"/>
                <a:ea typeface="CMU Bright" panose="02000603000000000000" pitchFamily="2" charset="0"/>
                <a:cs typeface="CMU Bright" panose="02000603000000000000" pitchFamily="2" charset="0"/>
              </a:rPr>
              <a:t>M. </a:t>
            </a:r>
            <a:r>
              <a:rPr lang="en-US" i="1" dirty="0" err="1" smtClean="0">
                <a:latin typeface="CMU Bright" panose="02000603000000000000" pitchFamily="2" charset="0"/>
                <a:ea typeface="CMU Bright" panose="02000603000000000000" pitchFamily="2" charset="0"/>
                <a:cs typeface="CMU Bright" panose="02000603000000000000" pitchFamily="2" charset="0"/>
              </a:rPr>
              <a:t>pneumoniae</a:t>
            </a:r>
            <a:endParaRPr lang="en-US" i="1" dirty="0">
              <a:latin typeface="CMU Bright" panose="02000603000000000000" pitchFamily="2" charset="0"/>
              <a:ea typeface="CMU Bright" panose="02000603000000000000" pitchFamily="2" charset="0"/>
              <a:cs typeface="CMU Bright" panose="02000603000000000000" pitchFamily="2" charset="0"/>
            </a:endParaRPr>
          </a:p>
        </p:txBody>
      </p:sp>
      <p:sp>
        <p:nvSpPr>
          <p:cNvPr id="2" name="Title 1"/>
          <p:cNvSpPr>
            <a:spLocks noGrp="1"/>
          </p:cNvSpPr>
          <p:nvPr>
            <p:ph type="title"/>
          </p:nvPr>
        </p:nvSpPr>
        <p:spPr/>
        <p:txBody>
          <a:bodyPr/>
          <a:lstStyle/>
          <a:p>
            <a:r>
              <a:rPr lang="en-US" dirty="0"/>
              <a:t>Optimal gene expression</a:t>
            </a:r>
          </a:p>
        </p:txBody>
      </p:sp>
      <p:sp>
        <p:nvSpPr>
          <p:cNvPr id="4" name="Rectangle 3"/>
          <p:cNvSpPr/>
          <p:nvPr/>
        </p:nvSpPr>
        <p:spPr>
          <a:xfrm>
            <a:off x="1033272" y="1600200"/>
            <a:ext cx="5659230"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43000" y="1600200"/>
            <a:ext cx="822960" cy="4297680"/>
          </a:xfrm>
          <a:prstGeom prst="rect">
            <a:avLst/>
          </a:prstGeom>
        </p:spPr>
      </p:pic>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965960" y="5303520"/>
            <a:ext cx="1289304" cy="59436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965960" y="4251960"/>
            <a:ext cx="1645920" cy="1051560"/>
          </a:xfrm>
          <a:prstGeom prst="rect">
            <a:avLst/>
          </a:prstGeom>
        </p:spPr>
      </p:pic>
      <p:pic>
        <p:nvPicPr>
          <p:cNvPr id="33" name="Picture 3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51760" y="4069080"/>
            <a:ext cx="1645920" cy="182880"/>
          </a:xfrm>
          <a:prstGeom prst="rect">
            <a:avLst/>
          </a:prstGeom>
        </p:spPr>
      </p:pic>
      <p:pic>
        <p:nvPicPr>
          <p:cNvPr id="34" name="Picture 3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017520" y="2057400"/>
            <a:ext cx="2560320" cy="2011680"/>
          </a:xfrm>
          <a:prstGeom prst="rect">
            <a:avLst/>
          </a:prstGeom>
        </p:spPr>
      </p:pic>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t="-10034"/>
          <a:stretch/>
        </p:blipFill>
        <p:spPr>
          <a:xfrm>
            <a:off x="3749040" y="1554480"/>
            <a:ext cx="2560320" cy="502920"/>
          </a:xfrm>
          <a:prstGeom prst="rect">
            <a:avLst/>
          </a:prstGeom>
        </p:spPr>
      </p:pic>
      <p:cxnSp>
        <p:nvCxnSpPr>
          <p:cNvPr id="22" name="Straight Arrow Connector 21"/>
          <p:cNvCxnSpPr/>
          <p:nvPr/>
        </p:nvCxnSpPr>
        <p:spPr>
          <a:xfrm flipH="1">
            <a:off x="975598" y="1638300"/>
            <a:ext cx="6151770" cy="0"/>
          </a:xfrm>
          <a:prstGeom prst="straightConnector1">
            <a:avLst/>
          </a:prstGeom>
          <a:ln>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35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6200" y="-228600"/>
            <a:ext cx="9296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700" dirty="0" smtClean="0">
                <a:solidFill>
                  <a:schemeClr val="bg1"/>
                </a:solidFill>
              </a:rPr>
              <a:t>Optimal architecture retains robustness</a:t>
            </a:r>
            <a:endParaRPr lang="en-US" sz="3700" dirty="0">
              <a:solidFill>
                <a:schemeClr val="bg1"/>
              </a:solidFill>
            </a:endParaRPr>
          </a:p>
        </p:txBody>
      </p:sp>
      <p:sp>
        <p:nvSpPr>
          <p:cNvPr id="3" name="Title 2"/>
          <p:cNvSpPr>
            <a:spLocks noGrp="1"/>
          </p:cNvSpPr>
          <p:nvPr>
            <p:ph type="title"/>
          </p:nvPr>
        </p:nvSpPr>
        <p:spPr/>
        <p:txBody>
          <a:bodyPr>
            <a:normAutofit/>
          </a:bodyPr>
          <a:lstStyle/>
          <a:p>
            <a:r>
              <a:rPr lang="en-US" dirty="0"/>
              <a:t>Optimal gene expression retains </a:t>
            </a:r>
            <a:r>
              <a:rPr lang="en-US" dirty="0" smtClean="0"/>
              <a:t>robustness</a:t>
            </a:r>
            <a:endParaRPr lang="en-US" dirty="0"/>
          </a:p>
        </p:txBody>
      </p:sp>
      <p:pic>
        <p:nvPicPr>
          <p:cNvPr id="13"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r="-1104"/>
          <a:stretch/>
        </p:blipFill>
        <p:spPr>
          <a:xfrm>
            <a:off x="4674752" y="1641251"/>
            <a:ext cx="3207873" cy="4425244"/>
          </a:xfrm>
          <a:prstGeom prst="rect">
            <a:avLst/>
          </a:prstGeom>
        </p:spPr>
      </p:pic>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61375" y="1085570"/>
            <a:ext cx="3408365" cy="5486400"/>
          </a:xfrm>
          <a:prstGeom prst="rect">
            <a:avLst/>
          </a:prstGeom>
        </p:spPr>
      </p:pic>
      <p:pic>
        <p:nvPicPr>
          <p:cNvPr id="9"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t="-18" r="-1106"/>
          <a:stretch/>
        </p:blipFill>
        <p:spPr>
          <a:xfrm>
            <a:off x="4674752" y="1085570"/>
            <a:ext cx="3207873" cy="606198"/>
          </a:xfrm>
          <a:prstGeom prst="rect">
            <a:avLst/>
          </a:prstGeom>
        </p:spPr>
      </p:pic>
      <p:cxnSp>
        <p:nvCxnSpPr>
          <p:cNvPr id="10" name="Straight Connector 9"/>
          <p:cNvCxnSpPr/>
          <p:nvPr/>
        </p:nvCxnSpPr>
        <p:spPr>
          <a:xfrm>
            <a:off x="2385196" y="6067996"/>
            <a:ext cx="54974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08876" y="1151202"/>
            <a:ext cx="0" cy="4908839"/>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4"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r="-1104" b="-2556"/>
          <a:stretch/>
        </p:blipFill>
        <p:spPr>
          <a:xfrm>
            <a:off x="4674752" y="6086702"/>
            <a:ext cx="3207873" cy="548640"/>
          </a:xfrm>
          <a:prstGeom prst="rect">
            <a:avLst/>
          </a:prstGeom>
        </p:spPr>
      </p:pic>
    </p:spTree>
    <p:extLst>
      <p:ext uri="{BB962C8B-B14F-4D97-AF65-F5344CB8AC3E}">
        <p14:creationId xmlns:p14="http://schemas.microsoft.com/office/powerpoint/2010/main" val="10186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Drug repositioning</a:t>
            </a:r>
            <a:endParaRPr lang="en-US" dirty="0"/>
          </a:p>
        </p:txBody>
      </p:sp>
      <p:pic>
        <p:nvPicPr>
          <p:cNvPr id="4" name="Picture 2" descr="C:\Users\jonrkarr\Google Drive\presentations\presentation_2016_02_08_upenn\figures\repurpos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31" y="2267285"/>
            <a:ext cx="8754269" cy="26095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29400" y="6566356"/>
            <a:ext cx="2438400" cy="215444"/>
          </a:xfrm>
          <a:prstGeom prst="rect">
            <a:avLst/>
          </a:prstGeom>
          <a:noFill/>
        </p:spPr>
        <p:txBody>
          <a:bodyPr wrap="square" lIns="0" tIns="0" rIns="0" bIns="0" rtlCol="0">
            <a:spAutoFit/>
          </a:bodyPr>
          <a:lstStyle/>
          <a:p>
            <a:pPr algn="r"/>
            <a:r>
              <a:rPr lang="en-US" sz="1400" dirty="0" err="1" smtClean="0">
                <a:latin typeface="+mj-lt"/>
                <a:ea typeface="CMU Bright" panose="02000603000000000000" pitchFamily="2" charset="0"/>
                <a:cs typeface="CMU Bright" panose="02000603000000000000" pitchFamily="2" charset="0"/>
              </a:rPr>
              <a:t>Kazakiewicz</a:t>
            </a:r>
            <a:r>
              <a:rPr lang="en-US" sz="1400" dirty="0" smtClean="0">
                <a:latin typeface="+mj-lt"/>
                <a:ea typeface="CMU Bright" panose="02000603000000000000" pitchFamily="2" charset="0"/>
                <a:cs typeface="CMU Bright" panose="02000603000000000000" pitchFamily="2" charset="0"/>
              </a:rPr>
              <a:t> et al., 2015</a:t>
            </a:r>
            <a:endParaRPr lang="en-US" sz="1400" i="1" dirty="0">
              <a:latin typeface="+mj-lt"/>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210652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t>Challenges</a:t>
            </a:r>
          </a:p>
          <a:p>
            <a:r>
              <a:rPr lang="en-US" dirty="0"/>
              <a:t>Model building</a:t>
            </a:r>
          </a:p>
          <a:p>
            <a:r>
              <a:rPr lang="en-US" dirty="0" smtClean="0"/>
              <a:t>State-of-the-art</a:t>
            </a:r>
          </a:p>
          <a:p>
            <a:r>
              <a:rPr lang="en-US" dirty="0">
                <a:solidFill>
                  <a:schemeClr val="accent3"/>
                </a:solidFill>
              </a:rPr>
              <a:t>Software tools</a:t>
            </a:r>
          </a:p>
          <a:p>
            <a:r>
              <a:rPr lang="en-US" dirty="0" smtClean="0"/>
              <a:t>Open challenges</a:t>
            </a:r>
            <a:endParaRPr lang="en-US" dirty="0"/>
          </a:p>
        </p:txBody>
      </p:sp>
    </p:spTree>
    <p:extLst>
      <p:ext uri="{BB962C8B-B14F-4D97-AF65-F5344CB8AC3E}">
        <p14:creationId xmlns:p14="http://schemas.microsoft.com/office/powerpoint/2010/main" val="26827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jonrkarr\Google Drive\presentations\presentation_2015_12_17_sema4\airfield-clipart-airplane.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5764" y="1042941"/>
            <a:ext cx="4592473" cy="19020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2525" y="2863100"/>
            <a:ext cx="8078950" cy="461665"/>
          </a:xfrm>
          <a:prstGeom prst="rect">
            <a:avLst/>
          </a:prstGeom>
          <a:noFill/>
        </p:spPr>
        <p:txBody>
          <a:bodyPr wrap="square" rtlCol="0">
            <a:spAutoFit/>
          </a:bodyPr>
          <a:lstStyle/>
          <a:p>
            <a:pPr algn="ctr"/>
            <a:r>
              <a:rPr lang="en-US" sz="2400" dirty="0" smtClean="0"/>
              <a:t>Planes are designed with CAD and physics-based models</a:t>
            </a:r>
            <a:endParaRPr lang="en-US" sz="2400" dirty="0"/>
          </a:p>
        </p:txBody>
      </p:sp>
      <p:sp>
        <p:nvSpPr>
          <p:cNvPr id="7" name="TextBox 6"/>
          <p:cNvSpPr txBox="1"/>
          <p:nvPr/>
        </p:nvSpPr>
        <p:spPr>
          <a:xfrm>
            <a:off x="443553" y="6200174"/>
            <a:ext cx="8256895" cy="461665"/>
          </a:xfrm>
          <a:prstGeom prst="rect">
            <a:avLst/>
          </a:prstGeom>
          <a:noFill/>
        </p:spPr>
        <p:txBody>
          <a:bodyPr wrap="square" rtlCol="0">
            <a:spAutoFit/>
          </a:bodyPr>
          <a:lstStyle/>
          <a:p>
            <a:pPr algn="ctr"/>
            <a:r>
              <a:rPr lang="en-US" sz="2400" dirty="0" smtClean="0"/>
              <a:t>Cells could be designed with WC models</a:t>
            </a:r>
            <a:endParaRPr lang="en-US" sz="2400" dirty="0"/>
          </a:p>
        </p:txBody>
      </p:sp>
      <p:sp>
        <p:nvSpPr>
          <p:cNvPr id="5" name="Title 4"/>
          <p:cNvSpPr>
            <a:spLocks noGrp="1"/>
          </p:cNvSpPr>
          <p:nvPr>
            <p:ph type="title"/>
          </p:nvPr>
        </p:nvSpPr>
        <p:spPr/>
        <p:txBody>
          <a:bodyPr>
            <a:normAutofit/>
          </a:bodyPr>
          <a:lstStyle/>
          <a:p>
            <a:r>
              <a:rPr lang="en-US" sz="3000" dirty="0"/>
              <a:t>Physics-based </a:t>
            </a:r>
            <a:r>
              <a:rPr lang="en-US" sz="3000" dirty="0" smtClean="0"/>
              <a:t>models enable rational engineering</a:t>
            </a:r>
            <a:endParaRPr lang="en-US" sz="3000" dirty="0"/>
          </a:p>
        </p:txBody>
      </p:sp>
      <p:grpSp>
        <p:nvGrpSpPr>
          <p:cNvPr id="9" name="Group 8"/>
          <p:cNvGrpSpPr/>
          <p:nvPr/>
        </p:nvGrpSpPr>
        <p:grpSpPr>
          <a:xfrm>
            <a:off x="1380455" y="4363611"/>
            <a:ext cx="6383092" cy="1725319"/>
            <a:chOff x="3277415" y="4305606"/>
            <a:chExt cx="2898846" cy="783544"/>
          </a:xfrm>
        </p:grpSpPr>
        <p:grpSp>
          <p:nvGrpSpPr>
            <p:cNvPr id="11" name="Group 3"/>
            <p:cNvGrpSpPr/>
            <p:nvPr/>
          </p:nvGrpSpPr>
          <p:grpSpPr>
            <a:xfrm rot="5396685">
              <a:off x="4009942" y="3573079"/>
              <a:ext cx="783544" cy="2248598"/>
              <a:chOff x="7695295" y="3334237"/>
              <a:chExt cx="810374" cy="2108932"/>
            </a:xfrm>
          </p:grpSpPr>
          <p:sp>
            <p:nvSpPr>
              <p:cNvPr id="16" name="Arc 18"/>
              <p:cNvSpPr/>
              <p:nvPr/>
            </p:nvSpPr>
            <p:spPr>
              <a:xfrm rot="5400000">
                <a:off x="7896984" y="4836298"/>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solidFill>
                <a:schemeClr val="accent3"/>
              </a:solidFill>
              <a:ln w="25400">
                <a:solidFill>
                  <a:srgbClr val="00ADEF"/>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4" name="Arc 18"/>
              <p:cNvSpPr/>
              <p:nvPr/>
            </p:nvSpPr>
            <p:spPr>
              <a:xfrm rot="16200000">
                <a:off x="7898798" y="3132548"/>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solidFill>
                <a:schemeClr val="accent3"/>
              </a:solidFill>
              <a:ln w="25400">
                <a:solidFill>
                  <a:srgbClr val="00ADEF"/>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15" name="Rectangle 14"/>
              <p:cNvSpPr/>
              <p:nvPr/>
            </p:nvSpPr>
            <p:spPr>
              <a:xfrm>
                <a:off x="7696532" y="3719592"/>
                <a:ext cx="807875" cy="1359728"/>
              </a:xfrm>
              <a:prstGeom prst="rect">
                <a:avLst/>
              </a:prstGeom>
              <a:solidFill>
                <a:schemeClr val="accent3"/>
              </a:solidFill>
              <a:ln>
                <a:solidFill>
                  <a:srgbClr val="00AD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cxnSp>
            <p:nvCxnSpPr>
              <p:cNvPr id="17" name="Straight Connector 16"/>
              <p:cNvCxnSpPr>
                <a:endCxn id="16" idx="3"/>
              </p:cNvCxnSpPr>
              <p:nvPr/>
            </p:nvCxnSpPr>
            <p:spPr>
              <a:xfrm rot="16203315" flipH="1">
                <a:off x="7046464" y="4388465"/>
                <a:ext cx="1298569" cy="475"/>
              </a:xfrm>
              <a:prstGeom prst="line">
                <a:avLst/>
              </a:prstGeom>
              <a:ln w="25400">
                <a:no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6" idx="0"/>
              </p:cNvCxnSpPr>
              <p:nvPr/>
            </p:nvCxnSpPr>
            <p:spPr>
              <a:xfrm rot="16203315" flipH="1">
                <a:off x="7856884" y="4391229"/>
                <a:ext cx="1294848" cy="471"/>
              </a:xfrm>
              <a:prstGeom prst="line">
                <a:avLst/>
              </a:prstGeom>
              <a:ln w="25400">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Freeform 11"/>
            <p:cNvSpPr/>
            <p:nvPr/>
          </p:nvSpPr>
          <p:spPr>
            <a:xfrm rot="3447303">
              <a:off x="5724691" y="4319045"/>
              <a:ext cx="190500" cy="582697"/>
            </a:xfrm>
            <a:custGeom>
              <a:avLst/>
              <a:gdLst>
                <a:gd name="connsiteX0" fmla="*/ 0 w 800100"/>
                <a:gd name="connsiteY0" fmla="*/ 477773 h 477773"/>
                <a:gd name="connsiteX1" fmla="*/ 333375 w 800100"/>
                <a:gd name="connsiteY1" fmla="*/ 39623 h 477773"/>
                <a:gd name="connsiteX2" fmla="*/ 800100 w 800100"/>
                <a:gd name="connsiteY2" fmla="*/ 20573 h 477773"/>
                <a:gd name="connsiteX3" fmla="*/ 800100 w 800100"/>
                <a:gd name="connsiteY3" fmla="*/ 20573 h 477773"/>
                <a:gd name="connsiteX0" fmla="*/ 0 w 800100"/>
                <a:gd name="connsiteY0" fmla="*/ 457200 h 457200"/>
                <a:gd name="connsiteX1" fmla="*/ 266700 w 800100"/>
                <a:gd name="connsiteY1" fmla="*/ 76200 h 457200"/>
                <a:gd name="connsiteX2" fmla="*/ 800100 w 800100"/>
                <a:gd name="connsiteY2" fmla="*/ 0 h 457200"/>
                <a:gd name="connsiteX3" fmla="*/ 800100 w 800100"/>
                <a:gd name="connsiteY3" fmla="*/ 0 h 457200"/>
                <a:gd name="connsiteX0" fmla="*/ 0 w 854595"/>
                <a:gd name="connsiteY0" fmla="*/ 695325 h 695325"/>
                <a:gd name="connsiteX1" fmla="*/ 266700 w 854595"/>
                <a:gd name="connsiteY1" fmla="*/ 314325 h 695325"/>
                <a:gd name="connsiteX2" fmla="*/ 800100 w 854595"/>
                <a:gd name="connsiteY2" fmla="*/ 238125 h 695325"/>
                <a:gd name="connsiteX3" fmla="*/ 847725 w 854595"/>
                <a:gd name="connsiteY3" fmla="*/ 0 h 695325"/>
                <a:gd name="connsiteX0" fmla="*/ 0 w 847725"/>
                <a:gd name="connsiteY0" fmla="*/ 695325 h 695325"/>
                <a:gd name="connsiteX1" fmla="*/ 266700 w 847725"/>
                <a:gd name="connsiteY1" fmla="*/ 314325 h 695325"/>
                <a:gd name="connsiteX2" fmla="*/ 495300 w 847725"/>
                <a:gd name="connsiteY2" fmla="*/ 266700 h 695325"/>
                <a:gd name="connsiteX3" fmla="*/ 847725 w 847725"/>
                <a:gd name="connsiteY3" fmla="*/ 0 h 695325"/>
                <a:gd name="connsiteX0" fmla="*/ 0 w 847725"/>
                <a:gd name="connsiteY0" fmla="*/ 695325 h 695325"/>
                <a:gd name="connsiteX1" fmla="*/ 95250 w 847725"/>
                <a:gd name="connsiteY1" fmla="*/ 542925 h 695325"/>
                <a:gd name="connsiteX2" fmla="*/ 495300 w 847725"/>
                <a:gd name="connsiteY2" fmla="*/ 266700 h 695325"/>
                <a:gd name="connsiteX3" fmla="*/ 847725 w 847725"/>
                <a:gd name="connsiteY3" fmla="*/ 0 h 695325"/>
                <a:gd name="connsiteX0" fmla="*/ 0 w 521706"/>
                <a:gd name="connsiteY0" fmla="*/ 429830 h 429830"/>
                <a:gd name="connsiteX1" fmla="*/ 95250 w 521706"/>
                <a:gd name="connsiteY1" fmla="*/ 277430 h 429830"/>
                <a:gd name="connsiteX2" fmla="*/ 495300 w 521706"/>
                <a:gd name="connsiteY2" fmla="*/ 1205 h 429830"/>
                <a:gd name="connsiteX3" fmla="*/ 495300 w 521706"/>
                <a:gd name="connsiteY3" fmla="*/ 153605 h 429830"/>
                <a:gd name="connsiteX0" fmla="*/ 0 w 522405"/>
                <a:gd name="connsiteY0" fmla="*/ 429176 h 429176"/>
                <a:gd name="connsiteX1" fmla="*/ 85725 w 522405"/>
                <a:gd name="connsiteY1" fmla="*/ 114851 h 429176"/>
                <a:gd name="connsiteX2" fmla="*/ 495300 w 522405"/>
                <a:gd name="connsiteY2" fmla="*/ 551 h 429176"/>
                <a:gd name="connsiteX3" fmla="*/ 495300 w 522405"/>
                <a:gd name="connsiteY3" fmla="*/ 152951 h 429176"/>
                <a:gd name="connsiteX0" fmla="*/ 0 w 518914"/>
                <a:gd name="connsiteY0" fmla="*/ 436793 h 436793"/>
                <a:gd name="connsiteX1" fmla="*/ 133350 w 518914"/>
                <a:gd name="connsiteY1" fmla="*/ 65318 h 436793"/>
                <a:gd name="connsiteX2" fmla="*/ 495300 w 518914"/>
                <a:gd name="connsiteY2" fmla="*/ 8168 h 436793"/>
                <a:gd name="connsiteX3" fmla="*/ 495300 w 518914"/>
                <a:gd name="connsiteY3" fmla="*/ 160568 h 436793"/>
                <a:gd name="connsiteX0" fmla="*/ 0 w 495300"/>
                <a:gd name="connsiteY0" fmla="*/ 436793 h 436793"/>
                <a:gd name="connsiteX1" fmla="*/ 133350 w 495300"/>
                <a:gd name="connsiteY1" fmla="*/ 65318 h 436793"/>
                <a:gd name="connsiteX2" fmla="*/ 495300 w 495300"/>
                <a:gd name="connsiteY2" fmla="*/ 8168 h 436793"/>
                <a:gd name="connsiteX0" fmla="*/ 0 w 495300"/>
                <a:gd name="connsiteY0" fmla="*/ 476981 h 476981"/>
                <a:gd name="connsiteX1" fmla="*/ 133350 w 495300"/>
                <a:gd name="connsiteY1" fmla="*/ 105506 h 476981"/>
                <a:gd name="connsiteX2" fmla="*/ 495300 w 495300"/>
                <a:gd name="connsiteY2" fmla="*/ 48356 h 476981"/>
                <a:gd name="connsiteX0" fmla="*/ 0 w 495300"/>
                <a:gd name="connsiteY0" fmla="*/ 476981 h 476981"/>
                <a:gd name="connsiteX1" fmla="*/ 133350 w 495300"/>
                <a:gd name="connsiteY1" fmla="*/ 105506 h 476981"/>
                <a:gd name="connsiteX2" fmla="*/ 495300 w 495300"/>
                <a:gd name="connsiteY2" fmla="*/ 48356 h 476981"/>
                <a:gd name="connsiteX0" fmla="*/ 31888 w 527188"/>
                <a:gd name="connsiteY0" fmla="*/ 550883 h 550883"/>
                <a:gd name="connsiteX1" fmla="*/ 69988 w 527188"/>
                <a:gd name="connsiteY1" fmla="*/ 74633 h 550883"/>
                <a:gd name="connsiteX2" fmla="*/ 527188 w 527188"/>
                <a:gd name="connsiteY2" fmla="*/ 122258 h 550883"/>
                <a:gd name="connsiteX0" fmla="*/ 0 w 285750"/>
                <a:gd name="connsiteY0" fmla="*/ 568449 h 568449"/>
                <a:gd name="connsiteX1" fmla="*/ 38100 w 285750"/>
                <a:gd name="connsiteY1" fmla="*/ 92199 h 568449"/>
                <a:gd name="connsiteX2" fmla="*/ 285750 w 285750"/>
                <a:gd name="connsiteY2" fmla="*/ 6474 h 568449"/>
                <a:gd name="connsiteX0" fmla="*/ 0 w 285750"/>
                <a:gd name="connsiteY0" fmla="*/ 563745 h 563745"/>
                <a:gd name="connsiteX1" fmla="*/ 19050 w 285750"/>
                <a:gd name="connsiteY1" fmla="*/ 173220 h 563745"/>
                <a:gd name="connsiteX2" fmla="*/ 285750 w 285750"/>
                <a:gd name="connsiteY2" fmla="*/ 1770 h 563745"/>
                <a:gd name="connsiteX0" fmla="*/ 0 w 285750"/>
                <a:gd name="connsiteY0" fmla="*/ 564668 h 564668"/>
                <a:gd name="connsiteX1" fmla="*/ 19050 w 285750"/>
                <a:gd name="connsiteY1" fmla="*/ 136043 h 564668"/>
                <a:gd name="connsiteX2" fmla="*/ 285750 w 285750"/>
                <a:gd name="connsiteY2" fmla="*/ 2693 h 564668"/>
                <a:gd name="connsiteX0" fmla="*/ 3338 w 289088"/>
                <a:gd name="connsiteY0" fmla="*/ 581790 h 581790"/>
                <a:gd name="connsiteX1" fmla="*/ 22388 w 289088"/>
                <a:gd name="connsiteY1" fmla="*/ 153165 h 581790"/>
                <a:gd name="connsiteX2" fmla="*/ 289088 w 289088"/>
                <a:gd name="connsiteY2" fmla="*/ 19815 h 581790"/>
                <a:gd name="connsiteX0" fmla="*/ 0 w 333375"/>
                <a:gd name="connsiteY0" fmla="*/ 620749 h 620749"/>
                <a:gd name="connsiteX1" fmla="*/ 19050 w 333375"/>
                <a:gd name="connsiteY1" fmla="*/ 192124 h 620749"/>
                <a:gd name="connsiteX2" fmla="*/ 333375 w 333375"/>
                <a:gd name="connsiteY2" fmla="*/ 1624 h 620749"/>
                <a:gd name="connsiteX0" fmla="*/ 0 w 333375"/>
                <a:gd name="connsiteY0" fmla="*/ 635830 h 635830"/>
                <a:gd name="connsiteX1" fmla="*/ 19050 w 333375"/>
                <a:gd name="connsiteY1" fmla="*/ 207205 h 635830"/>
                <a:gd name="connsiteX2" fmla="*/ 333375 w 333375"/>
                <a:gd name="connsiteY2" fmla="*/ 16705 h 635830"/>
                <a:gd name="connsiteX0" fmla="*/ 0 w 333375"/>
                <a:gd name="connsiteY0" fmla="*/ 662583 h 662583"/>
                <a:gd name="connsiteX1" fmla="*/ 95250 w 333375"/>
                <a:gd name="connsiteY1" fmla="*/ 167283 h 662583"/>
                <a:gd name="connsiteX2" fmla="*/ 333375 w 333375"/>
                <a:gd name="connsiteY2" fmla="*/ 43458 h 662583"/>
                <a:gd name="connsiteX0" fmla="*/ 0 w 238125"/>
                <a:gd name="connsiteY0" fmla="*/ 706407 h 706407"/>
                <a:gd name="connsiteX1" fmla="*/ 95250 w 238125"/>
                <a:gd name="connsiteY1" fmla="*/ 211107 h 706407"/>
                <a:gd name="connsiteX2" fmla="*/ 238125 w 238125"/>
                <a:gd name="connsiteY2" fmla="*/ 1557 h 706407"/>
                <a:gd name="connsiteX0" fmla="*/ 0 w 238125"/>
                <a:gd name="connsiteY0" fmla="*/ 705691 h 705691"/>
                <a:gd name="connsiteX1" fmla="*/ 85725 w 238125"/>
                <a:gd name="connsiteY1" fmla="*/ 315166 h 705691"/>
                <a:gd name="connsiteX2" fmla="*/ 238125 w 238125"/>
                <a:gd name="connsiteY2" fmla="*/ 841 h 705691"/>
                <a:gd name="connsiteX0" fmla="*/ 0 w 238125"/>
                <a:gd name="connsiteY0" fmla="*/ 705727 h 705727"/>
                <a:gd name="connsiteX1" fmla="*/ 47625 w 238125"/>
                <a:gd name="connsiteY1" fmla="*/ 305677 h 705727"/>
                <a:gd name="connsiteX2" fmla="*/ 238125 w 238125"/>
                <a:gd name="connsiteY2" fmla="*/ 877 h 705727"/>
                <a:gd name="connsiteX0" fmla="*/ 0 w 238125"/>
                <a:gd name="connsiteY0" fmla="*/ 706277 h 706277"/>
                <a:gd name="connsiteX1" fmla="*/ 47625 w 238125"/>
                <a:gd name="connsiteY1" fmla="*/ 306227 h 706277"/>
                <a:gd name="connsiteX2" fmla="*/ 238125 w 238125"/>
                <a:gd name="connsiteY2" fmla="*/ 1427 h 706277"/>
                <a:gd name="connsiteX0" fmla="*/ 0 w 190500"/>
                <a:gd name="connsiteY0" fmla="*/ 582697 h 582697"/>
                <a:gd name="connsiteX1" fmla="*/ 47625 w 190500"/>
                <a:gd name="connsiteY1" fmla="*/ 182647 h 582697"/>
                <a:gd name="connsiteX2" fmla="*/ 190500 w 190500"/>
                <a:gd name="connsiteY2" fmla="*/ 1672 h 582697"/>
              </a:gdLst>
              <a:ahLst/>
              <a:cxnLst>
                <a:cxn ang="0">
                  <a:pos x="connsiteX0" y="connsiteY0"/>
                </a:cxn>
                <a:cxn ang="0">
                  <a:pos x="connsiteX1" y="connsiteY1"/>
                </a:cxn>
                <a:cxn ang="0">
                  <a:pos x="connsiteX2" y="connsiteY2"/>
                </a:cxn>
              </a:cxnLst>
              <a:rect l="l" t="t" r="r" b="b"/>
              <a:pathLst>
                <a:path w="190500" h="582697">
                  <a:moveTo>
                    <a:pt x="0" y="582697"/>
                  </a:moveTo>
                  <a:cubicBezTo>
                    <a:pt x="223837" y="296947"/>
                    <a:pt x="15875" y="279484"/>
                    <a:pt x="47625" y="182647"/>
                  </a:cubicBezTo>
                  <a:cubicBezTo>
                    <a:pt x="79375" y="85810"/>
                    <a:pt x="130175" y="-14203"/>
                    <a:pt x="190500" y="1672"/>
                  </a:cubicBezTo>
                </a:path>
              </a:pathLst>
            </a:custGeom>
            <a:noFill/>
            <a:ln w="50800">
              <a:solidFill>
                <a:srgbClr val="00AD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3447303">
              <a:off x="5690486" y="4427460"/>
              <a:ext cx="342900" cy="628650"/>
            </a:xfrm>
            <a:custGeom>
              <a:avLst/>
              <a:gdLst>
                <a:gd name="connsiteX0" fmla="*/ 0 w 800100"/>
                <a:gd name="connsiteY0" fmla="*/ 477773 h 477773"/>
                <a:gd name="connsiteX1" fmla="*/ 333375 w 800100"/>
                <a:gd name="connsiteY1" fmla="*/ 39623 h 477773"/>
                <a:gd name="connsiteX2" fmla="*/ 800100 w 800100"/>
                <a:gd name="connsiteY2" fmla="*/ 20573 h 477773"/>
                <a:gd name="connsiteX3" fmla="*/ 800100 w 800100"/>
                <a:gd name="connsiteY3" fmla="*/ 20573 h 477773"/>
                <a:gd name="connsiteX0" fmla="*/ 0 w 800100"/>
                <a:gd name="connsiteY0" fmla="*/ 457200 h 457200"/>
                <a:gd name="connsiteX1" fmla="*/ 266700 w 800100"/>
                <a:gd name="connsiteY1" fmla="*/ 76200 h 457200"/>
                <a:gd name="connsiteX2" fmla="*/ 800100 w 800100"/>
                <a:gd name="connsiteY2" fmla="*/ 0 h 457200"/>
                <a:gd name="connsiteX3" fmla="*/ 800100 w 800100"/>
                <a:gd name="connsiteY3" fmla="*/ 0 h 457200"/>
                <a:gd name="connsiteX0" fmla="*/ 0 w 854595"/>
                <a:gd name="connsiteY0" fmla="*/ 695325 h 695325"/>
                <a:gd name="connsiteX1" fmla="*/ 266700 w 854595"/>
                <a:gd name="connsiteY1" fmla="*/ 314325 h 695325"/>
                <a:gd name="connsiteX2" fmla="*/ 800100 w 854595"/>
                <a:gd name="connsiteY2" fmla="*/ 238125 h 695325"/>
                <a:gd name="connsiteX3" fmla="*/ 847725 w 854595"/>
                <a:gd name="connsiteY3" fmla="*/ 0 h 695325"/>
                <a:gd name="connsiteX0" fmla="*/ 0 w 847725"/>
                <a:gd name="connsiteY0" fmla="*/ 695325 h 695325"/>
                <a:gd name="connsiteX1" fmla="*/ 266700 w 847725"/>
                <a:gd name="connsiteY1" fmla="*/ 314325 h 695325"/>
                <a:gd name="connsiteX2" fmla="*/ 495300 w 847725"/>
                <a:gd name="connsiteY2" fmla="*/ 266700 h 695325"/>
                <a:gd name="connsiteX3" fmla="*/ 847725 w 847725"/>
                <a:gd name="connsiteY3" fmla="*/ 0 h 695325"/>
                <a:gd name="connsiteX0" fmla="*/ 0 w 847725"/>
                <a:gd name="connsiteY0" fmla="*/ 695325 h 695325"/>
                <a:gd name="connsiteX1" fmla="*/ 95250 w 847725"/>
                <a:gd name="connsiteY1" fmla="*/ 542925 h 695325"/>
                <a:gd name="connsiteX2" fmla="*/ 495300 w 847725"/>
                <a:gd name="connsiteY2" fmla="*/ 266700 h 695325"/>
                <a:gd name="connsiteX3" fmla="*/ 847725 w 847725"/>
                <a:gd name="connsiteY3" fmla="*/ 0 h 695325"/>
                <a:gd name="connsiteX0" fmla="*/ 0 w 521706"/>
                <a:gd name="connsiteY0" fmla="*/ 429830 h 429830"/>
                <a:gd name="connsiteX1" fmla="*/ 95250 w 521706"/>
                <a:gd name="connsiteY1" fmla="*/ 277430 h 429830"/>
                <a:gd name="connsiteX2" fmla="*/ 495300 w 521706"/>
                <a:gd name="connsiteY2" fmla="*/ 1205 h 429830"/>
                <a:gd name="connsiteX3" fmla="*/ 495300 w 521706"/>
                <a:gd name="connsiteY3" fmla="*/ 153605 h 429830"/>
                <a:gd name="connsiteX0" fmla="*/ 0 w 522405"/>
                <a:gd name="connsiteY0" fmla="*/ 429176 h 429176"/>
                <a:gd name="connsiteX1" fmla="*/ 85725 w 522405"/>
                <a:gd name="connsiteY1" fmla="*/ 114851 h 429176"/>
                <a:gd name="connsiteX2" fmla="*/ 495300 w 522405"/>
                <a:gd name="connsiteY2" fmla="*/ 551 h 429176"/>
                <a:gd name="connsiteX3" fmla="*/ 495300 w 522405"/>
                <a:gd name="connsiteY3" fmla="*/ 152951 h 429176"/>
                <a:gd name="connsiteX0" fmla="*/ 0 w 518914"/>
                <a:gd name="connsiteY0" fmla="*/ 436793 h 436793"/>
                <a:gd name="connsiteX1" fmla="*/ 133350 w 518914"/>
                <a:gd name="connsiteY1" fmla="*/ 65318 h 436793"/>
                <a:gd name="connsiteX2" fmla="*/ 495300 w 518914"/>
                <a:gd name="connsiteY2" fmla="*/ 8168 h 436793"/>
                <a:gd name="connsiteX3" fmla="*/ 495300 w 518914"/>
                <a:gd name="connsiteY3" fmla="*/ 160568 h 436793"/>
                <a:gd name="connsiteX0" fmla="*/ 0 w 495300"/>
                <a:gd name="connsiteY0" fmla="*/ 436793 h 436793"/>
                <a:gd name="connsiteX1" fmla="*/ 133350 w 495300"/>
                <a:gd name="connsiteY1" fmla="*/ 65318 h 436793"/>
                <a:gd name="connsiteX2" fmla="*/ 495300 w 495300"/>
                <a:gd name="connsiteY2" fmla="*/ 8168 h 436793"/>
                <a:gd name="connsiteX0" fmla="*/ 0 w 495300"/>
                <a:gd name="connsiteY0" fmla="*/ 476981 h 476981"/>
                <a:gd name="connsiteX1" fmla="*/ 133350 w 495300"/>
                <a:gd name="connsiteY1" fmla="*/ 105506 h 476981"/>
                <a:gd name="connsiteX2" fmla="*/ 495300 w 495300"/>
                <a:gd name="connsiteY2" fmla="*/ 48356 h 476981"/>
                <a:gd name="connsiteX0" fmla="*/ 0 w 495300"/>
                <a:gd name="connsiteY0" fmla="*/ 476981 h 476981"/>
                <a:gd name="connsiteX1" fmla="*/ 133350 w 495300"/>
                <a:gd name="connsiteY1" fmla="*/ 105506 h 476981"/>
                <a:gd name="connsiteX2" fmla="*/ 495300 w 495300"/>
                <a:gd name="connsiteY2" fmla="*/ 48356 h 476981"/>
                <a:gd name="connsiteX0" fmla="*/ 31888 w 527188"/>
                <a:gd name="connsiteY0" fmla="*/ 550883 h 550883"/>
                <a:gd name="connsiteX1" fmla="*/ 69988 w 527188"/>
                <a:gd name="connsiteY1" fmla="*/ 74633 h 550883"/>
                <a:gd name="connsiteX2" fmla="*/ 527188 w 527188"/>
                <a:gd name="connsiteY2" fmla="*/ 122258 h 550883"/>
                <a:gd name="connsiteX0" fmla="*/ 0 w 285750"/>
                <a:gd name="connsiteY0" fmla="*/ 568449 h 568449"/>
                <a:gd name="connsiteX1" fmla="*/ 38100 w 285750"/>
                <a:gd name="connsiteY1" fmla="*/ 92199 h 568449"/>
                <a:gd name="connsiteX2" fmla="*/ 285750 w 285750"/>
                <a:gd name="connsiteY2" fmla="*/ 6474 h 568449"/>
                <a:gd name="connsiteX0" fmla="*/ 0 w 285750"/>
                <a:gd name="connsiteY0" fmla="*/ 563745 h 563745"/>
                <a:gd name="connsiteX1" fmla="*/ 19050 w 285750"/>
                <a:gd name="connsiteY1" fmla="*/ 173220 h 563745"/>
                <a:gd name="connsiteX2" fmla="*/ 285750 w 285750"/>
                <a:gd name="connsiteY2" fmla="*/ 1770 h 563745"/>
                <a:gd name="connsiteX0" fmla="*/ 0 w 285750"/>
                <a:gd name="connsiteY0" fmla="*/ 564668 h 564668"/>
                <a:gd name="connsiteX1" fmla="*/ 19050 w 285750"/>
                <a:gd name="connsiteY1" fmla="*/ 136043 h 564668"/>
                <a:gd name="connsiteX2" fmla="*/ 285750 w 285750"/>
                <a:gd name="connsiteY2" fmla="*/ 2693 h 564668"/>
                <a:gd name="connsiteX0" fmla="*/ 3338 w 289088"/>
                <a:gd name="connsiteY0" fmla="*/ 581790 h 581790"/>
                <a:gd name="connsiteX1" fmla="*/ 22388 w 289088"/>
                <a:gd name="connsiteY1" fmla="*/ 153165 h 581790"/>
                <a:gd name="connsiteX2" fmla="*/ 289088 w 289088"/>
                <a:gd name="connsiteY2" fmla="*/ 19815 h 581790"/>
                <a:gd name="connsiteX0" fmla="*/ 0 w 333375"/>
                <a:gd name="connsiteY0" fmla="*/ 620749 h 620749"/>
                <a:gd name="connsiteX1" fmla="*/ 19050 w 333375"/>
                <a:gd name="connsiteY1" fmla="*/ 192124 h 620749"/>
                <a:gd name="connsiteX2" fmla="*/ 333375 w 333375"/>
                <a:gd name="connsiteY2" fmla="*/ 1624 h 620749"/>
                <a:gd name="connsiteX0" fmla="*/ 0 w 333375"/>
                <a:gd name="connsiteY0" fmla="*/ 635830 h 635830"/>
                <a:gd name="connsiteX1" fmla="*/ 19050 w 333375"/>
                <a:gd name="connsiteY1" fmla="*/ 207205 h 635830"/>
                <a:gd name="connsiteX2" fmla="*/ 333375 w 333375"/>
                <a:gd name="connsiteY2" fmla="*/ 16705 h 635830"/>
                <a:gd name="connsiteX0" fmla="*/ 0 w 333375"/>
                <a:gd name="connsiteY0" fmla="*/ 662583 h 662583"/>
                <a:gd name="connsiteX1" fmla="*/ 95250 w 333375"/>
                <a:gd name="connsiteY1" fmla="*/ 167283 h 662583"/>
                <a:gd name="connsiteX2" fmla="*/ 333375 w 333375"/>
                <a:gd name="connsiteY2" fmla="*/ 43458 h 662583"/>
                <a:gd name="connsiteX0" fmla="*/ 0 w 238125"/>
                <a:gd name="connsiteY0" fmla="*/ 706407 h 706407"/>
                <a:gd name="connsiteX1" fmla="*/ 95250 w 238125"/>
                <a:gd name="connsiteY1" fmla="*/ 211107 h 706407"/>
                <a:gd name="connsiteX2" fmla="*/ 238125 w 238125"/>
                <a:gd name="connsiteY2" fmla="*/ 1557 h 706407"/>
                <a:gd name="connsiteX0" fmla="*/ 0 w 238125"/>
                <a:gd name="connsiteY0" fmla="*/ 705691 h 705691"/>
                <a:gd name="connsiteX1" fmla="*/ 85725 w 238125"/>
                <a:gd name="connsiteY1" fmla="*/ 315166 h 705691"/>
                <a:gd name="connsiteX2" fmla="*/ 238125 w 238125"/>
                <a:gd name="connsiteY2" fmla="*/ 841 h 705691"/>
                <a:gd name="connsiteX0" fmla="*/ 0 w 238125"/>
                <a:gd name="connsiteY0" fmla="*/ 705727 h 705727"/>
                <a:gd name="connsiteX1" fmla="*/ 47625 w 238125"/>
                <a:gd name="connsiteY1" fmla="*/ 305677 h 705727"/>
                <a:gd name="connsiteX2" fmla="*/ 238125 w 238125"/>
                <a:gd name="connsiteY2" fmla="*/ 877 h 705727"/>
                <a:gd name="connsiteX0" fmla="*/ 0 w 238125"/>
                <a:gd name="connsiteY0" fmla="*/ 706277 h 706277"/>
                <a:gd name="connsiteX1" fmla="*/ 47625 w 238125"/>
                <a:gd name="connsiteY1" fmla="*/ 306227 h 706277"/>
                <a:gd name="connsiteX2" fmla="*/ 238125 w 238125"/>
                <a:gd name="connsiteY2" fmla="*/ 1427 h 706277"/>
                <a:gd name="connsiteX0" fmla="*/ 0 w 190500"/>
                <a:gd name="connsiteY0" fmla="*/ 582697 h 582697"/>
                <a:gd name="connsiteX1" fmla="*/ 47625 w 190500"/>
                <a:gd name="connsiteY1" fmla="*/ 182647 h 582697"/>
                <a:gd name="connsiteX2" fmla="*/ 190500 w 190500"/>
                <a:gd name="connsiteY2" fmla="*/ 1672 h 582697"/>
                <a:gd name="connsiteX0" fmla="*/ 0 w 190500"/>
                <a:gd name="connsiteY0" fmla="*/ 582697 h 582697"/>
                <a:gd name="connsiteX1" fmla="*/ 133350 w 190500"/>
                <a:gd name="connsiteY1" fmla="*/ 182647 h 582697"/>
                <a:gd name="connsiteX2" fmla="*/ 190500 w 190500"/>
                <a:gd name="connsiteY2" fmla="*/ 1672 h 582697"/>
                <a:gd name="connsiteX0" fmla="*/ 0 w 342900"/>
                <a:gd name="connsiteY0" fmla="*/ 629891 h 629891"/>
                <a:gd name="connsiteX1" fmla="*/ 133350 w 342900"/>
                <a:gd name="connsiteY1" fmla="*/ 229841 h 629891"/>
                <a:gd name="connsiteX2" fmla="*/ 342900 w 342900"/>
                <a:gd name="connsiteY2" fmla="*/ 1241 h 629891"/>
                <a:gd name="connsiteX0" fmla="*/ 0 w 342900"/>
                <a:gd name="connsiteY0" fmla="*/ 628650 h 628650"/>
                <a:gd name="connsiteX1" fmla="*/ 133350 w 342900"/>
                <a:gd name="connsiteY1" fmla="*/ 228600 h 628650"/>
                <a:gd name="connsiteX2" fmla="*/ 257175 w 342900"/>
                <a:gd name="connsiteY2" fmla="*/ 46518 h 628650"/>
                <a:gd name="connsiteX3" fmla="*/ 342900 w 342900"/>
                <a:gd name="connsiteY3" fmla="*/ 0 h 628650"/>
              </a:gdLst>
              <a:ahLst/>
              <a:cxnLst>
                <a:cxn ang="0">
                  <a:pos x="connsiteX0" y="connsiteY0"/>
                </a:cxn>
                <a:cxn ang="0">
                  <a:pos x="connsiteX1" y="connsiteY1"/>
                </a:cxn>
                <a:cxn ang="0">
                  <a:pos x="connsiteX2" y="connsiteY2"/>
                </a:cxn>
                <a:cxn ang="0">
                  <a:pos x="connsiteX3" y="connsiteY3"/>
                </a:cxn>
              </a:cxnLst>
              <a:rect l="l" t="t" r="r" b="b"/>
              <a:pathLst>
                <a:path w="342900" h="628650">
                  <a:moveTo>
                    <a:pt x="0" y="628650"/>
                  </a:moveTo>
                  <a:cubicBezTo>
                    <a:pt x="223837" y="342900"/>
                    <a:pt x="90487" y="325622"/>
                    <a:pt x="133350" y="228600"/>
                  </a:cubicBezTo>
                  <a:cubicBezTo>
                    <a:pt x="176213" y="131578"/>
                    <a:pt x="222250" y="84618"/>
                    <a:pt x="257175" y="46518"/>
                  </a:cubicBezTo>
                  <a:cubicBezTo>
                    <a:pt x="292100" y="8418"/>
                    <a:pt x="334963" y="2991"/>
                    <a:pt x="342900" y="0"/>
                  </a:cubicBezTo>
                </a:path>
              </a:pathLst>
            </a:custGeom>
            <a:noFill/>
            <a:ln w="50800">
              <a:solidFill>
                <a:srgbClr val="00AD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798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WC modeling software</a:t>
            </a:r>
            <a:endParaRPr lang="en-US" dirty="0"/>
          </a:p>
        </p:txBody>
      </p:sp>
      <p:sp>
        <p:nvSpPr>
          <p:cNvPr id="3" name="Content Placeholder 2"/>
          <p:cNvSpPr>
            <a:spLocks noGrp="1"/>
          </p:cNvSpPr>
          <p:nvPr>
            <p:ph idx="1"/>
          </p:nvPr>
        </p:nvSpPr>
        <p:spPr>
          <a:xfrm>
            <a:off x="2290763" y="1162050"/>
            <a:ext cx="4562475" cy="5172075"/>
          </a:xfrm>
        </p:spPr>
        <p:txBody>
          <a:bodyPr>
            <a:noAutofit/>
          </a:bodyPr>
          <a:lstStyle/>
          <a:p>
            <a:pPr marL="0" indent="0">
              <a:spcBef>
                <a:spcPts val="2400"/>
              </a:spcBef>
              <a:buNone/>
            </a:pPr>
            <a:r>
              <a:rPr lang="en-US" sz="2400" b="1" dirty="0" smtClean="0"/>
              <a:t>Pathway/genome databases</a:t>
            </a:r>
          </a:p>
          <a:p>
            <a:pPr marL="365760" lvl="1" indent="-137160">
              <a:spcBef>
                <a:spcPts val="200"/>
              </a:spcBef>
              <a:buFont typeface="Arial" pitchFamily="34" charset="0"/>
              <a:buChar char="•"/>
            </a:pPr>
            <a:r>
              <a:rPr lang="en-US" sz="2000" dirty="0" smtClean="0"/>
              <a:t>Pathway Tools: biocyc.org</a:t>
            </a:r>
          </a:p>
          <a:p>
            <a:pPr marL="365760" lvl="1" indent="-137160">
              <a:spcBef>
                <a:spcPts val="200"/>
              </a:spcBef>
              <a:buFont typeface="Arial" pitchFamily="34" charset="0"/>
              <a:buChar char="•"/>
            </a:pPr>
            <a:r>
              <a:rPr lang="en-US" sz="2000" dirty="0" smtClean="0"/>
              <a:t>WC-KB: wholecellkb.org</a:t>
            </a:r>
            <a:endParaRPr lang="en-US" sz="2000" dirty="0"/>
          </a:p>
          <a:p>
            <a:pPr marL="0" indent="0">
              <a:spcBef>
                <a:spcPts val="2400"/>
              </a:spcBef>
              <a:buNone/>
            </a:pPr>
            <a:r>
              <a:rPr lang="en-US" sz="2400" b="1" dirty="0" smtClean="0"/>
              <a:t>Modeling </a:t>
            </a:r>
            <a:r>
              <a:rPr lang="en-US" sz="2400" b="1" dirty="0"/>
              <a:t>languages</a:t>
            </a:r>
          </a:p>
          <a:p>
            <a:pPr marL="365760" lvl="1" indent="-137160">
              <a:spcBef>
                <a:spcPts val="200"/>
              </a:spcBef>
              <a:buFont typeface="Arial" pitchFamily="34" charset="0"/>
              <a:buChar char="•"/>
            </a:pPr>
            <a:r>
              <a:rPr lang="en-US" sz="2000" dirty="0"/>
              <a:t>SBML: sbml.org</a:t>
            </a:r>
          </a:p>
          <a:p>
            <a:pPr marL="365760" lvl="1" indent="-137160">
              <a:spcBef>
                <a:spcPts val="200"/>
              </a:spcBef>
              <a:buFont typeface="Arial" pitchFamily="34" charset="0"/>
              <a:buChar char="•"/>
            </a:pPr>
            <a:r>
              <a:rPr lang="en-US" sz="2000" dirty="0"/>
              <a:t>CellML: cellml.org</a:t>
            </a:r>
          </a:p>
          <a:p>
            <a:pPr marL="0" indent="0">
              <a:spcBef>
                <a:spcPts val="2400"/>
              </a:spcBef>
              <a:buNone/>
            </a:pPr>
            <a:r>
              <a:rPr lang="en-US" sz="2400" b="1" dirty="0" smtClean="0">
                <a:latin typeface="CMU Bright" panose="02000603000000000000" pitchFamily="2" charset="0"/>
                <a:ea typeface="CMU Bright" panose="02000603000000000000" pitchFamily="2" charset="0"/>
                <a:cs typeface="CMU Bright" panose="02000603000000000000" pitchFamily="2" charset="0"/>
              </a:rPr>
              <a:t>Integrative modeling</a:t>
            </a:r>
            <a:endParaRPr lang="en-US" sz="2400" b="1" dirty="0">
              <a:latin typeface="CMU Bright" panose="02000603000000000000" pitchFamily="2" charset="0"/>
              <a:ea typeface="CMU Bright" panose="02000603000000000000" pitchFamily="2" charset="0"/>
              <a:cs typeface="CMU Bright" panose="02000603000000000000" pitchFamily="2" charset="0"/>
            </a:endParaRPr>
          </a:p>
          <a:p>
            <a:pPr marL="365760" lvl="1" indent="-137160">
              <a:spcBef>
                <a:spcPts val="200"/>
              </a:spcBef>
              <a:buFont typeface="Arial" pitchFamily="34" charset="0"/>
              <a:buChar char="•"/>
            </a:pPr>
            <a:r>
              <a:rPr lang="en-US" sz="2000" dirty="0" smtClean="0">
                <a:latin typeface="CMU Bright" panose="02000603000000000000" pitchFamily="2" charset="0"/>
                <a:ea typeface="CMU Bright" panose="02000603000000000000" pitchFamily="2" charset="0"/>
                <a:cs typeface="CMU Bright" panose="02000603000000000000" pitchFamily="2" charset="0"/>
              </a:rPr>
              <a:t>E-Cell: e-cell.org</a:t>
            </a:r>
            <a:endParaRPr lang="en-US" sz="2000" dirty="0">
              <a:latin typeface="CMU Bright" panose="02000603000000000000" pitchFamily="2" charset="0"/>
              <a:ea typeface="CMU Bright" panose="02000603000000000000" pitchFamily="2" charset="0"/>
              <a:cs typeface="CMU Bright" panose="02000603000000000000" pitchFamily="2" charset="0"/>
            </a:endParaRPr>
          </a:p>
          <a:p>
            <a:pPr marL="365760" lvl="1" indent="-137160">
              <a:spcBef>
                <a:spcPts val="200"/>
              </a:spcBef>
              <a:buFont typeface="Arial" pitchFamily="34" charset="0"/>
              <a:buChar char="•"/>
            </a:pPr>
            <a:r>
              <a:rPr lang="en-US" sz="2000" dirty="0">
                <a:latin typeface="CMU Bright" panose="02000603000000000000" pitchFamily="2" charset="0"/>
                <a:ea typeface="CMU Bright" panose="02000603000000000000" pitchFamily="2" charset="0"/>
                <a:cs typeface="CMU Bright" panose="02000603000000000000" pitchFamily="2" charset="0"/>
              </a:rPr>
              <a:t>Whole-cell: </a:t>
            </a:r>
            <a:r>
              <a:rPr lang="en-US" sz="2000" dirty="0" smtClean="0">
                <a:latin typeface="CMU Bright" panose="02000603000000000000" pitchFamily="2" charset="0"/>
                <a:ea typeface="CMU Bright" panose="02000603000000000000" pitchFamily="2" charset="0"/>
                <a:cs typeface="CMU Bright" panose="02000603000000000000" pitchFamily="2" charset="0"/>
              </a:rPr>
              <a:t>wholecell.org</a:t>
            </a:r>
            <a:endParaRPr lang="en-US" sz="2000" dirty="0" smtClean="0"/>
          </a:p>
          <a:p>
            <a:pPr marL="0" indent="0">
              <a:spcBef>
                <a:spcPts val="2400"/>
              </a:spcBef>
              <a:buNone/>
            </a:pPr>
            <a:r>
              <a:rPr lang="en-US" sz="2400" b="1" dirty="0" smtClean="0"/>
              <a:t>Simulation results visualization</a:t>
            </a:r>
            <a:endParaRPr lang="en-US" sz="2400" b="1" dirty="0"/>
          </a:p>
          <a:p>
            <a:pPr marL="365760" lvl="1" indent="-137160">
              <a:spcBef>
                <a:spcPts val="200"/>
              </a:spcBef>
              <a:buFont typeface="Arial" pitchFamily="34" charset="0"/>
              <a:buChar char="•"/>
            </a:pPr>
            <a:r>
              <a:rPr lang="en-US" sz="2000" dirty="0" smtClean="0"/>
              <a:t>WC-</a:t>
            </a:r>
            <a:r>
              <a:rPr lang="en-US" sz="2000" dirty="0" err="1" smtClean="0"/>
              <a:t>SimDB</a:t>
            </a:r>
            <a:r>
              <a:rPr lang="en-US" sz="2000" dirty="0" smtClean="0"/>
              <a:t>: wholecellsimdb.org</a:t>
            </a:r>
          </a:p>
          <a:p>
            <a:pPr marL="365760" lvl="1" indent="-137160">
              <a:spcBef>
                <a:spcPts val="200"/>
              </a:spcBef>
              <a:buFont typeface="Arial" pitchFamily="34" charset="0"/>
              <a:buChar char="•"/>
            </a:pPr>
            <a:r>
              <a:rPr lang="en-US" sz="2000" dirty="0" smtClean="0"/>
              <a:t>WC-</a:t>
            </a:r>
            <a:r>
              <a:rPr lang="en-US" sz="2000" dirty="0" err="1" smtClean="0"/>
              <a:t>Viz</a:t>
            </a:r>
            <a:r>
              <a:rPr lang="en-US" sz="2000" dirty="0" smtClean="0"/>
              <a:t>: wholecellviz.org</a:t>
            </a:r>
            <a:endParaRPr lang="en-US" sz="2000" dirty="0"/>
          </a:p>
        </p:txBody>
      </p:sp>
    </p:spTree>
    <p:extLst>
      <p:ext uri="{BB962C8B-B14F-4D97-AF65-F5344CB8AC3E}">
        <p14:creationId xmlns:p14="http://schemas.microsoft.com/office/powerpoint/2010/main" val="24799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2381250" y="1714501"/>
            <a:ext cx="4381500" cy="4152900"/>
          </a:xfrm>
        </p:spPr>
        <p:txBody>
          <a:bodyPr>
            <a:normAutofit/>
          </a:bodyPr>
          <a:lstStyle/>
          <a:p>
            <a:r>
              <a:rPr lang="en-US" dirty="0"/>
              <a:t>Motivation</a:t>
            </a:r>
          </a:p>
          <a:p>
            <a:r>
              <a:rPr lang="en-US" dirty="0"/>
              <a:t>What is a WC model?</a:t>
            </a:r>
          </a:p>
          <a:p>
            <a:r>
              <a:rPr lang="en-US" dirty="0"/>
              <a:t>Challenges</a:t>
            </a:r>
          </a:p>
          <a:p>
            <a:r>
              <a:rPr lang="en-US" dirty="0"/>
              <a:t>Model building</a:t>
            </a:r>
          </a:p>
          <a:p>
            <a:r>
              <a:rPr lang="en-US" dirty="0" smtClean="0"/>
              <a:t>State-of-the-art</a:t>
            </a:r>
            <a:endParaRPr lang="en-US" dirty="0"/>
          </a:p>
          <a:p>
            <a:r>
              <a:rPr lang="en-US" dirty="0" smtClean="0"/>
              <a:t>Software tools</a:t>
            </a:r>
          </a:p>
          <a:p>
            <a:r>
              <a:rPr lang="en-US" dirty="0">
                <a:solidFill>
                  <a:schemeClr val="accent3"/>
                </a:solidFill>
              </a:rPr>
              <a:t>Open </a:t>
            </a:r>
            <a:r>
              <a:rPr lang="en-US" dirty="0" smtClean="0">
                <a:solidFill>
                  <a:schemeClr val="accent3"/>
                </a:solidFill>
              </a:rPr>
              <a:t>challenges</a:t>
            </a:r>
            <a:endParaRPr lang="en-US" dirty="0">
              <a:solidFill>
                <a:schemeClr val="accent3"/>
              </a:solidFill>
            </a:endParaRPr>
          </a:p>
        </p:txBody>
      </p:sp>
    </p:spTree>
    <p:extLst>
      <p:ext uri="{BB962C8B-B14F-4D97-AF65-F5344CB8AC3E}">
        <p14:creationId xmlns:p14="http://schemas.microsoft.com/office/powerpoint/2010/main" val="27534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existing methods</a:t>
            </a:r>
          </a:p>
        </p:txBody>
      </p:sp>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622" y="1600200"/>
            <a:ext cx="5366754" cy="4525963"/>
          </a:xfrm>
        </p:spPr>
      </p:pic>
    </p:spTree>
    <p:extLst>
      <p:ext uri="{BB962C8B-B14F-4D97-AF65-F5344CB8AC3E}">
        <p14:creationId xmlns:p14="http://schemas.microsoft.com/office/powerpoint/2010/main" val="424445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existing methods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84648"/>
            <a:ext cx="8229600" cy="3957066"/>
          </a:xfrm>
        </p:spPr>
      </p:pic>
    </p:spTree>
    <p:extLst>
      <p:ext uri="{BB962C8B-B14F-4D97-AF65-F5344CB8AC3E}">
        <p14:creationId xmlns:p14="http://schemas.microsoft.com/office/powerpoint/2010/main" val="212013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existing methods</a:t>
            </a:r>
          </a:p>
        </p:txBody>
      </p:sp>
      <p:sp>
        <p:nvSpPr>
          <p:cNvPr id="3" name="Content Placeholder 2"/>
          <p:cNvSpPr>
            <a:spLocks noGrp="1"/>
          </p:cNvSpPr>
          <p:nvPr>
            <p:ph idx="1"/>
          </p:nvPr>
        </p:nvSpPr>
        <p:spPr>
          <a:xfrm>
            <a:off x="2084696" y="1171575"/>
            <a:ext cx="4974609" cy="5248275"/>
          </a:xfrm>
        </p:spPr>
        <p:txBody>
          <a:bodyPr>
            <a:normAutofit fontScale="70000" lnSpcReduction="20000"/>
          </a:bodyPr>
          <a:lstStyle/>
          <a:p>
            <a:pPr marL="0" indent="0">
              <a:spcBef>
                <a:spcPts val="2400"/>
              </a:spcBef>
              <a:buNone/>
            </a:pPr>
            <a:r>
              <a:rPr lang="en-US" b="1" dirty="0" smtClean="0"/>
              <a:t>Limited scope and accuracy</a:t>
            </a:r>
          </a:p>
          <a:p>
            <a:pPr marL="365760" indent="-137160"/>
            <a:r>
              <a:rPr lang="en-US" sz="3100" dirty="0"/>
              <a:t>Don’t represent several cell functions</a:t>
            </a:r>
          </a:p>
          <a:p>
            <a:pPr marL="365760" indent="-137160"/>
            <a:r>
              <a:rPr lang="en-US" sz="3100" dirty="0"/>
              <a:t>Don’t predict several phenotypes</a:t>
            </a:r>
          </a:p>
          <a:p>
            <a:pPr marL="0" indent="0">
              <a:spcBef>
                <a:spcPts val="2400"/>
              </a:spcBef>
              <a:buNone/>
            </a:pPr>
            <a:r>
              <a:rPr lang="en-US" b="1" dirty="0" smtClean="0"/>
              <a:t>Methods are not rigorous</a:t>
            </a:r>
          </a:p>
          <a:p>
            <a:pPr marL="365760" indent="-137160"/>
            <a:r>
              <a:rPr lang="en-US" dirty="0" smtClean="0"/>
              <a:t>Multi-algorithm simulation</a:t>
            </a:r>
          </a:p>
          <a:p>
            <a:pPr marL="365760" indent="-137160"/>
            <a:r>
              <a:rPr lang="en-US" dirty="0" smtClean="0"/>
              <a:t>Parameter estimation</a:t>
            </a:r>
          </a:p>
          <a:p>
            <a:pPr marL="365760" indent="-137160"/>
            <a:r>
              <a:rPr lang="en-US" dirty="0" smtClean="0"/>
              <a:t>Verification</a:t>
            </a:r>
          </a:p>
          <a:p>
            <a:pPr marL="365760" indent="-137160"/>
            <a:r>
              <a:rPr lang="en-US" dirty="0" smtClean="0"/>
              <a:t>Model reduction</a:t>
            </a:r>
            <a:endParaRPr lang="en-US" dirty="0"/>
          </a:p>
          <a:p>
            <a:pPr marL="0" indent="0">
              <a:spcBef>
                <a:spcPts val="2400"/>
              </a:spcBef>
              <a:buNone/>
            </a:pPr>
            <a:r>
              <a:rPr lang="en-US" b="1" dirty="0" smtClean="0"/>
              <a:t>Time-consuming </a:t>
            </a:r>
            <a:r>
              <a:rPr lang="en-US" b="1" dirty="0"/>
              <a:t>to construct</a:t>
            </a:r>
          </a:p>
          <a:p>
            <a:pPr marL="365760" indent="-137160"/>
            <a:r>
              <a:rPr lang="en-US" dirty="0"/>
              <a:t>Curate data</a:t>
            </a:r>
          </a:p>
          <a:p>
            <a:pPr marL="365760" indent="-137160"/>
            <a:r>
              <a:rPr lang="en-US" dirty="0"/>
              <a:t>Design model</a:t>
            </a:r>
          </a:p>
          <a:p>
            <a:pPr marL="365760" indent="-137160"/>
            <a:r>
              <a:rPr lang="en-US" dirty="0"/>
              <a:t>Verify model</a:t>
            </a:r>
          </a:p>
          <a:p>
            <a:pPr marL="0" indent="0">
              <a:spcBef>
                <a:spcPts val="2400"/>
              </a:spcBef>
              <a:buNone/>
            </a:pPr>
            <a:r>
              <a:rPr lang="en-US" b="1" dirty="0" smtClean="0"/>
              <a:t>Hard </a:t>
            </a:r>
            <a:r>
              <a:rPr lang="en-US" b="1" dirty="0"/>
              <a:t>to understand, reuse, </a:t>
            </a:r>
            <a:r>
              <a:rPr lang="en-US" b="1" dirty="0" smtClean="0"/>
              <a:t>reproduce</a:t>
            </a:r>
            <a:endParaRPr lang="en-US" b="1" dirty="0"/>
          </a:p>
        </p:txBody>
      </p:sp>
    </p:spTree>
    <p:extLst>
      <p:ext uri="{BB962C8B-B14F-4D97-AF65-F5344CB8AC3E}">
        <p14:creationId xmlns:p14="http://schemas.microsoft.com/office/powerpoint/2010/main" val="28912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a:t>
            </a:r>
            <a:r>
              <a:rPr lang="en-US" dirty="0" smtClean="0"/>
              <a:t>challenges</a:t>
            </a:r>
            <a:endParaRPr lang="en-US" dirty="0"/>
          </a:p>
        </p:txBody>
      </p:sp>
      <p:sp>
        <p:nvSpPr>
          <p:cNvPr id="3" name="Content Placeholder 2"/>
          <p:cNvSpPr>
            <a:spLocks noGrp="1"/>
          </p:cNvSpPr>
          <p:nvPr>
            <p:ph idx="1"/>
          </p:nvPr>
        </p:nvSpPr>
        <p:spPr>
          <a:xfrm>
            <a:off x="979227" y="895352"/>
            <a:ext cx="7185546" cy="5838824"/>
          </a:xfrm>
        </p:spPr>
        <p:txBody>
          <a:bodyPr numCol="1">
            <a:normAutofit fontScale="92500" lnSpcReduction="10000"/>
          </a:bodyPr>
          <a:lstStyle/>
          <a:p>
            <a:pPr marL="45720" indent="0">
              <a:spcBef>
                <a:spcPts val="1400"/>
              </a:spcBef>
              <a:buNone/>
            </a:pPr>
            <a:r>
              <a:rPr lang="en-US" sz="2400" b="1" dirty="0" smtClean="0"/>
              <a:t>Experimental characterization and data aggregation</a:t>
            </a:r>
          </a:p>
          <a:p>
            <a:pPr marL="365760" lvl="1" indent="-137160">
              <a:spcBef>
                <a:spcPts val="200"/>
              </a:spcBef>
              <a:buFont typeface="Arial" pitchFamily="34" charset="0"/>
              <a:buChar char="•"/>
            </a:pPr>
            <a:r>
              <a:rPr lang="en-US" sz="2100" dirty="0" smtClean="0"/>
              <a:t>Comprehensive </a:t>
            </a:r>
            <a:r>
              <a:rPr lang="en-US" sz="2100" dirty="0" err="1" smtClean="0"/>
              <a:t>metabolomic</a:t>
            </a:r>
            <a:r>
              <a:rPr lang="en-US" sz="2100" dirty="0" smtClean="0"/>
              <a:t>, proteomic, kinetic measurements</a:t>
            </a:r>
          </a:p>
          <a:p>
            <a:pPr marL="365760" lvl="1" indent="-137160">
              <a:spcBef>
                <a:spcPts val="200"/>
              </a:spcBef>
              <a:buFont typeface="Arial" pitchFamily="34" charset="0"/>
              <a:buChar char="•"/>
            </a:pPr>
            <a:r>
              <a:rPr lang="en-US" sz="2100" dirty="0" smtClean="0"/>
              <a:t>Data annotation, deposition</a:t>
            </a:r>
            <a:endParaRPr lang="en-US" sz="2100" dirty="0"/>
          </a:p>
          <a:p>
            <a:pPr marL="45720" indent="0">
              <a:spcBef>
                <a:spcPts val="1400"/>
              </a:spcBef>
              <a:buNone/>
            </a:pPr>
            <a:r>
              <a:rPr lang="en-US" sz="2400" b="1" dirty="0" smtClean="0"/>
              <a:t>Systemizing and accelerating WC modeling</a:t>
            </a:r>
          </a:p>
          <a:p>
            <a:pPr marL="365760" lvl="1" indent="-137160">
              <a:spcBef>
                <a:spcPts val="200"/>
              </a:spcBef>
              <a:buFont typeface="Arial" pitchFamily="34" charset="0"/>
              <a:buChar char="•"/>
            </a:pPr>
            <a:r>
              <a:rPr lang="en-US" sz="2100" dirty="0" smtClean="0"/>
              <a:t>Data curation tools</a:t>
            </a:r>
          </a:p>
          <a:p>
            <a:pPr marL="365760" lvl="1" indent="-137160">
              <a:spcBef>
                <a:spcPts val="200"/>
              </a:spcBef>
              <a:buFont typeface="Arial" pitchFamily="34" charset="0"/>
              <a:buChar char="•"/>
            </a:pPr>
            <a:r>
              <a:rPr lang="en-US" sz="2100" dirty="0" smtClean="0"/>
              <a:t>WC modeling language</a:t>
            </a:r>
          </a:p>
          <a:p>
            <a:pPr marL="365760" lvl="1" indent="-137160">
              <a:spcBef>
                <a:spcPts val="200"/>
              </a:spcBef>
              <a:buFont typeface="Arial" pitchFamily="34" charset="0"/>
              <a:buChar char="•"/>
            </a:pPr>
            <a:r>
              <a:rPr lang="en-US" sz="2100" dirty="0" smtClean="0"/>
              <a:t>Formal verification</a:t>
            </a:r>
          </a:p>
          <a:p>
            <a:pPr marL="365760" lvl="1" indent="-137160">
              <a:spcBef>
                <a:spcPts val="200"/>
              </a:spcBef>
              <a:buFont typeface="Arial" pitchFamily="34" charset="0"/>
              <a:buChar char="•"/>
            </a:pPr>
            <a:r>
              <a:rPr lang="en-US" sz="2100" dirty="0" smtClean="0"/>
              <a:t>High-performance simulator</a:t>
            </a:r>
            <a:endParaRPr lang="en-US" sz="2100" dirty="0"/>
          </a:p>
          <a:p>
            <a:pPr marL="45720" indent="0">
              <a:spcBef>
                <a:spcPts val="1400"/>
              </a:spcBef>
              <a:buNone/>
            </a:pPr>
            <a:r>
              <a:rPr lang="en-US" sz="2400" b="1" dirty="0" smtClean="0"/>
              <a:t>Modeling more complex physiology</a:t>
            </a:r>
          </a:p>
          <a:p>
            <a:pPr marL="365760" lvl="1" indent="-137160">
              <a:spcBef>
                <a:spcPts val="200"/>
              </a:spcBef>
              <a:buFont typeface="Arial" pitchFamily="34" charset="0"/>
              <a:buChar char="•"/>
            </a:pPr>
            <a:r>
              <a:rPr lang="en-US" sz="2000" dirty="0" smtClean="0"/>
              <a:t>Regulatory pathways</a:t>
            </a:r>
          </a:p>
          <a:p>
            <a:pPr marL="365760" lvl="1" indent="-137160">
              <a:spcBef>
                <a:spcPts val="200"/>
              </a:spcBef>
              <a:buFont typeface="Arial" pitchFamily="34" charset="0"/>
              <a:buChar char="•"/>
            </a:pPr>
            <a:r>
              <a:rPr lang="en-US" sz="2000" dirty="0" smtClean="0"/>
              <a:t>Larger volumes, genomes</a:t>
            </a:r>
            <a:endParaRPr lang="en-US" sz="2000" dirty="0"/>
          </a:p>
          <a:p>
            <a:pPr marL="365760" lvl="1" indent="-137160">
              <a:spcBef>
                <a:spcPts val="200"/>
              </a:spcBef>
              <a:buFont typeface="Arial" pitchFamily="34" charset="0"/>
              <a:buChar char="•"/>
            </a:pPr>
            <a:r>
              <a:rPr lang="en-US" sz="2000" dirty="0"/>
              <a:t>Spatial organization</a:t>
            </a:r>
          </a:p>
          <a:p>
            <a:pPr marL="365760" lvl="1" indent="-137160">
              <a:spcBef>
                <a:spcPts val="200"/>
              </a:spcBef>
              <a:buFont typeface="Arial" pitchFamily="34" charset="0"/>
              <a:buChar char="•"/>
            </a:pPr>
            <a:r>
              <a:rPr lang="en-US" sz="2000" dirty="0" err="1"/>
              <a:t>Multicellularity</a:t>
            </a:r>
            <a:endParaRPr lang="en-US" sz="2000" dirty="0"/>
          </a:p>
          <a:p>
            <a:pPr marL="365760" lvl="1" indent="-137160">
              <a:spcBef>
                <a:spcPts val="200"/>
              </a:spcBef>
              <a:buFont typeface="Arial" pitchFamily="34" charset="0"/>
              <a:buChar char="•"/>
            </a:pPr>
            <a:r>
              <a:rPr lang="en-US" sz="2000" dirty="0" smtClean="0">
                <a:latin typeface="CMU Bright" panose="02000603000000000000" pitchFamily="2" charset="0"/>
                <a:ea typeface="CMU Bright" panose="02000603000000000000" pitchFamily="2" charset="0"/>
                <a:cs typeface="CMU Bright" panose="02000603000000000000" pitchFamily="2" charset="0"/>
              </a:rPr>
              <a:t>Longer time scales: aging, evolution</a:t>
            </a:r>
          </a:p>
          <a:p>
            <a:pPr marL="45720" indent="0">
              <a:spcBef>
                <a:spcPts val="1400"/>
              </a:spcBef>
              <a:buNone/>
            </a:pPr>
            <a:r>
              <a:rPr lang="en-US" sz="2400" b="1" dirty="0" smtClean="0"/>
              <a:t>U</a:t>
            </a:r>
            <a:r>
              <a:rPr lang="en-US" sz="2400" b="1" dirty="0" smtClean="0">
                <a:latin typeface="CMU Bright" panose="02000603000000000000" pitchFamily="2" charset="0"/>
                <a:ea typeface="CMU Bright" panose="02000603000000000000" pitchFamily="2" charset="0"/>
                <a:cs typeface="CMU Bright" panose="02000603000000000000" pitchFamily="2" charset="0"/>
              </a:rPr>
              <a:t>sing models to direct engineering and medicine</a:t>
            </a:r>
          </a:p>
          <a:p>
            <a:pPr marL="365760" lvl="1" indent="-137160">
              <a:spcBef>
                <a:spcPts val="200"/>
              </a:spcBef>
              <a:buFont typeface="Arial" pitchFamily="34" charset="0"/>
              <a:buChar char="•"/>
            </a:pPr>
            <a:r>
              <a:rPr lang="en-US" sz="2000" dirty="0" smtClean="0"/>
              <a:t>Algorithms to optimize phenotypes</a:t>
            </a:r>
          </a:p>
          <a:p>
            <a:pPr marL="365760" lvl="1" indent="-137160">
              <a:spcBef>
                <a:spcPts val="200"/>
              </a:spcBef>
              <a:buFont typeface="Arial" pitchFamily="34" charset="0"/>
              <a:buChar char="•"/>
            </a:pPr>
            <a:r>
              <a:rPr lang="en-US" sz="2000" dirty="0" smtClean="0"/>
              <a:t>Large-scale genome engineering methods</a:t>
            </a:r>
          </a:p>
          <a:p>
            <a:pPr marL="365760" lvl="1" indent="-137160">
              <a:spcBef>
                <a:spcPts val="200"/>
              </a:spcBef>
              <a:buFont typeface="Arial" pitchFamily="34" charset="0"/>
              <a:buChar char="•"/>
            </a:pPr>
            <a:r>
              <a:rPr lang="en-US" sz="2000" dirty="0" smtClean="0"/>
              <a:t>Medical decision support</a:t>
            </a:r>
            <a:endParaRPr lang="en-US" sz="2000" dirty="0"/>
          </a:p>
        </p:txBody>
      </p:sp>
    </p:spTree>
    <p:extLst>
      <p:ext uri="{BB962C8B-B14F-4D97-AF65-F5344CB8AC3E}">
        <p14:creationId xmlns:p14="http://schemas.microsoft.com/office/powerpoint/2010/main" val="231453795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004482" y="4756170"/>
            <a:ext cx="7135036" cy="2031325"/>
          </a:xfrm>
          <a:prstGeom prst="rect">
            <a:avLst/>
          </a:prstGeom>
        </p:spPr>
        <p:txBody>
          <a:bodyPr wrap="square">
            <a:spAutoFit/>
          </a:bodyPr>
          <a:lstStyle/>
          <a:p>
            <a:pPr algn="ctr">
              <a:spcBef>
                <a:spcPts val="1200"/>
              </a:spcBef>
            </a:pPr>
            <a:r>
              <a:rPr lang="en-US" sz="2400" dirty="0">
                <a:latin typeface="CMU Bright" panose="02000603000000000000" pitchFamily="2" charset="0"/>
                <a:ea typeface="CMU Bright" panose="02000603000000000000" pitchFamily="2" charset="0"/>
                <a:cs typeface="CMU Bright" panose="02000603000000000000" pitchFamily="2" charset="0"/>
              </a:rPr>
              <a:t>Broadly </a:t>
            </a:r>
            <a:r>
              <a:rPr lang="en-US" sz="2400" b="1" dirty="0">
                <a:solidFill>
                  <a:srgbClr val="00ADEF"/>
                </a:solidFill>
                <a:latin typeface="CMU Bright" panose="02000603000000000000" pitchFamily="2" charset="0"/>
                <a:ea typeface="CMU Bright" panose="02000603000000000000" pitchFamily="2" charset="0"/>
                <a:cs typeface="CMU Bright" panose="02000603000000000000" pitchFamily="2" charset="0"/>
              </a:rPr>
              <a:t>predicts</a:t>
            </a:r>
            <a:r>
              <a:rPr lang="en-US" sz="2400" dirty="0">
                <a:solidFill>
                  <a:srgbClr val="00ADEF"/>
                </a:solidFill>
                <a:latin typeface="CMU Bright" panose="02000603000000000000" pitchFamily="2" charset="0"/>
                <a:ea typeface="CMU Bright" panose="02000603000000000000" pitchFamily="2" charset="0"/>
                <a:cs typeface="CMU Bright" panose="02000603000000000000" pitchFamily="2" charset="0"/>
              </a:rPr>
              <a:t> </a:t>
            </a:r>
            <a:r>
              <a:rPr lang="en-US" sz="2400" dirty="0">
                <a:latin typeface="CMU Bright" panose="02000603000000000000" pitchFamily="2" charset="0"/>
                <a:ea typeface="CMU Bright" panose="02000603000000000000" pitchFamily="2" charset="0"/>
                <a:cs typeface="CMU Bright" panose="02000603000000000000" pitchFamily="2" charset="0"/>
              </a:rPr>
              <a:t>cell </a:t>
            </a:r>
            <a:r>
              <a:rPr lang="en-US" sz="2400" dirty="0" smtClean="0">
                <a:latin typeface="CMU Bright" panose="02000603000000000000" pitchFamily="2" charset="0"/>
                <a:ea typeface="CMU Bright" panose="02000603000000000000" pitchFamily="2" charset="0"/>
                <a:cs typeface="CMU Bright" panose="02000603000000000000" pitchFamily="2" charset="0"/>
              </a:rPr>
              <a:t>physiology</a:t>
            </a:r>
            <a:endParaRPr lang="en-US" sz="2400" dirty="0" smtClean="0">
              <a:solidFill>
                <a:srgbClr val="0062D7"/>
              </a:solidFill>
              <a:latin typeface="CMU Bright" panose="02000603000000000000" pitchFamily="2" charset="0"/>
              <a:ea typeface="CMU Bright" panose="02000603000000000000" pitchFamily="2" charset="0"/>
              <a:cs typeface="CMU Bright" panose="02000603000000000000" pitchFamily="2" charset="0"/>
            </a:endParaRPr>
          </a:p>
          <a:p>
            <a:pPr algn="ctr">
              <a:spcBef>
                <a:spcPts val="1200"/>
              </a:spcBef>
            </a:pPr>
            <a:r>
              <a:rPr lang="en-US" sz="2400" b="1"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Integrates</a:t>
            </a:r>
            <a:r>
              <a:rPr lang="en-US" sz="2400"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 </a:t>
            </a:r>
            <a:r>
              <a:rPr lang="en-US" sz="2400" dirty="0">
                <a:latin typeface="CMU Bright" panose="02000603000000000000" pitchFamily="2" charset="0"/>
                <a:ea typeface="CMU Bright" panose="02000603000000000000" pitchFamily="2" charset="0"/>
                <a:cs typeface="CMU Bright" panose="02000603000000000000" pitchFamily="2" charset="0"/>
              </a:rPr>
              <a:t>heterogeneous data and </a:t>
            </a:r>
            <a:r>
              <a:rPr lang="en-US" sz="2400" dirty="0" smtClean="0">
                <a:latin typeface="CMU Bright" panose="02000603000000000000" pitchFamily="2" charset="0"/>
                <a:ea typeface="CMU Bright" panose="02000603000000000000" pitchFamily="2" charset="0"/>
                <a:cs typeface="CMU Bright" panose="02000603000000000000" pitchFamily="2" charset="0"/>
              </a:rPr>
              <a:t>models</a:t>
            </a:r>
          </a:p>
          <a:p>
            <a:pPr algn="ctr">
              <a:spcBef>
                <a:spcPts val="1200"/>
              </a:spcBef>
            </a:pPr>
            <a:r>
              <a:rPr lang="en-US" sz="2400" dirty="0" smtClean="0">
                <a:latin typeface="CMU Bright" panose="02000603000000000000" pitchFamily="2" charset="0"/>
                <a:ea typeface="CMU Bright" panose="02000603000000000000" pitchFamily="2" charset="0"/>
                <a:cs typeface="CMU Bright" panose="02000603000000000000" pitchFamily="2" charset="0"/>
              </a:rPr>
              <a:t>Guides</a:t>
            </a:r>
            <a:r>
              <a:rPr lang="en-US" sz="2400" dirty="0" smtClean="0">
                <a:solidFill>
                  <a:srgbClr val="0062D7"/>
                </a:solidFill>
                <a:latin typeface="CMU Bright" panose="02000603000000000000" pitchFamily="2" charset="0"/>
                <a:ea typeface="CMU Bright" panose="02000603000000000000" pitchFamily="2" charset="0"/>
                <a:cs typeface="CMU Bright" panose="02000603000000000000" pitchFamily="2" charset="0"/>
              </a:rPr>
              <a:t> </a:t>
            </a:r>
            <a:r>
              <a:rPr lang="en-US" sz="2400" b="1" dirty="0">
                <a:solidFill>
                  <a:srgbClr val="00ADEF"/>
                </a:solidFill>
                <a:latin typeface="CMU Bright" panose="02000603000000000000" pitchFamily="2" charset="0"/>
                <a:ea typeface="CMU Bright" panose="02000603000000000000" pitchFamily="2" charset="0"/>
                <a:cs typeface="CMU Bright" panose="02000603000000000000" pitchFamily="2" charset="0"/>
              </a:rPr>
              <a:t>bioengineering</a:t>
            </a:r>
            <a:r>
              <a:rPr lang="en-US" sz="2400" dirty="0">
                <a:solidFill>
                  <a:srgbClr val="0062D7"/>
                </a:solidFill>
                <a:latin typeface="CMU Bright" panose="02000603000000000000" pitchFamily="2" charset="0"/>
                <a:ea typeface="CMU Bright" panose="02000603000000000000" pitchFamily="2" charset="0"/>
                <a:cs typeface="CMU Bright" panose="02000603000000000000" pitchFamily="2" charset="0"/>
              </a:rPr>
              <a:t> </a:t>
            </a:r>
            <a:r>
              <a:rPr lang="en-US" sz="2400" dirty="0">
                <a:latin typeface="CMU Bright" panose="02000603000000000000" pitchFamily="2" charset="0"/>
                <a:ea typeface="CMU Bright" panose="02000603000000000000" pitchFamily="2" charset="0"/>
                <a:cs typeface="CMU Bright" panose="02000603000000000000" pitchFamily="2" charset="0"/>
              </a:rPr>
              <a:t>and </a:t>
            </a:r>
            <a:r>
              <a:rPr lang="en-US" sz="2400" b="1"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medicine</a:t>
            </a:r>
          </a:p>
          <a:p>
            <a:pPr algn="ctr">
              <a:spcBef>
                <a:spcPts val="1200"/>
              </a:spcBef>
            </a:pPr>
            <a:r>
              <a:rPr lang="en-US" sz="2400" b="1"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Opportunities</a:t>
            </a:r>
            <a:r>
              <a:rPr lang="en-US" sz="2400" dirty="0" smtClean="0">
                <a:latin typeface="CMU Bright" panose="02000603000000000000" pitchFamily="2" charset="0"/>
                <a:ea typeface="CMU Bright" panose="02000603000000000000" pitchFamily="2" charset="0"/>
                <a:cs typeface="CMU Bright" panose="02000603000000000000" pitchFamily="2" charset="0"/>
              </a:rPr>
              <a:t> </a:t>
            </a:r>
            <a:r>
              <a:rPr lang="en-US" sz="2400" dirty="0">
                <a:latin typeface="CMU Bright" panose="02000603000000000000" pitchFamily="2" charset="0"/>
                <a:ea typeface="CMU Bright" panose="02000603000000000000" pitchFamily="2" charset="0"/>
                <a:cs typeface="CMU Bright" panose="02000603000000000000" pitchFamily="2" charset="0"/>
              </a:rPr>
              <a:t>to </a:t>
            </a:r>
            <a:r>
              <a:rPr lang="en-US" sz="2400" b="1" dirty="0">
                <a:solidFill>
                  <a:srgbClr val="00ADEF"/>
                </a:solidFill>
                <a:latin typeface="CMU Bright" panose="02000603000000000000" pitchFamily="2" charset="0"/>
                <a:ea typeface="CMU Bright" panose="02000603000000000000" pitchFamily="2" charset="0"/>
                <a:cs typeface="CMU Bright" panose="02000603000000000000" pitchFamily="2" charset="0"/>
              </a:rPr>
              <a:t>develop improved </a:t>
            </a:r>
            <a:r>
              <a:rPr lang="en-US" sz="2400" b="1" dirty="0" smtClean="0">
                <a:solidFill>
                  <a:srgbClr val="00ADEF"/>
                </a:solidFill>
                <a:latin typeface="CMU Bright" panose="02000603000000000000" pitchFamily="2" charset="0"/>
                <a:ea typeface="CMU Bright" panose="02000603000000000000" pitchFamily="2" charset="0"/>
                <a:cs typeface="CMU Bright" panose="02000603000000000000" pitchFamily="2" charset="0"/>
              </a:rPr>
              <a:t>methods</a:t>
            </a:r>
            <a:endParaRPr lang="en-US" sz="2400" b="1" dirty="0">
              <a:solidFill>
                <a:srgbClr val="00ADEF"/>
              </a:solidFill>
              <a:latin typeface="CMU Bright" panose="02000603000000000000" pitchFamily="2" charset="0"/>
              <a:ea typeface="CMU Bright" panose="02000603000000000000" pitchFamily="2" charset="0"/>
              <a:cs typeface="CMU Bright" panose="02000603000000000000" pitchFamily="2" charset="0"/>
            </a:endParaRPr>
          </a:p>
        </p:txBody>
      </p:sp>
      <p:grpSp>
        <p:nvGrpSpPr>
          <p:cNvPr id="44" name="Group 43"/>
          <p:cNvGrpSpPr>
            <a:grpSpLocks noChangeAspect="1"/>
          </p:cNvGrpSpPr>
          <p:nvPr/>
        </p:nvGrpSpPr>
        <p:grpSpPr>
          <a:xfrm>
            <a:off x="816763" y="1079911"/>
            <a:ext cx="3044705" cy="2816352"/>
            <a:chOff x="304800" y="609600"/>
            <a:chExt cx="3048000" cy="2819400"/>
          </a:xfrm>
        </p:grpSpPr>
        <p:sp>
          <p:nvSpPr>
            <p:cNvPr id="16" name="Oval 15"/>
            <p:cNvSpPr/>
            <p:nvPr/>
          </p:nvSpPr>
          <p:spPr>
            <a:xfrm>
              <a:off x="304800" y="18288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5" name="Oval 14"/>
            <p:cNvSpPr/>
            <p:nvPr/>
          </p:nvSpPr>
          <p:spPr>
            <a:xfrm>
              <a:off x="3124200" y="10668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4" name="Oval 13"/>
            <p:cNvSpPr/>
            <p:nvPr/>
          </p:nvSpPr>
          <p:spPr>
            <a:xfrm>
              <a:off x="3124200" y="28956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5" name="Oval 4"/>
            <p:cNvSpPr/>
            <p:nvPr/>
          </p:nvSpPr>
          <p:spPr>
            <a:xfrm>
              <a:off x="1676400" y="6096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6" name="Oval 5"/>
            <p:cNvSpPr/>
            <p:nvPr/>
          </p:nvSpPr>
          <p:spPr>
            <a:xfrm>
              <a:off x="1676400" y="10668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9" name="Oval 8"/>
            <p:cNvSpPr/>
            <p:nvPr/>
          </p:nvSpPr>
          <p:spPr>
            <a:xfrm>
              <a:off x="1676400" y="15240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0" name="Oval 9"/>
            <p:cNvSpPr/>
            <p:nvPr/>
          </p:nvSpPr>
          <p:spPr>
            <a:xfrm>
              <a:off x="1676400" y="23622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1" name="Oval 10"/>
            <p:cNvSpPr/>
            <p:nvPr/>
          </p:nvSpPr>
          <p:spPr>
            <a:xfrm>
              <a:off x="1676400" y="32004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28" name="Straight Arrow Connector 27"/>
            <p:cNvCxnSpPr/>
            <p:nvPr/>
          </p:nvCxnSpPr>
          <p:spPr>
            <a:xfrm rot="5400000">
              <a:off x="1676400" y="952500"/>
              <a:ext cx="228600" cy="1588"/>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1676400" y="1409700"/>
              <a:ext cx="228600" cy="1588"/>
            </a:xfrm>
            <a:prstGeom prst="straightConnector1">
              <a:avLst/>
            </a:prstGeom>
            <a:ln w="25400"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362200" y="18288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8" name="Oval 17"/>
            <p:cNvSpPr/>
            <p:nvPr/>
          </p:nvSpPr>
          <p:spPr>
            <a:xfrm>
              <a:off x="990600" y="28956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70" name="Straight Arrow Connector 69"/>
            <p:cNvCxnSpPr>
              <a:stCxn id="13" idx="6"/>
              <a:endCxn id="14" idx="2"/>
            </p:cNvCxnSpPr>
            <p:nvPr/>
          </p:nvCxnSpPr>
          <p:spPr>
            <a:xfrm>
              <a:off x="2590800" y="3009900"/>
              <a:ext cx="5334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5" idx="2"/>
              <a:endCxn id="6" idx="6"/>
            </p:cNvCxnSpPr>
            <p:nvPr/>
          </p:nvCxnSpPr>
          <p:spPr>
            <a:xfrm rot="10800000">
              <a:off x="1905000" y="1181100"/>
              <a:ext cx="12192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6" idx="6"/>
              <a:endCxn id="17" idx="2"/>
            </p:cNvCxnSpPr>
            <p:nvPr/>
          </p:nvCxnSpPr>
          <p:spPr>
            <a:xfrm>
              <a:off x="533400" y="1943100"/>
              <a:ext cx="4572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Freeform 90"/>
            <p:cNvSpPr/>
            <p:nvPr/>
          </p:nvSpPr>
          <p:spPr>
            <a:xfrm>
              <a:off x="1905000" y="1600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cxnSp>
          <p:nvCxnSpPr>
            <p:cNvPr id="108" name="Straight Arrow Connector 107"/>
            <p:cNvCxnSpPr>
              <a:stCxn id="88" idx="2"/>
              <a:endCxn id="10" idx="6"/>
            </p:cNvCxnSpPr>
            <p:nvPr/>
          </p:nvCxnSpPr>
          <p:spPr>
            <a:xfrm rot="10800000">
              <a:off x="1905000" y="2476500"/>
              <a:ext cx="6096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 idx="2"/>
              <a:endCxn id="87" idx="6"/>
            </p:cNvCxnSpPr>
            <p:nvPr/>
          </p:nvCxnSpPr>
          <p:spPr>
            <a:xfrm rot="10800000">
              <a:off x="1066800" y="2476500"/>
              <a:ext cx="609600"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Freeform 118"/>
            <p:cNvSpPr/>
            <p:nvPr/>
          </p:nvSpPr>
          <p:spPr>
            <a:xfrm flipH="1">
              <a:off x="1143000" y="1600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0" name="Freeform 119"/>
            <p:cNvSpPr/>
            <p:nvPr/>
          </p:nvSpPr>
          <p:spPr>
            <a:xfrm flipH="1" flipV="1">
              <a:off x="1143000" y="3124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1" name="Freeform 120"/>
            <p:cNvSpPr/>
            <p:nvPr/>
          </p:nvSpPr>
          <p:spPr>
            <a:xfrm flipV="1">
              <a:off x="1905000" y="3124200"/>
              <a:ext cx="533400" cy="2286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Lst>
              <a:ahLst/>
              <a:cxnLst>
                <a:cxn ang="0">
                  <a:pos x="connsiteX0" y="connsiteY0"/>
                </a:cxn>
                <a:cxn ang="0">
                  <a:pos x="connsiteX1" y="connsiteY1"/>
                </a:cxn>
              </a:cxnLst>
              <a:rect l="l" t="t" r="r" b="b"/>
              <a:pathLst>
                <a:path w="457200" h="228599">
                  <a:moveTo>
                    <a:pt x="0" y="0"/>
                  </a:moveTo>
                  <a:cubicBezTo>
                    <a:pt x="142352" y="0"/>
                    <a:pt x="402771" y="70338"/>
                    <a:pt x="457200" y="22859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2" name="Freeform 121"/>
            <p:cNvSpPr/>
            <p:nvPr/>
          </p:nvSpPr>
          <p:spPr>
            <a:xfrm rot="5400000" flipH="1" flipV="1">
              <a:off x="748816" y="1968015"/>
              <a:ext cx="533400" cy="254969"/>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7" name="Oval 16"/>
            <p:cNvSpPr/>
            <p:nvPr/>
          </p:nvSpPr>
          <p:spPr>
            <a:xfrm>
              <a:off x="990600" y="18288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Bright" panose="02000603000000000000" pitchFamily="2" charset="0"/>
                <a:ea typeface="CMU Bright" panose="02000603000000000000" pitchFamily="2" charset="0"/>
                <a:cs typeface="CMU Bright" panose="02000603000000000000" pitchFamily="2" charset="0"/>
              </a:endParaRPr>
            </a:p>
          </p:txBody>
        </p:sp>
        <p:sp>
          <p:nvSpPr>
            <p:cNvPr id="125" name="Freeform 124"/>
            <p:cNvSpPr/>
            <p:nvPr/>
          </p:nvSpPr>
          <p:spPr>
            <a:xfrm rot="5400000">
              <a:off x="2299184" y="2730016"/>
              <a:ext cx="533400" cy="254969"/>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6" name="Freeform 125"/>
            <p:cNvSpPr/>
            <p:nvPr/>
          </p:nvSpPr>
          <p:spPr>
            <a:xfrm rot="16200000" flipH="1">
              <a:off x="723902" y="2552702"/>
              <a:ext cx="533400" cy="1524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3" name="Oval 12"/>
            <p:cNvSpPr/>
            <p:nvPr/>
          </p:nvSpPr>
          <p:spPr>
            <a:xfrm>
              <a:off x="2362200" y="28956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7" name="Oval 86"/>
            <p:cNvSpPr/>
            <p:nvPr/>
          </p:nvSpPr>
          <p:spPr>
            <a:xfrm>
              <a:off x="838200" y="23622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127" name="Freeform 126"/>
            <p:cNvSpPr/>
            <p:nvPr/>
          </p:nvSpPr>
          <p:spPr>
            <a:xfrm rot="16200000" flipV="1">
              <a:off x="2324100" y="2247900"/>
              <a:ext cx="533400" cy="152400"/>
            </a:xfrm>
            <a:custGeom>
              <a:avLst/>
              <a:gdLst>
                <a:gd name="connsiteX0" fmla="*/ 0 w 1752600"/>
                <a:gd name="connsiteY0" fmla="*/ 876300 h 1752600"/>
                <a:gd name="connsiteX1" fmla="*/ 256663 w 1752600"/>
                <a:gd name="connsiteY1" fmla="*/ 256662 h 1752600"/>
                <a:gd name="connsiteX2" fmla="*/ 876301 w 1752600"/>
                <a:gd name="connsiteY2" fmla="*/ 1 h 1752600"/>
                <a:gd name="connsiteX3" fmla="*/ 1495939 w 1752600"/>
                <a:gd name="connsiteY3" fmla="*/ 256664 h 1752600"/>
                <a:gd name="connsiteX4" fmla="*/ 1752600 w 1752600"/>
                <a:gd name="connsiteY4" fmla="*/ 876302 h 1752600"/>
                <a:gd name="connsiteX5" fmla="*/ 1495937 w 1752600"/>
                <a:gd name="connsiteY5" fmla="*/ 1495940 h 1752600"/>
                <a:gd name="connsiteX6" fmla="*/ 876299 w 1752600"/>
                <a:gd name="connsiteY6" fmla="*/ 1752602 h 1752600"/>
                <a:gd name="connsiteX7" fmla="*/ 256661 w 1752600"/>
                <a:gd name="connsiteY7" fmla="*/ 1495939 h 1752600"/>
                <a:gd name="connsiteX8" fmla="*/ -1 w 1752600"/>
                <a:gd name="connsiteY8" fmla="*/ 876301 h 1752600"/>
                <a:gd name="connsiteX9" fmla="*/ 0 w 1752600"/>
                <a:gd name="connsiteY9" fmla="*/ 876300 h 1752600"/>
                <a:gd name="connsiteX0" fmla="*/ 1495940 w 1752602"/>
                <a:gd name="connsiteY0" fmla="*/ 256664 h 1752602"/>
                <a:gd name="connsiteX1" fmla="*/ 1752601 w 1752602"/>
                <a:gd name="connsiteY1" fmla="*/ 876302 h 1752602"/>
                <a:gd name="connsiteX2" fmla="*/ 1495938 w 1752602"/>
                <a:gd name="connsiteY2" fmla="*/ 1495940 h 1752602"/>
                <a:gd name="connsiteX3" fmla="*/ 876300 w 1752602"/>
                <a:gd name="connsiteY3" fmla="*/ 1752602 h 1752602"/>
                <a:gd name="connsiteX4" fmla="*/ 256662 w 1752602"/>
                <a:gd name="connsiteY4" fmla="*/ 1495939 h 1752602"/>
                <a:gd name="connsiteX5" fmla="*/ 0 w 1752602"/>
                <a:gd name="connsiteY5" fmla="*/ 876301 h 1752602"/>
                <a:gd name="connsiteX6" fmla="*/ 1 w 1752602"/>
                <a:gd name="connsiteY6" fmla="*/ 876300 h 1752602"/>
                <a:gd name="connsiteX7" fmla="*/ 256664 w 1752602"/>
                <a:gd name="connsiteY7" fmla="*/ 256662 h 1752602"/>
                <a:gd name="connsiteX8" fmla="*/ 876302 w 1752602"/>
                <a:gd name="connsiteY8" fmla="*/ 1 h 1752602"/>
                <a:gd name="connsiteX9" fmla="*/ 1587380 w 1752602"/>
                <a:gd name="connsiteY9" fmla="*/ 348104 h 1752602"/>
                <a:gd name="connsiteX0" fmla="*/ 1495940 w 1599211"/>
                <a:gd name="connsiteY0" fmla="*/ 256664 h 1752602"/>
                <a:gd name="connsiteX1" fmla="*/ 1495938 w 1599211"/>
                <a:gd name="connsiteY1" fmla="*/ 1495940 h 1752602"/>
                <a:gd name="connsiteX2" fmla="*/ 876300 w 1599211"/>
                <a:gd name="connsiteY2" fmla="*/ 1752602 h 1752602"/>
                <a:gd name="connsiteX3" fmla="*/ 256662 w 1599211"/>
                <a:gd name="connsiteY3" fmla="*/ 1495939 h 1752602"/>
                <a:gd name="connsiteX4" fmla="*/ 0 w 1599211"/>
                <a:gd name="connsiteY4" fmla="*/ 876301 h 1752602"/>
                <a:gd name="connsiteX5" fmla="*/ 1 w 1599211"/>
                <a:gd name="connsiteY5" fmla="*/ 876300 h 1752602"/>
                <a:gd name="connsiteX6" fmla="*/ 256664 w 1599211"/>
                <a:gd name="connsiteY6" fmla="*/ 256662 h 1752602"/>
                <a:gd name="connsiteX7" fmla="*/ 876302 w 1599211"/>
                <a:gd name="connsiteY7" fmla="*/ 1 h 1752602"/>
                <a:gd name="connsiteX8" fmla="*/ 1587380 w 1599211"/>
                <a:gd name="connsiteY8" fmla="*/ 348104 h 1752602"/>
                <a:gd name="connsiteX0" fmla="*/ 1495940 w 1702484"/>
                <a:gd name="connsiteY0" fmla="*/ 256664 h 1702486"/>
                <a:gd name="connsiteX1" fmla="*/ 1495938 w 1702484"/>
                <a:gd name="connsiteY1" fmla="*/ 1495940 h 1702486"/>
                <a:gd name="connsiteX2" fmla="*/ 256662 w 1702484"/>
                <a:gd name="connsiteY2" fmla="*/ 1495939 h 1702486"/>
                <a:gd name="connsiteX3" fmla="*/ 0 w 1702484"/>
                <a:gd name="connsiteY3" fmla="*/ 876301 h 1702486"/>
                <a:gd name="connsiteX4" fmla="*/ 1 w 1702484"/>
                <a:gd name="connsiteY4" fmla="*/ 876300 h 1702486"/>
                <a:gd name="connsiteX5" fmla="*/ 256664 w 1702484"/>
                <a:gd name="connsiteY5" fmla="*/ 256662 h 1702486"/>
                <a:gd name="connsiteX6" fmla="*/ 876302 w 1702484"/>
                <a:gd name="connsiteY6" fmla="*/ 1 h 1702486"/>
                <a:gd name="connsiteX7" fmla="*/ 1587380 w 1702484"/>
                <a:gd name="connsiteY7" fmla="*/ 348104 h 1702486"/>
                <a:gd name="connsiteX0" fmla="*/ 1495940 w 1745261"/>
                <a:gd name="connsiteY0" fmla="*/ 256664 h 1495940"/>
                <a:gd name="connsiteX1" fmla="*/ 1495938 w 1745261"/>
                <a:gd name="connsiteY1" fmla="*/ 1495940 h 1495940"/>
                <a:gd name="connsiteX2" fmla="*/ 0 w 1745261"/>
                <a:gd name="connsiteY2" fmla="*/ 876301 h 1495940"/>
                <a:gd name="connsiteX3" fmla="*/ 1 w 1745261"/>
                <a:gd name="connsiteY3" fmla="*/ 876300 h 1495940"/>
                <a:gd name="connsiteX4" fmla="*/ 256664 w 1745261"/>
                <a:gd name="connsiteY4" fmla="*/ 256662 h 1495940"/>
                <a:gd name="connsiteX5" fmla="*/ 876302 w 1745261"/>
                <a:gd name="connsiteY5" fmla="*/ 1 h 1495940"/>
                <a:gd name="connsiteX6" fmla="*/ 1587380 w 1745261"/>
                <a:gd name="connsiteY6" fmla="*/ 348104 h 1495940"/>
                <a:gd name="connsiteX0" fmla="*/ 1495940 w 1745261"/>
                <a:gd name="connsiteY0" fmla="*/ 256664 h 1495940"/>
                <a:gd name="connsiteX1" fmla="*/ 1495938 w 1745261"/>
                <a:gd name="connsiteY1" fmla="*/ 1495940 h 1495940"/>
                <a:gd name="connsiteX2" fmla="*/ 0 w 1745261"/>
                <a:gd name="connsiteY2" fmla="*/ 876301 h 1495940"/>
                <a:gd name="connsiteX3" fmla="*/ 256664 w 1745261"/>
                <a:gd name="connsiteY3" fmla="*/ 256662 h 1495940"/>
                <a:gd name="connsiteX4" fmla="*/ 876302 w 1745261"/>
                <a:gd name="connsiteY4" fmla="*/ 1 h 1495940"/>
                <a:gd name="connsiteX5" fmla="*/ 1587380 w 1745261"/>
                <a:gd name="connsiteY5" fmla="*/ 348104 h 1495940"/>
                <a:gd name="connsiteX0" fmla="*/ 1495940 w 1587380"/>
                <a:gd name="connsiteY0" fmla="*/ 256664 h 876301"/>
                <a:gd name="connsiteX1" fmla="*/ 0 w 1587380"/>
                <a:gd name="connsiteY1" fmla="*/ 876301 h 876301"/>
                <a:gd name="connsiteX2" fmla="*/ 256664 w 1587380"/>
                <a:gd name="connsiteY2" fmla="*/ 256662 h 876301"/>
                <a:gd name="connsiteX3" fmla="*/ 876302 w 1587380"/>
                <a:gd name="connsiteY3" fmla="*/ 1 h 876301"/>
                <a:gd name="connsiteX4" fmla="*/ 1587380 w 1587380"/>
                <a:gd name="connsiteY4" fmla="*/ 348104 h 876301"/>
                <a:gd name="connsiteX0" fmla="*/ 1342549 w 1433989"/>
                <a:gd name="connsiteY0" fmla="*/ 256664 h 348104"/>
                <a:gd name="connsiteX1" fmla="*/ 103273 w 1433989"/>
                <a:gd name="connsiteY1" fmla="*/ 256662 h 348104"/>
                <a:gd name="connsiteX2" fmla="*/ 722911 w 1433989"/>
                <a:gd name="connsiteY2" fmla="*/ 1 h 348104"/>
                <a:gd name="connsiteX3" fmla="*/ 1433989 w 1433989"/>
                <a:gd name="connsiteY3" fmla="*/ 348104 h 348104"/>
                <a:gd name="connsiteX0" fmla="*/ 1286387 w 1425966"/>
                <a:gd name="connsiteY0" fmla="*/ 304801 h 348104"/>
                <a:gd name="connsiteX1" fmla="*/ 95250 w 1425966"/>
                <a:gd name="connsiteY1" fmla="*/ 256662 h 348104"/>
                <a:gd name="connsiteX2" fmla="*/ 714888 w 1425966"/>
                <a:gd name="connsiteY2" fmla="*/ 1 h 348104"/>
                <a:gd name="connsiteX3" fmla="*/ 1425966 w 1425966"/>
                <a:gd name="connsiteY3" fmla="*/ 348104 h 348104"/>
                <a:gd name="connsiteX0" fmla="*/ 1197487 w 1337066"/>
                <a:gd name="connsiteY0" fmla="*/ 304801 h 617624"/>
                <a:gd name="connsiteX1" fmla="*/ 664086 w 1337066"/>
                <a:gd name="connsiteY1" fmla="*/ 609601 h 617624"/>
                <a:gd name="connsiteX2" fmla="*/ 6350 w 1337066"/>
                <a:gd name="connsiteY2" fmla="*/ 256662 h 617624"/>
                <a:gd name="connsiteX3" fmla="*/ 625988 w 1337066"/>
                <a:gd name="connsiteY3" fmla="*/ 1 h 617624"/>
                <a:gd name="connsiteX4" fmla="*/ 1337066 w 1337066"/>
                <a:gd name="connsiteY4" fmla="*/ 348104 h 617624"/>
                <a:gd name="connsiteX0" fmla="*/ 892686 w 1337066"/>
                <a:gd name="connsiteY0" fmla="*/ 609601 h 668424"/>
                <a:gd name="connsiteX1" fmla="*/ 664086 w 1337066"/>
                <a:gd name="connsiteY1" fmla="*/ 609601 h 668424"/>
                <a:gd name="connsiteX2" fmla="*/ 6350 w 1337066"/>
                <a:gd name="connsiteY2" fmla="*/ 256662 h 668424"/>
                <a:gd name="connsiteX3" fmla="*/ 625988 w 1337066"/>
                <a:gd name="connsiteY3" fmla="*/ 1 h 668424"/>
                <a:gd name="connsiteX4" fmla="*/ 1337066 w 1337066"/>
                <a:gd name="connsiteY4" fmla="*/ 348104 h 668424"/>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795423 w 1468403"/>
                <a:gd name="connsiteY0" fmla="*/ 609601 h 820825"/>
                <a:gd name="connsiteX1" fmla="*/ 109623 w 1468403"/>
                <a:gd name="connsiteY1" fmla="*/ 762002 h 820825"/>
                <a:gd name="connsiteX2" fmla="*/ 137687 w 1468403"/>
                <a:gd name="connsiteY2" fmla="*/ 256662 h 820825"/>
                <a:gd name="connsiteX3" fmla="*/ 757325 w 1468403"/>
                <a:gd name="connsiteY3" fmla="*/ 1 h 820825"/>
                <a:gd name="connsiteX4" fmla="*/ 1468403 w 1468403"/>
                <a:gd name="connsiteY4" fmla="*/ 348104 h 820825"/>
                <a:gd name="connsiteX0" fmla="*/ 664086 w 1337066"/>
                <a:gd name="connsiteY0" fmla="*/ 609601 h 609601"/>
                <a:gd name="connsiteX1" fmla="*/ 6350 w 1337066"/>
                <a:gd name="connsiteY1" fmla="*/ 256662 h 609601"/>
                <a:gd name="connsiteX2" fmla="*/ 625988 w 1337066"/>
                <a:gd name="connsiteY2" fmla="*/ 1 h 609601"/>
                <a:gd name="connsiteX3" fmla="*/ 1337066 w 1337066"/>
                <a:gd name="connsiteY3" fmla="*/ 348104 h 609601"/>
                <a:gd name="connsiteX0" fmla="*/ 664086 w 1337066"/>
                <a:gd name="connsiteY0" fmla="*/ 609602 h 609602"/>
                <a:gd name="connsiteX1" fmla="*/ 6350 w 1337066"/>
                <a:gd name="connsiteY1" fmla="*/ 256662 h 609602"/>
                <a:gd name="connsiteX2" fmla="*/ 625988 w 1337066"/>
                <a:gd name="connsiteY2" fmla="*/ 1 h 609602"/>
                <a:gd name="connsiteX3" fmla="*/ 1337066 w 1337066"/>
                <a:gd name="connsiteY3" fmla="*/ 348104 h 609602"/>
                <a:gd name="connsiteX0" fmla="*/ 664086 w 1337066"/>
                <a:gd name="connsiteY0" fmla="*/ 457201 h 457201"/>
                <a:gd name="connsiteX1" fmla="*/ 6350 w 1337066"/>
                <a:gd name="connsiteY1" fmla="*/ 256662 h 457201"/>
                <a:gd name="connsiteX2" fmla="*/ 625988 w 1337066"/>
                <a:gd name="connsiteY2" fmla="*/ 1 h 457201"/>
                <a:gd name="connsiteX3" fmla="*/ 1337066 w 1337066"/>
                <a:gd name="connsiteY3" fmla="*/ 348104 h 457201"/>
                <a:gd name="connsiteX0" fmla="*/ 6350 w 1337066"/>
                <a:gd name="connsiteY0" fmla="*/ 256662 h 348104"/>
                <a:gd name="connsiteX1" fmla="*/ 625988 w 1337066"/>
                <a:gd name="connsiteY1" fmla="*/ 1 h 348104"/>
                <a:gd name="connsiteX2" fmla="*/ 1337066 w 1337066"/>
                <a:gd name="connsiteY2" fmla="*/ 348104 h 348104"/>
                <a:gd name="connsiteX0" fmla="*/ 0 w 711078"/>
                <a:gd name="connsiteY0" fmla="*/ 0 h 348103"/>
                <a:gd name="connsiteX1" fmla="*/ 711078 w 711078"/>
                <a:gd name="connsiteY1" fmla="*/ 348103 h 348103"/>
                <a:gd name="connsiteX0" fmla="*/ 0 w 596780"/>
                <a:gd name="connsiteY0" fmla="*/ 0 h 348102"/>
                <a:gd name="connsiteX1" fmla="*/ 596780 w 596780"/>
                <a:gd name="connsiteY1" fmla="*/ 348102 h 348102"/>
                <a:gd name="connsiteX0" fmla="*/ 0 w 457200"/>
                <a:gd name="connsiteY0" fmla="*/ 27179 h 255778"/>
                <a:gd name="connsiteX1" fmla="*/ 457200 w 457200"/>
                <a:gd name="connsiteY1"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27179 h 255778"/>
                <a:gd name="connsiteX1" fmla="*/ 65314 w 457200"/>
                <a:gd name="connsiteY1" fmla="*/ 27180 h 255778"/>
                <a:gd name="connsiteX2" fmla="*/ 457200 w 457200"/>
                <a:gd name="connsiteY2" fmla="*/ 255778 h 255778"/>
                <a:gd name="connsiteX0" fmla="*/ 0 w 457200"/>
                <a:gd name="connsiteY0" fmla="*/ 0 h 228599"/>
                <a:gd name="connsiteX1" fmla="*/ 65314 w 457200"/>
                <a:gd name="connsiteY1" fmla="*/ 1 h 228599"/>
                <a:gd name="connsiteX2" fmla="*/ 457200 w 457200"/>
                <a:gd name="connsiteY2" fmla="*/ 228599 h 228599"/>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1 h 228600"/>
                <a:gd name="connsiteX1" fmla="*/ 130629 w 457200"/>
                <a:gd name="connsiteY1" fmla="*/ 1 h 228600"/>
                <a:gd name="connsiteX2" fmla="*/ 457200 w 457200"/>
                <a:gd name="connsiteY2" fmla="*/ 228600 h 228600"/>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457200"/>
                <a:gd name="connsiteY0" fmla="*/ 26377 h 254976"/>
                <a:gd name="connsiteX1" fmla="*/ 457200 w 457200"/>
                <a:gd name="connsiteY1" fmla="*/ 254976 h 254976"/>
                <a:gd name="connsiteX0" fmla="*/ 0 w 457200"/>
                <a:gd name="connsiteY0" fmla="*/ 17585 h 246184"/>
                <a:gd name="connsiteX1" fmla="*/ 457200 w 457200"/>
                <a:gd name="connsiteY1" fmla="*/ 246184 h 246184"/>
                <a:gd name="connsiteX0" fmla="*/ 0 w 457200"/>
                <a:gd name="connsiteY0" fmla="*/ 0 h 228599"/>
                <a:gd name="connsiteX1" fmla="*/ 457200 w 457200"/>
                <a:gd name="connsiteY1" fmla="*/ 228599 h 228599"/>
                <a:gd name="connsiteX0" fmla="*/ 0 w 457200"/>
                <a:gd name="connsiteY0" fmla="*/ 0 h 228599"/>
                <a:gd name="connsiteX1" fmla="*/ 457200 w 457200"/>
                <a:gd name="connsiteY1" fmla="*/ 228599 h 228599"/>
                <a:gd name="connsiteX0" fmla="*/ 0 w 261257"/>
                <a:gd name="connsiteY0" fmla="*/ 82061 h 158260"/>
                <a:gd name="connsiteX1" fmla="*/ 261257 w 261257"/>
                <a:gd name="connsiteY1" fmla="*/ 158261 h 158260"/>
                <a:gd name="connsiteX0" fmla="*/ 0 w 261257"/>
                <a:gd name="connsiteY0" fmla="*/ 82061 h 158261"/>
                <a:gd name="connsiteX1" fmla="*/ 0 w 261257"/>
                <a:gd name="connsiteY1" fmla="*/ 82063 h 158261"/>
                <a:gd name="connsiteX2" fmla="*/ 261257 w 261257"/>
                <a:gd name="connsiteY2" fmla="*/ 158261 h 158261"/>
                <a:gd name="connsiteX0" fmla="*/ 0 w 261257"/>
                <a:gd name="connsiteY0" fmla="*/ 158262 h 161195"/>
                <a:gd name="connsiteX1" fmla="*/ 0 w 261257"/>
                <a:gd name="connsiteY1" fmla="*/ 158264 h 161195"/>
                <a:gd name="connsiteX2" fmla="*/ 261257 w 261257"/>
                <a:gd name="connsiteY2" fmla="*/ 158261 h 161195"/>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58262 h 158262"/>
                <a:gd name="connsiteX1" fmla="*/ 0 w 261257"/>
                <a:gd name="connsiteY1" fmla="*/ 82062 h 158262"/>
                <a:gd name="connsiteX2" fmla="*/ 261257 w 261257"/>
                <a:gd name="connsiteY2" fmla="*/ 158261 h 158262"/>
                <a:gd name="connsiteX0" fmla="*/ 0 w 261257"/>
                <a:gd name="connsiteY0" fmla="*/ 105504 h 105504"/>
                <a:gd name="connsiteX1" fmla="*/ 0 w 261257"/>
                <a:gd name="connsiteY1" fmla="*/ 29304 h 105504"/>
                <a:gd name="connsiteX2" fmla="*/ 261257 w 261257"/>
                <a:gd name="connsiteY2" fmla="*/ 105503 h 105504"/>
                <a:gd name="connsiteX0" fmla="*/ 0 w 261257"/>
                <a:gd name="connsiteY0" fmla="*/ 105504 h 105506"/>
                <a:gd name="connsiteX1" fmla="*/ 0 w 261257"/>
                <a:gd name="connsiteY1" fmla="*/ 29304 h 105506"/>
                <a:gd name="connsiteX2" fmla="*/ 261257 w 261257"/>
                <a:gd name="connsiteY2" fmla="*/ 105506 h 105506"/>
                <a:gd name="connsiteX0" fmla="*/ 0 w 261257"/>
                <a:gd name="connsiteY0" fmla="*/ 105501 h 105503"/>
                <a:gd name="connsiteX1" fmla="*/ 65314 w 261257"/>
                <a:gd name="connsiteY1" fmla="*/ 29304 h 105503"/>
                <a:gd name="connsiteX2" fmla="*/ 261257 w 261257"/>
                <a:gd name="connsiteY2" fmla="*/ 105503 h 105503"/>
                <a:gd name="connsiteX0" fmla="*/ 0 w 261257"/>
                <a:gd name="connsiteY0" fmla="*/ 449379 h 449381"/>
                <a:gd name="connsiteX1" fmla="*/ 65314 w 261257"/>
                <a:gd name="connsiteY1" fmla="*/ 373182 h 449381"/>
                <a:gd name="connsiteX2" fmla="*/ 261257 w 261257"/>
                <a:gd name="connsiteY2" fmla="*/ 449381 h 449381"/>
                <a:gd name="connsiteX0" fmla="*/ 0 w 326572"/>
                <a:gd name="connsiteY0" fmla="*/ 25399 h 482594"/>
                <a:gd name="connsiteX1" fmla="*/ 130629 w 326572"/>
                <a:gd name="connsiteY1" fmla="*/ 406395 h 482594"/>
                <a:gd name="connsiteX2" fmla="*/ 326572 w 326572"/>
                <a:gd name="connsiteY2" fmla="*/ 482594 h 482594"/>
                <a:gd name="connsiteX0" fmla="*/ 0 w 326572"/>
                <a:gd name="connsiteY0" fmla="*/ 0 h 457195"/>
                <a:gd name="connsiteX1" fmla="*/ 326572 w 326572"/>
                <a:gd name="connsiteY1" fmla="*/ 457195 h 457195"/>
                <a:gd name="connsiteX0" fmla="*/ 0 w 587828"/>
                <a:gd name="connsiteY0" fmla="*/ 0 h 228599"/>
                <a:gd name="connsiteX1" fmla="*/ 587828 w 587828"/>
                <a:gd name="connsiteY1" fmla="*/ 228599 h 228599"/>
                <a:gd name="connsiteX0" fmla="*/ 0 w 587828"/>
                <a:gd name="connsiteY0" fmla="*/ 161187 h 389786"/>
                <a:gd name="connsiteX1" fmla="*/ 587828 w 587828"/>
                <a:gd name="connsiteY1" fmla="*/ 389786 h 389786"/>
                <a:gd name="connsiteX0" fmla="*/ 0 w 301450"/>
                <a:gd name="connsiteY0" fmla="*/ 161187 h 237386"/>
                <a:gd name="connsiteX1" fmla="*/ 261257 w 301450"/>
                <a:gd name="connsiteY1" fmla="*/ 237386 h 237386"/>
                <a:gd name="connsiteX0" fmla="*/ 0 w 301450"/>
                <a:gd name="connsiteY0" fmla="*/ 161187 h 161187"/>
                <a:gd name="connsiteX1" fmla="*/ 195943 w 301450"/>
                <a:gd name="connsiteY1" fmla="*/ 161185 h 161187"/>
                <a:gd name="connsiteX0" fmla="*/ 0 w 301450"/>
                <a:gd name="connsiteY0" fmla="*/ 161187 h 313584"/>
                <a:gd name="connsiteX1" fmla="*/ 261257 w 301450"/>
                <a:gd name="connsiteY1" fmla="*/ 313584 h 313584"/>
                <a:gd name="connsiteX0" fmla="*/ 0 w 301450"/>
                <a:gd name="connsiteY0" fmla="*/ 161187 h 313584"/>
                <a:gd name="connsiteX1" fmla="*/ 261257 w 301450"/>
                <a:gd name="connsiteY1" fmla="*/ 313584 h 313584"/>
                <a:gd name="connsiteX0" fmla="*/ 0 w 261257"/>
                <a:gd name="connsiteY0" fmla="*/ 0 h 152397"/>
                <a:gd name="connsiteX1" fmla="*/ 261257 w 261257"/>
                <a:gd name="connsiteY1" fmla="*/ 152397 h 152397"/>
                <a:gd name="connsiteX0" fmla="*/ 0 w 261257"/>
                <a:gd name="connsiteY0" fmla="*/ 0 h 152397"/>
                <a:gd name="connsiteX1" fmla="*/ 261257 w 261257"/>
                <a:gd name="connsiteY1" fmla="*/ 152397 h 152397"/>
                <a:gd name="connsiteX0" fmla="*/ 0 w 261257"/>
                <a:gd name="connsiteY0" fmla="*/ 0 h 76198"/>
                <a:gd name="connsiteX1" fmla="*/ 261257 w 261257"/>
                <a:gd name="connsiteY1" fmla="*/ 76198 h 76198"/>
                <a:gd name="connsiteX0" fmla="*/ 0 w 326571"/>
                <a:gd name="connsiteY0" fmla="*/ 0 h 76198"/>
                <a:gd name="connsiteX1" fmla="*/ 326571 w 326571"/>
                <a:gd name="connsiteY1" fmla="*/ 76198 h 76198"/>
                <a:gd name="connsiteX0" fmla="*/ 0 w 261257"/>
                <a:gd name="connsiteY0" fmla="*/ 0 h 76198"/>
                <a:gd name="connsiteX1" fmla="*/ 261257 w 261257"/>
                <a:gd name="connsiteY1" fmla="*/ 76198 h 76198"/>
                <a:gd name="connsiteX0" fmla="*/ 0 w 261257"/>
                <a:gd name="connsiteY0" fmla="*/ 2 h 76200"/>
                <a:gd name="connsiteX1" fmla="*/ 0 w 261257"/>
                <a:gd name="connsiteY1" fmla="*/ 0 h 76200"/>
                <a:gd name="connsiteX2" fmla="*/ 261257 w 261257"/>
                <a:gd name="connsiteY2" fmla="*/ 76200 h 76200"/>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4"/>
                <a:gd name="connsiteX1" fmla="*/ 0 w 261257"/>
                <a:gd name="connsiteY1" fmla="*/ 26371 h 102574"/>
                <a:gd name="connsiteX2" fmla="*/ 261257 w 261257"/>
                <a:gd name="connsiteY2" fmla="*/ 102574 h 102574"/>
                <a:gd name="connsiteX0" fmla="*/ 0 w 261257"/>
                <a:gd name="connsiteY0" fmla="*/ 26373 h 102571"/>
                <a:gd name="connsiteX1" fmla="*/ 0 w 261257"/>
                <a:gd name="connsiteY1" fmla="*/ 26371 h 102571"/>
                <a:gd name="connsiteX2" fmla="*/ 261257 w 261257"/>
                <a:gd name="connsiteY2" fmla="*/ 102571 h 102571"/>
                <a:gd name="connsiteX0" fmla="*/ 0 w 261257"/>
                <a:gd name="connsiteY0" fmla="*/ 26373 h 102571"/>
                <a:gd name="connsiteX1" fmla="*/ 0 w 261257"/>
                <a:gd name="connsiteY1" fmla="*/ 26371 h 102571"/>
                <a:gd name="connsiteX2" fmla="*/ 261257 w 261257"/>
                <a:gd name="connsiteY2" fmla="*/ 102571 h 102571"/>
                <a:gd name="connsiteX0" fmla="*/ 0 w 326571"/>
                <a:gd name="connsiteY0" fmla="*/ 26373 h 178774"/>
                <a:gd name="connsiteX1" fmla="*/ 0 w 326571"/>
                <a:gd name="connsiteY1" fmla="*/ 26371 h 178774"/>
                <a:gd name="connsiteX2" fmla="*/ 326571 w 326571"/>
                <a:gd name="connsiteY2" fmla="*/ 178774 h 178774"/>
                <a:gd name="connsiteX0" fmla="*/ 0 w 326571"/>
                <a:gd name="connsiteY0" fmla="*/ 26373 h 178774"/>
                <a:gd name="connsiteX1" fmla="*/ 0 w 326571"/>
                <a:gd name="connsiteY1" fmla="*/ 26371 h 178774"/>
                <a:gd name="connsiteX2" fmla="*/ 326571 w 326571"/>
                <a:gd name="connsiteY2" fmla="*/ 178774 h 178774"/>
                <a:gd name="connsiteX0" fmla="*/ 0 w 457199"/>
                <a:gd name="connsiteY0" fmla="*/ 26373 h 254971"/>
                <a:gd name="connsiteX1" fmla="*/ 0 w 457199"/>
                <a:gd name="connsiteY1" fmla="*/ 26371 h 254971"/>
                <a:gd name="connsiteX2" fmla="*/ 457199 w 457199"/>
                <a:gd name="connsiteY2" fmla="*/ 254971 h 254971"/>
                <a:gd name="connsiteX0" fmla="*/ 0 w 457199"/>
                <a:gd name="connsiteY0" fmla="*/ 26371 h 254969"/>
                <a:gd name="connsiteX1" fmla="*/ 0 w 457199"/>
                <a:gd name="connsiteY1" fmla="*/ 26371 h 254969"/>
                <a:gd name="connsiteX2" fmla="*/ 457199 w 457199"/>
                <a:gd name="connsiteY2" fmla="*/ 254969 h 254969"/>
                <a:gd name="connsiteX0" fmla="*/ 0 w 457199"/>
                <a:gd name="connsiteY0" fmla="*/ 26371 h 254969"/>
                <a:gd name="connsiteX1" fmla="*/ 0 w 457199"/>
                <a:gd name="connsiteY1" fmla="*/ 26371 h 254969"/>
                <a:gd name="connsiteX2" fmla="*/ 457199 w 457199"/>
                <a:gd name="connsiteY2" fmla="*/ 254969 h 254969"/>
              </a:gdLst>
              <a:ahLst/>
              <a:cxnLst>
                <a:cxn ang="0">
                  <a:pos x="connsiteX0" y="connsiteY0"/>
                </a:cxn>
                <a:cxn ang="0">
                  <a:pos x="connsiteX1" y="connsiteY1"/>
                </a:cxn>
                <a:cxn ang="0">
                  <a:pos x="connsiteX2" y="connsiteY2"/>
                </a:cxn>
              </a:cxnLst>
              <a:rect l="l" t="t" r="r" b="b"/>
              <a:pathLst>
                <a:path w="457199" h="254969">
                  <a:moveTo>
                    <a:pt x="0" y="26371"/>
                  </a:moveTo>
                  <a:lnTo>
                    <a:pt x="0" y="26371"/>
                  </a:lnTo>
                  <a:cubicBezTo>
                    <a:pt x="168309" y="0"/>
                    <a:pt x="431449" y="152154"/>
                    <a:pt x="457199" y="254969"/>
                  </a:cubicBezTo>
                </a:path>
              </a:pathLst>
            </a:custGeom>
            <a:noFill/>
            <a:ln w="254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sp>
          <p:nvSpPr>
            <p:cNvPr id="88" name="Oval 87"/>
            <p:cNvSpPr/>
            <p:nvPr/>
          </p:nvSpPr>
          <p:spPr>
            <a:xfrm>
              <a:off x="2514600" y="2362200"/>
              <a:ext cx="228600" cy="228600"/>
            </a:xfrm>
            <a:prstGeom prst="ellipse">
              <a:avLst/>
            </a:prstGeom>
            <a:gradFill>
              <a:gsLst>
                <a:gs pos="25000">
                  <a:schemeClr val="accent5"/>
                </a:gs>
                <a:gs pos="95000">
                  <a:schemeClr val="accent5">
                    <a:lumMod val="60000"/>
                    <a:lumOff val="40000"/>
                  </a:schemeClr>
                </a:gs>
              </a:gsLst>
              <a:lin ang="0" scaled="1"/>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Bright" panose="02000603000000000000" pitchFamily="2" charset="0"/>
                <a:ea typeface="CMU Bright" panose="02000603000000000000" pitchFamily="2" charset="0"/>
                <a:cs typeface="CMU Bright" panose="02000603000000000000" pitchFamily="2" charset="0"/>
              </a:endParaRPr>
            </a:p>
          </p:txBody>
        </p:sp>
      </p:grpSp>
      <p:sp>
        <p:nvSpPr>
          <p:cNvPr id="2" name="TextBox 1"/>
          <p:cNvSpPr txBox="1"/>
          <p:nvPr/>
        </p:nvSpPr>
        <p:spPr>
          <a:xfrm>
            <a:off x="1882409" y="3987703"/>
            <a:ext cx="865622" cy="407484"/>
          </a:xfrm>
          <a:prstGeom prst="rect">
            <a:avLst/>
          </a:prstGeom>
          <a:noFill/>
        </p:spPr>
        <p:txBody>
          <a:bodyPr wrap="none" lIns="0" tIns="0" rIns="0" bIns="0" rtlCol="0">
            <a:spAutoFit/>
          </a:bodyPr>
          <a:lstStyle/>
          <a:p>
            <a:pPr>
              <a:lnSpc>
                <a:spcPct val="80000"/>
              </a:lnSpc>
            </a:pPr>
            <a:r>
              <a:rPr lang="en-US" sz="3200" dirty="0" smtClean="0">
                <a:latin typeface="CMU Bright" panose="02000603000000000000" pitchFamily="2" charset="0"/>
                <a:ea typeface="CMU Bright" panose="02000603000000000000" pitchFamily="2" charset="0"/>
                <a:cs typeface="CMU Bright" panose="02000603000000000000" pitchFamily="2" charset="0"/>
              </a:rPr>
              <a:t>Data</a:t>
            </a:r>
            <a:endParaRPr lang="en-US" sz="32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58" name="Straight Arrow Connector 57"/>
          <p:cNvCxnSpPr/>
          <p:nvPr/>
        </p:nvCxnSpPr>
        <p:spPr>
          <a:xfrm>
            <a:off x="4311556" y="2716035"/>
            <a:ext cx="762000" cy="0"/>
          </a:xfrm>
          <a:prstGeom prst="straightConnector1">
            <a:avLst/>
          </a:prstGeom>
          <a:ln w="50800" cmpd="dbl">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294355" y="3987703"/>
            <a:ext cx="3032882" cy="407484"/>
          </a:xfrm>
          <a:prstGeom prst="rect">
            <a:avLst/>
          </a:prstGeom>
          <a:noFill/>
        </p:spPr>
        <p:txBody>
          <a:bodyPr wrap="none" lIns="0" tIns="0" rIns="0" bIns="0" rtlCol="0">
            <a:spAutoFit/>
          </a:bodyPr>
          <a:lstStyle/>
          <a:p>
            <a:pPr>
              <a:lnSpc>
                <a:spcPct val="80000"/>
              </a:lnSpc>
            </a:pPr>
            <a:r>
              <a:rPr lang="en-US" sz="3200" dirty="0" smtClean="0">
                <a:latin typeface="CMU Bright" panose="02000603000000000000" pitchFamily="2" charset="0"/>
                <a:ea typeface="CMU Bright" panose="02000603000000000000" pitchFamily="2" charset="0"/>
                <a:cs typeface="CMU Bright" panose="02000603000000000000" pitchFamily="2" charset="0"/>
              </a:rPr>
              <a:t>Integrative model</a:t>
            </a:r>
            <a:endParaRPr lang="en-US" sz="3200" dirty="0">
              <a:latin typeface="CMU Bright" panose="02000603000000000000" pitchFamily="2" charset="0"/>
              <a:ea typeface="CMU Bright" panose="02000603000000000000" pitchFamily="2" charset="0"/>
              <a:cs typeface="CMU Bright" panose="02000603000000000000" pitchFamily="2" charset="0"/>
            </a:endParaRPr>
          </a:p>
        </p:txBody>
      </p:sp>
      <p:grpSp>
        <p:nvGrpSpPr>
          <p:cNvPr id="84" name="Group 31"/>
          <p:cNvGrpSpPr>
            <a:grpSpLocks noChangeAspect="1"/>
          </p:cNvGrpSpPr>
          <p:nvPr/>
        </p:nvGrpSpPr>
        <p:grpSpPr>
          <a:xfrm>
            <a:off x="6270905" y="1079911"/>
            <a:ext cx="1079782" cy="2816352"/>
            <a:chOff x="5867400" y="912016"/>
            <a:chExt cx="2133600" cy="5564981"/>
          </a:xfrm>
        </p:grpSpPr>
        <p:grpSp>
          <p:nvGrpSpPr>
            <p:cNvPr id="85" name="Group 3"/>
            <p:cNvGrpSpPr/>
            <p:nvPr/>
          </p:nvGrpSpPr>
          <p:grpSpPr>
            <a:xfrm>
              <a:off x="5867400" y="912016"/>
              <a:ext cx="2133600" cy="5564981"/>
              <a:chOff x="7696201" y="3334236"/>
              <a:chExt cx="808560" cy="2108934"/>
            </a:xfrm>
          </p:grpSpPr>
          <p:sp>
            <p:nvSpPr>
              <p:cNvPr id="94" name="Arc 18"/>
              <p:cNvSpPr/>
              <p:nvPr/>
            </p:nvSpPr>
            <p:spPr>
              <a:xfrm rot="16200000">
                <a:off x="7897890" y="3132547"/>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54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sp>
            <p:nvSpPr>
              <p:cNvPr id="95" name="Rectangle 94"/>
              <p:cNvSpPr/>
              <p:nvPr/>
            </p:nvSpPr>
            <p:spPr>
              <a:xfrm>
                <a:off x="7703213" y="3719591"/>
                <a:ext cx="801548" cy="1359728"/>
              </a:xfrm>
              <a:prstGeom prst="rect">
                <a:avLst/>
              </a:prstGeom>
              <a:gradFill>
                <a:gsLst>
                  <a:gs pos="25000">
                    <a:srgbClr val="00ADEF"/>
                  </a:gs>
                  <a:gs pos="95000">
                    <a:schemeClr val="accent3">
                      <a:lumMod val="40000"/>
                      <a:lumOff val="6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96" name="Arc 18"/>
              <p:cNvSpPr/>
              <p:nvPr/>
            </p:nvSpPr>
            <p:spPr>
              <a:xfrm rot="5400000">
                <a:off x="7897890" y="4836299"/>
                <a:ext cx="405182" cy="808560"/>
              </a:xfrm>
              <a:custGeom>
                <a:avLst/>
                <a:gdLst>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4" fmla="*/ 1219200 w 2438400"/>
                  <a:gd name="connsiteY4" fmla="*/ 1219200 h 2438400"/>
                  <a:gd name="connsiteX5" fmla="*/ 1219200 w 2438400"/>
                  <a:gd name="connsiteY5" fmla="*/ 0 h 2438400"/>
                  <a:gd name="connsiteX0" fmla="*/ 1219200 w 2438400"/>
                  <a:gd name="connsiteY0" fmla="*/ 0 h 2438400"/>
                  <a:gd name="connsiteX1" fmla="*/ 2275511 w 2438400"/>
                  <a:gd name="connsiteY1" fmla="*/ 610384 h 2438400"/>
                  <a:gd name="connsiteX2" fmla="*/ 2274152 w 2438400"/>
                  <a:gd name="connsiteY2" fmla="*/ 1830367 h 2438400"/>
                  <a:gd name="connsiteX3" fmla="*/ 1216484 w 2438400"/>
                  <a:gd name="connsiteY3" fmla="*/ 2438396 h 2438400"/>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317349 w 1221916"/>
                  <a:gd name="connsiteY4" fmla="*/ 314632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 name="connsiteX4" fmla="*/ 2716 w 1221916"/>
                  <a:gd name="connsiteY4" fmla="*/ 1219200 h 2438399"/>
                  <a:gd name="connsiteX5" fmla="*/ 2716 w 1221916"/>
                  <a:gd name="connsiteY5" fmla="*/ 0 h 2438399"/>
                  <a:gd name="connsiteX0" fmla="*/ 2716 w 1221916"/>
                  <a:gd name="connsiteY0" fmla="*/ 0 h 2438399"/>
                  <a:gd name="connsiteX1" fmla="*/ 1059027 w 1221916"/>
                  <a:gd name="connsiteY1" fmla="*/ 610384 h 2438399"/>
                  <a:gd name="connsiteX2" fmla="*/ 1057668 w 1221916"/>
                  <a:gd name="connsiteY2" fmla="*/ 1830367 h 2438399"/>
                  <a:gd name="connsiteX3" fmla="*/ 0 w 1221916"/>
                  <a:gd name="connsiteY3" fmla="*/ 2438396 h 2438399"/>
                </a:gdLst>
                <a:ahLst/>
                <a:cxnLst>
                  <a:cxn ang="0">
                    <a:pos x="connsiteX0" y="connsiteY0"/>
                  </a:cxn>
                  <a:cxn ang="0">
                    <a:pos x="connsiteX1" y="connsiteY1"/>
                  </a:cxn>
                  <a:cxn ang="0">
                    <a:pos x="connsiteX2" y="connsiteY2"/>
                  </a:cxn>
                  <a:cxn ang="0">
                    <a:pos x="connsiteX3" y="connsiteY3"/>
                  </a:cxn>
                </a:cxnLst>
                <a:rect l="l" t="t" r="r" b="b"/>
                <a:pathLst>
                  <a:path w="1221916" h="2438399" stroke="0" extrusionOk="0">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cubicBezTo>
                      <a:pt x="905" y="2031997"/>
                      <a:pt x="1811" y="1625599"/>
                      <a:pt x="2716" y="1219200"/>
                    </a:cubicBezTo>
                    <a:lnTo>
                      <a:pt x="2716" y="0"/>
                    </a:lnTo>
                    <a:close/>
                  </a:path>
                  <a:path w="1221916" h="2438399" fill="none">
                    <a:moveTo>
                      <a:pt x="2716" y="0"/>
                    </a:moveTo>
                    <a:cubicBezTo>
                      <a:pt x="438618" y="0"/>
                      <a:pt x="841356" y="232721"/>
                      <a:pt x="1059027" y="610384"/>
                    </a:cubicBezTo>
                    <a:cubicBezTo>
                      <a:pt x="1276697" y="988048"/>
                      <a:pt x="1276179" y="1453189"/>
                      <a:pt x="1057668" y="1830367"/>
                    </a:cubicBezTo>
                    <a:cubicBezTo>
                      <a:pt x="839157" y="2207545"/>
                      <a:pt x="435901" y="2439367"/>
                      <a:pt x="0" y="2438396"/>
                    </a:cubicBezTo>
                  </a:path>
                </a:pathLst>
              </a:custGeom>
              <a:gradFill>
                <a:gsLst>
                  <a:gs pos="25000">
                    <a:srgbClr val="00ADEF"/>
                  </a:gs>
                  <a:gs pos="95000">
                    <a:schemeClr val="accent3">
                      <a:lumMod val="40000"/>
                      <a:lumOff val="60000"/>
                    </a:schemeClr>
                  </a:gs>
                </a:gsLst>
                <a:lin ang="16200000" scaled="0"/>
              </a:gradFill>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MU Bright" panose="02000603000000000000" pitchFamily="2" charset="0"/>
                  <a:ea typeface="CMU Bright" panose="02000603000000000000" pitchFamily="2" charset="0"/>
                  <a:cs typeface="CMU Bright" panose="02000603000000000000" pitchFamily="2" charset="0"/>
                </a:endParaRPr>
              </a:p>
            </p:txBody>
          </p:sp>
          <p:cxnSp>
            <p:nvCxnSpPr>
              <p:cNvPr id="97" name="Straight Connector 96"/>
              <p:cNvCxnSpPr>
                <a:endCxn id="96" idx="3"/>
              </p:cNvCxnSpPr>
              <p:nvPr/>
            </p:nvCxnSpPr>
            <p:spPr>
              <a:xfrm>
                <a:off x="7696202" y="3739418"/>
                <a:ext cx="0" cy="12985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0"/>
              </p:cNvCxnSpPr>
              <p:nvPr/>
            </p:nvCxnSpPr>
            <p:spPr>
              <a:xfrm>
                <a:off x="8504761" y="3744040"/>
                <a:ext cx="0" cy="1294849"/>
              </a:xfrm>
              <a:prstGeom prst="line">
                <a:avLst/>
              </a:prstGeom>
              <a:ln w="254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6" name="Rounded Rectangle 85"/>
            <p:cNvSpPr/>
            <p:nvPr/>
          </p:nvSpPr>
          <p:spPr>
            <a:xfrm>
              <a:off x="6019801" y="3357754"/>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89" name="Rounded Rectangle 88"/>
            <p:cNvSpPr/>
            <p:nvPr/>
          </p:nvSpPr>
          <p:spPr>
            <a:xfrm>
              <a:off x="6019801" y="4231577"/>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90" name="Rounded Rectangle 89"/>
            <p:cNvSpPr/>
            <p:nvPr/>
          </p:nvSpPr>
          <p:spPr>
            <a:xfrm>
              <a:off x="6019801" y="5105400"/>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92" name="Rounded Rectangle 91"/>
            <p:cNvSpPr/>
            <p:nvPr/>
          </p:nvSpPr>
          <p:spPr>
            <a:xfrm>
              <a:off x="6019801" y="2483931"/>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sp>
          <p:nvSpPr>
            <p:cNvPr id="93" name="Rounded Rectangle 92"/>
            <p:cNvSpPr/>
            <p:nvPr/>
          </p:nvSpPr>
          <p:spPr>
            <a:xfrm>
              <a:off x="6019801" y="1610108"/>
              <a:ext cx="1828799" cy="730521"/>
            </a:xfrm>
            <a:prstGeom prst="roundRect">
              <a:avLst/>
            </a:prstGeom>
            <a:solidFill>
              <a:schemeClr val="bg1">
                <a:alpha val="5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MU Bright" panose="02000603000000000000" pitchFamily="2" charset="0"/>
                <a:ea typeface="CMU Bright" panose="02000603000000000000" pitchFamily="2" charset="0"/>
                <a:cs typeface="CMU Bright" panose="02000603000000000000" pitchFamily="2" charset="0"/>
              </a:endParaRPr>
            </a:p>
          </p:txBody>
        </p:sp>
      </p:gr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85983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5943340"/>
            <a:ext cx="9144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CMU Bright" panose="02000603000000000000" pitchFamily="2" charset="0"/>
              <a:cs typeface="CMU Bright" panose="02000603000000000000" pitchFamily="2" charset="0"/>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87" y="6034780"/>
            <a:ext cx="697964" cy="694944"/>
          </a:xfrm>
          <a:prstGeom prst="rect">
            <a:avLst/>
          </a:prstGeom>
        </p:spPr>
      </p:pic>
      <p:pic>
        <p:nvPicPr>
          <p:cNvPr id="4098" name="Picture 2" descr="C:\Users\jonrkarr\Google Drive\presentations\presentation_2014_02_26_wholecell_ibm\images\JSMF logo.png"/>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a:stretch/>
        </p:blipFill>
        <p:spPr bwMode="auto">
          <a:xfrm>
            <a:off x="5706000" y="6034780"/>
            <a:ext cx="1135529" cy="6949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jonrkarr\Google Drive\Mt Sinai\logos\Sinai - horizontal - bl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7828" y="6034780"/>
            <a:ext cx="2081403" cy="69494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jonrkarr\Google Drive\web\school2016\logos\erasynbio.png"/>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2140538" y="6034780"/>
            <a:ext cx="3439162" cy="69494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jonrkarr\Google Drive\Karr Lab\presentations\presentation_2016_04_03_summer_school\images\ni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851" y="6037003"/>
            <a:ext cx="1108387" cy="6949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27029" y="4510054"/>
            <a:ext cx="4183471" cy="1231106"/>
          </a:xfrm>
          <a:prstGeom prst="rect">
            <a:avLst/>
          </a:prstGeom>
        </p:spPr>
        <p:txBody>
          <a:bodyPr wrap="square">
            <a:spAutoFit/>
          </a:bodyPr>
          <a:lstStyle/>
          <a:p>
            <a:pPr>
              <a:spcBef>
                <a:spcPts val="2400"/>
              </a:spcBef>
            </a:pPr>
            <a:r>
              <a:rPr lang="en-US" sz="2000" b="1" dirty="0">
                <a:ea typeface="CMU Bright" panose="02000603000000000000" pitchFamily="2" charset="0"/>
                <a:cs typeface="CMU Bright" panose="02000603000000000000" pitchFamily="2" charset="0"/>
              </a:rPr>
              <a:t>Center for Regulatory Genomics</a:t>
            </a:r>
          </a:p>
          <a:p>
            <a:r>
              <a:rPr lang="en-US" dirty="0">
                <a:ea typeface="CMU Bright" panose="02000603000000000000" pitchFamily="2" charset="0"/>
                <a:cs typeface="CMU Bright" panose="02000603000000000000" pitchFamily="2" charset="0"/>
              </a:rPr>
              <a:t>Luis Serrano</a:t>
            </a:r>
          </a:p>
          <a:p>
            <a:r>
              <a:rPr lang="en-US" dirty="0">
                <a:ea typeface="CMU Bright" panose="02000603000000000000" pitchFamily="2" charset="0"/>
                <a:cs typeface="CMU Bright" panose="02000603000000000000" pitchFamily="2" charset="0"/>
              </a:rPr>
              <a:t>Maria </a:t>
            </a:r>
            <a:r>
              <a:rPr lang="en-US" dirty="0" err="1">
                <a:ea typeface="CMU Bright" panose="02000603000000000000" pitchFamily="2" charset="0"/>
                <a:cs typeface="CMU Bright" panose="02000603000000000000" pitchFamily="2" charset="0"/>
              </a:rPr>
              <a:t>Lluch-Senar</a:t>
            </a:r>
            <a:endParaRPr lang="en-US" dirty="0">
              <a:ea typeface="CMU Bright" panose="02000603000000000000" pitchFamily="2" charset="0"/>
              <a:cs typeface="CMU Bright" panose="02000603000000000000" pitchFamily="2" charset="0"/>
            </a:endParaRPr>
          </a:p>
          <a:p>
            <a:r>
              <a:rPr lang="en-US" dirty="0">
                <a:ea typeface="CMU Bright" panose="02000603000000000000" pitchFamily="2" charset="0"/>
                <a:cs typeface="CMU Bright" panose="02000603000000000000" pitchFamily="2" charset="0"/>
              </a:rPr>
              <a:t>Veronica </a:t>
            </a:r>
            <a:r>
              <a:rPr lang="en-US" dirty="0" err="1">
                <a:ea typeface="CMU Bright" panose="02000603000000000000" pitchFamily="2" charset="0"/>
                <a:cs typeface="CMU Bright" panose="02000603000000000000" pitchFamily="2" charset="0"/>
              </a:rPr>
              <a:t>Llorens</a:t>
            </a:r>
            <a:endParaRPr lang="en-US" dirty="0">
              <a:ea typeface="CMU Bright" panose="02000603000000000000" pitchFamily="2" charset="0"/>
              <a:cs typeface="CMU Bright" panose="02000603000000000000" pitchFamily="2" charset="0"/>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3500" y="4554107"/>
            <a:ext cx="2249809" cy="1143000"/>
          </a:xfrm>
          <a:prstGeom prst="rect">
            <a:avLst/>
          </a:prstGeom>
        </p:spPr>
      </p:pic>
      <p:sp>
        <p:nvSpPr>
          <p:cNvPr id="22" name="Title 3"/>
          <p:cNvSpPr>
            <a:spLocks noGrp="1"/>
          </p:cNvSpPr>
          <p:nvPr>
            <p:ph type="title"/>
          </p:nvPr>
        </p:nvSpPr>
        <p:spPr>
          <a:xfrm>
            <a:off x="0" y="0"/>
            <a:ext cx="9144000" cy="914400"/>
          </a:xfrm>
          <a:solidFill>
            <a:schemeClr val="tx1"/>
          </a:solidFill>
        </p:spPr>
        <p:txBody>
          <a:bodyPr>
            <a:normAutofit/>
          </a:bodyPr>
          <a:lstStyle/>
          <a:p>
            <a:r>
              <a:rPr lang="en-US" dirty="0" smtClean="0">
                <a:solidFill>
                  <a:schemeClr val="bg1"/>
                </a:solidFill>
              </a:rPr>
              <a:t>Acknowledgements</a:t>
            </a:r>
            <a:endParaRPr lang="en-US" dirty="0">
              <a:solidFill>
                <a:schemeClr val="bg1"/>
              </a:solidFill>
            </a:endParaRPr>
          </a:p>
        </p:txBody>
      </p:sp>
      <p:sp>
        <p:nvSpPr>
          <p:cNvPr id="7" name="Rectangle 6"/>
          <p:cNvSpPr/>
          <p:nvPr/>
        </p:nvSpPr>
        <p:spPr>
          <a:xfrm>
            <a:off x="4111540" y="3709137"/>
            <a:ext cx="1096875" cy="490401"/>
          </a:xfrm>
          <a:prstGeom prst="rect">
            <a:avLst/>
          </a:prstGeom>
        </p:spPr>
        <p:txBody>
          <a:bodyPr wrap="none" lIns="0" tIns="0" rIns="0" bIns="0">
            <a:spAutoFit/>
          </a:bodyPr>
          <a:lstStyle/>
          <a:p>
            <a:pPr algn="ctr"/>
            <a:r>
              <a:rPr lang="en-US" dirty="0" smtClean="0">
                <a:ea typeface="CMU Bright" panose="02000603000000000000" pitchFamily="2" charset="0"/>
                <a:cs typeface="CMU Bright" panose="02000603000000000000" pitchFamily="2" charset="0"/>
              </a:rPr>
              <a:t>Pablo Meyer</a:t>
            </a:r>
          </a:p>
          <a:p>
            <a:pPr algn="ctr"/>
            <a:r>
              <a:rPr lang="en-US" i="1" dirty="0" smtClean="0">
                <a:ea typeface="CMU Bright" panose="02000603000000000000" pitchFamily="2" charset="0"/>
                <a:cs typeface="CMU Bright" panose="02000603000000000000" pitchFamily="2" charset="0"/>
              </a:rPr>
              <a:t>IBM/Sinai</a:t>
            </a:r>
            <a:endParaRPr lang="en-US" i="1" dirty="0">
              <a:ea typeface="CMU Bright" panose="02000603000000000000" pitchFamily="2" charset="0"/>
              <a:cs typeface="CMU Bright" panose="02000603000000000000" pitchFamily="2" charset="0"/>
            </a:endParaRPr>
          </a:p>
        </p:txBody>
      </p:sp>
      <p:sp>
        <p:nvSpPr>
          <p:cNvPr id="8" name="Rectangle 7"/>
          <p:cNvSpPr/>
          <p:nvPr/>
        </p:nvSpPr>
        <p:spPr>
          <a:xfrm>
            <a:off x="6119425" y="3709137"/>
            <a:ext cx="1448783" cy="490401"/>
          </a:xfrm>
          <a:prstGeom prst="rect">
            <a:avLst/>
          </a:prstGeom>
        </p:spPr>
        <p:txBody>
          <a:bodyPr wrap="none" lIns="0" tIns="0" rIns="0" bIns="0">
            <a:spAutoFit/>
          </a:bodyPr>
          <a:lstStyle/>
          <a:p>
            <a:pPr algn="ctr"/>
            <a:r>
              <a:rPr lang="en-US" dirty="0" smtClean="0">
                <a:ea typeface="CMU Bright" panose="02000603000000000000" pitchFamily="2" charset="0"/>
                <a:cs typeface="CMU Bright" panose="02000603000000000000" pitchFamily="2" charset="0"/>
              </a:rPr>
              <a:t>Roger Rodriguez</a:t>
            </a:r>
          </a:p>
          <a:p>
            <a:pPr algn="ctr"/>
            <a:r>
              <a:rPr lang="en-US" i="1" dirty="0" smtClean="0">
                <a:ea typeface="CMU Bright" panose="02000603000000000000" pitchFamily="2" charset="0"/>
                <a:cs typeface="CMU Bright" panose="02000603000000000000" pitchFamily="2" charset="0"/>
              </a:rPr>
              <a:t>UNAM</a:t>
            </a:r>
            <a:endParaRPr lang="en-US" i="1" dirty="0">
              <a:ea typeface="CMU Bright" panose="02000603000000000000" pitchFamily="2" charset="0"/>
              <a:cs typeface="CMU Bright" panose="02000603000000000000" pitchFamily="2" charset="0"/>
            </a:endParaRPr>
          </a:p>
        </p:txBody>
      </p:sp>
      <p:pic>
        <p:nvPicPr>
          <p:cNvPr id="5122" name="Picture 2" descr="C:\Users\jonrkarr\Google Drive\web\karrlab\people\rodriguez.thum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2037" y="2522204"/>
            <a:ext cx="1163556" cy="116355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jonrkarr\Google Drive\web\karrlab\people\meyer.thumb.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8199" y="2522204"/>
            <a:ext cx="1163556" cy="116355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1829081" y="3709137"/>
            <a:ext cx="1294114" cy="245201"/>
          </a:xfrm>
          <a:prstGeom prst="rect">
            <a:avLst/>
          </a:prstGeom>
        </p:spPr>
        <p:txBody>
          <a:bodyPr wrap="none" lIns="0" tIns="0" rIns="0" bIns="0">
            <a:spAutoFit/>
          </a:bodyPr>
          <a:lstStyle/>
          <a:p>
            <a:pPr algn="ctr"/>
            <a:r>
              <a:rPr lang="en-US" dirty="0" smtClean="0">
                <a:ea typeface="CMU Bright" panose="02000603000000000000" pitchFamily="2" charset="0"/>
                <a:cs typeface="CMU Bright" panose="02000603000000000000" pitchFamily="2" charset="0"/>
              </a:rPr>
              <a:t>Graeme </a:t>
            </a:r>
            <a:r>
              <a:rPr lang="en-US" dirty="0" err="1" smtClean="0">
                <a:ea typeface="CMU Bright" panose="02000603000000000000" pitchFamily="2" charset="0"/>
                <a:cs typeface="CMU Bright" panose="02000603000000000000" pitchFamily="2" charset="0"/>
              </a:rPr>
              <a:t>Gossel</a:t>
            </a:r>
            <a:endParaRPr lang="en-US" dirty="0">
              <a:ea typeface="CMU Bright" panose="02000603000000000000" pitchFamily="2" charset="0"/>
              <a:cs typeface="CMU Bright" panose="02000603000000000000" pitchFamily="2" charset="0"/>
            </a:endParaRPr>
          </a:p>
        </p:txBody>
      </p:sp>
      <p:sp>
        <p:nvSpPr>
          <p:cNvPr id="6" name="Rectangle 5"/>
          <p:cNvSpPr/>
          <p:nvPr/>
        </p:nvSpPr>
        <p:spPr>
          <a:xfrm>
            <a:off x="6137162" y="2191492"/>
            <a:ext cx="1413309" cy="245201"/>
          </a:xfrm>
          <a:prstGeom prst="rect">
            <a:avLst/>
          </a:prstGeom>
        </p:spPr>
        <p:txBody>
          <a:bodyPr wrap="none" lIns="0" tIns="0" rIns="0" bIns="0">
            <a:spAutoFit/>
          </a:bodyPr>
          <a:lstStyle/>
          <a:p>
            <a:pPr algn="ctr"/>
            <a:r>
              <a:rPr lang="en-US" dirty="0">
                <a:ea typeface="CMU Bright" panose="02000603000000000000" pitchFamily="2" charset="0"/>
                <a:cs typeface="CMU Bright" panose="02000603000000000000" pitchFamily="2" charset="0"/>
              </a:rPr>
              <a:t>Arthur Goldberg</a:t>
            </a:r>
          </a:p>
        </p:txBody>
      </p:sp>
      <p:sp>
        <p:nvSpPr>
          <p:cNvPr id="9" name="Rectangle 8"/>
          <p:cNvSpPr/>
          <p:nvPr/>
        </p:nvSpPr>
        <p:spPr>
          <a:xfrm>
            <a:off x="3975317" y="2191492"/>
            <a:ext cx="1369320" cy="245201"/>
          </a:xfrm>
          <a:prstGeom prst="rect">
            <a:avLst/>
          </a:prstGeom>
        </p:spPr>
        <p:txBody>
          <a:bodyPr wrap="none" lIns="0" tIns="0" rIns="0" bIns="0">
            <a:spAutoFit/>
          </a:bodyPr>
          <a:lstStyle/>
          <a:p>
            <a:pPr algn="ctr"/>
            <a:r>
              <a:rPr lang="en-US" dirty="0">
                <a:ea typeface="CMU Bright" panose="02000603000000000000" pitchFamily="2" charset="0"/>
                <a:cs typeface="CMU Bright" panose="02000603000000000000" pitchFamily="2" charset="0"/>
              </a:rPr>
              <a:t>Yin </a:t>
            </a:r>
            <a:r>
              <a:rPr lang="en-US" dirty="0" err="1">
                <a:ea typeface="CMU Bright" panose="02000603000000000000" pitchFamily="2" charset="0"/>
                <a:cs typeface="CMU Bright" panose="02000603000000000000" pitchFamily="2" charset="0"/>
              </a:rPr>
              <a:t>Hoon</a:t>
            </a:r>
            <a:r>
              <a:rPr lang="en-US" dirty="0">
                <a:ea typeface="CMU Bright" panose="02000603000000000000" pitchFamily="2" charset="0"/>
                <a:cs typeface="CMU Bright" panose="02000603000000000000" pitchFamily="2" charset="0"/>
              </a:rPr>
              <a:t> Chew</a:t>
            </a:r>
          </a:p>
        </p:txBody>
      </p:sp>
      <p:sp>
        <p:nvSpPr>
          <p:cNvPr id="4" name="Rectangle 3"/>
          <p:cNvSpPr/>
          <p:nvPr/>
        </p:nvSpPr>
        <p:spPr>
          <a:xfrm>
            <a:off x="1575792" y="2191492"/>
            <a:ext cx="1800691" cy="245201"/>
          </a:xfrm>
          <a:prstGeom prst="rect">
            <a:avLst/>
          </a:prstGeom>
        </p:spPr>
        <p:txBody>
          <a:bodyPr wrap="none" lIns="0" tIns="0" rIns="0" bIns="0">
            <a:spAutoFit/>
          </a:bodyPr>
          <a:lstStyle/>
          <a:p>
            <a:r>
              <a:rPr lang="en-US" dirty="0">
                <a:ea typeface="CMU Bright" panose="02000603000000000000" pitchFamily="2" charset="0"/>
                <a:cs typeface="CMU Bright" panose="02000603000000000000" pitchFamily="2" charset="0"/>
              </a:rPr>
              <a:t>Anne Marie Barrette</a:t>
            </a:r>
            <a:endParaRPr lang="en-US" dirty="0"/>
          </a:p>
        </p:txBody>
      </p:sp>
      <p:pic>
        <p:nvPicPr>
          <p:cNvPr id="6146" name="Picture 2" descr="C:\Users\jonrkarr\Google Drive\web\karrlab\people\chew.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117" y="1002536"/>
            <a:ext cx="909720" cy="116558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jonrkarr\Google Drive\web\karrlab\people\goldberg.thum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62038" y="1004560"/>
            <a:ext cx="1163556" cy="11635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jonrkarr\Google Drive\web\karrlab\people\barrette.thumb.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94360" y="1004560"/>
            <a:ext cx="1163556" cy="116355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jonrkarr\Google Drive\web\karrlab\people\gossel.thumb.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94360" y="2522204"/>
            <a:ext cx="1163556" cy="11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25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Example: drug </a:t>
            </a:r>
            <a:r>
              <a:rPr lang="en-US" dirty="0" smtClean="0"/>
              <a:t>biosynthesis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65782616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28470714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drug biosynthesis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8084" y="1252728"/>
            <a:ext cx="6527831" cy="4525963"/>
          </a:xfrm>
        </p:spPr>
      </p:pic>
    </p:spTree>
    <p:extLst>
      <p:ext uri="{BB962C8B-B14F-4D97-AF65-F5344CB8AC3E}">
        <p14:creationId xmlns:p14="http://schemas.microsoft.com/office/powerpoint/2010/main" val="22690990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mplate-Karr">
  <a:themeElements>
    <a:clrScheme name="Karr theme">
      <a:dk1>
        <a:sysClr val="windowText" lastClr="000000"/>
      </a:dk1>
      <a:lt1>
        <a:sysClr val="window" lastClr="FFFFFF"/>
      </a:lt1>
      <a:dk2>
        <a:srgbClr val="000000"/>
      </a:dk2>
      <a:lt2>
        <a:srgbClr val="D8D8D8"/>
      </a:lt2>
      <a:accent1>
        <a:srgbClr val="000000"/>
      </a:accent1>
      <a:accent2>
        <a:srgbClr val="FF0000"/>
      </a:accent2>
      <a:accent3>
        <a:srgbClr val="00B0F0"/>
      </a:accent3>
      <a:accent4>
        <a:srgbClr val="92D050"/>
      </a:accent4>
      <a:accent5>
        <a:srgbClr val="F79646"/>
      </a:accent5>
      <a:accent6>
        <a:srgbClr val="8064A2"/>
      </a:accent6>
      <a:hlink>
        <a:srgbClr val="000000"/>
      </a:hlink>
      <a:folHlink>
        <a:srgbClr val="000000"/>
      </a:folHlink>
    </a:clrScheme>
    <a:fontScheme name="Sinai">
      <a:majorFont>
        <a:latin typeface="CMU Bright"/>
        <a:ea typeface=""/>
        <a:cs typeface=""/>
      </a:majorFont>
      <a:minorFont>
        <a:latin typeface="CMU Br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DEF"/>
        </a:solidFill>
        <a:ln>
          <a:noFill/>
        </a:ln>
      </a:spPr>
      <a:bodyPr rtlCol="0" anchor="ctr"/>
      <a:lstStyle>
        <a:defPPr algn="ctr">
          <a:defRPr sz="3600" b="1" dirty="0" smtClean="0">
            <a:solidFill>
              <a:schemeClr val="bg1"/>
            </a:solidFill>
            <a:latin typeface="CMU Bright" panose="02000603000000000000" pitchFamily="2" charset="0"/>
            <a:ea typeface="CMU Bright" panose="02000603000000000000" pitchFamily="2" charset="0"/>
            <a:cs typeface="CMU Bright" panose="02000603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template-Karr</Template>
  <TotalTime>907</TotalTime>
  <Words>2151</Words>
  <Application>Microsoft Office PowerPoint</Application>
  <PresentationFormat>On-screen Show (4:3)</PresentationFormat>
  <Paragraphs>588</Paragraphs>
  <Slides>67</Slides>
  <Notes>18</Notes>
  <HiddenSlides>1</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template-Karr</vt:lpstr>
      <vt:lpstr>Introduction to whole-cell modeling</vt:lpstr>
      <vt:lpstr>Outline</vt:lpstr>
      <vt:lpstr>Outline</vt:lpstr>
      <vt:lpstr>Motivation</vt:lpstr>
      <vt:lpstr>Barriers to bioengineering and medicine</vt:lpstr>
      <vt:lpstr>Physics-based models enable rational engineering</vt:lpstr>
      <vt:lpstr>Example: drug biosynthesis</vt:lpstr>
      <vt:lpstr>Example: drug biosynthesis</vt:lpstr>
      <vt:lpstr>Example: drug biosynthesis</vt:lpstr>
      <vt:lpstr>Example: drug biosynthesis</vt:lpstr>
      <vt:lpstr>Example: drug biosynthesis</vt:lpstr>
      <vt:lpstr>Example: drug biosynthesis</vt:lpstr>
      <vt:lpstr>Example: drug biosynthesis</vt:lpstr>
      <vt:lpstr>Example: drug biosynthesis</vt:lpstr>
      <vt:lpstr>Outline</vt:lpstr>
      <vt:lpstr>WC modeling principles</vt:lpstr>
      <vt:lpstr>WC modeling</vt:lpstr>
      <vt:lpstr>Predictive modeling methodologies</vt:lpstr>
      <vt:lpstr>WC modeling progress</vt:lpstr>
      <vt:lpstr>Molecular data is now available</vt:lpstr>
      <vt:lpstr>Integrative modeling methods are now available</vt:lpstr>
      <vt:lpstr>WC modeling is now feasible</vt:lpstr>
      <vt:lpstr>WC modeling progress</vt:lpstr>
      <vt:lpstr>Outline</vt:lpstr>
      <vt:lpstr>Challenge: multiple time and length scales</vt:lpstr>
      <vt:lpstr>Challenge: heterogeneous networks</vt:lpstr>
      <vt:lpstr>Challenge: heterogeneous data</vt:lpstr>
      <vt:lpstr>Challenge: sparse data</vt:lpstr>
      <vt:lpstr>Outline</vt:lpstr>
      <vt:lpstr>WC modeling process</vt:lpstr>
      <vt:lpstr>Step 1: Characterize organism</vt:lpstr>
      <vt:lpstr>Step 2-3: Aggregate, organize data</vt:lpstr>
      <vt:lpstr>Step 4: Design submodels</vt:lpstr>
      <vt:lpstr>Step 4: Design submodels</vt:lpstr>
      <vt:lpstr>Step 5: Map submodels onto common state</vt:lpstr>
      <vt:lpstr>Step 6: Concurrently integrate submodels </vt:lpstr>
      <vt:lpstr>Step 7: Estimate parameters</vt:lpstr>
      <vt:lpstr>Step 7: Estimate parameters</vt:lpstr>
      <vt:lpstr>Steps 8-9: Verify and validate model</vt:lpstr>
      <vt:lpstr>Steps 10-11: Visualize, analyze, discover &amp; engineer</vt:lpstr>
      <vt:lpstr>Outline</vt:lpstr>
      <vt:lpstr>Example: Mycoplasma genitalium WC model</vt:lpstr>
      <vt:lpstr>Mycoplasmas are well-characterized</vt:lpstr>
      <vt:lpstr>Model includes 28 pathway submodels</vt:lpstr>
      <vt:lpstr>Submodels are mapped onto 16 common states</vt:lpstr>
      <vt:lpstr>Model represents 76% of genes</vt:lpstr>
      <vt:lpstr>Model statistics</vt:lpstr>
      <vt:lpstr>PowerPoint Presentation</vt:lpstr>
      <vt:lpstr>Predicted cell composition</vt:lpstr>
      <vt:lpstr>Predicted metabolite concentrations</vt:lpstr>
      <vt:lpstr>Predicted DNA binding protein collisions</vt:lpstr>
      <vt:lpstr>Predicted energy consumption</vt:lpstr>
      <vt:lpstr>Predicted energy consumption</vt:lpstr>
      <vt:lpstr>Example: growth optimization</vt:lpstr>
      <vt:lpstr>Optimal gene expression</vt:lpstr>
      <vt:lpstr>Optimal gene expression</vt:lpstr>
      <vt:lpstr>Optimal gene expression retains robustness</vt:lpstr>
      <vt:lpstr>Drug repositioning</vt:lpstr>
      <vt:lpstr>Outline</vt:lpstr>
      <vt:lpstr>WC modeling software</vt:lpstr>
      <vt:lpstr>Outline</vt:lpstr>
      <vt:lpstr>Limitations of existing methods</vt:lpstr>
      <vt:lpstr>Limitations of existing methods</vt:lpstr>
      <vt:lpstr>Limitations of existing methods</vt:lpstr>
      <vt:lpstr>Open challenges</vt:lpstr>
      <vt:lpstr>Summary</vt:lpstr>
      <vt:lpstr>Acknowledgements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whole-cell modeling school</dc:title>
  <dc:creator>Jonathan Karr</dc:creator>
  <cp:lastModifiedBy>Jonathan Karr</cp:lastModifiedBy>
  <cp:revision>68</cp:revision>
  <dcterms:created xsi:type="dcterms:W3CDTF">2016-03-14T18:37:20Z</dcterms:created>
  <dcterms:modified xsi:type="dcterms:W3CDTF">2016-04-02T13:18:32Z</dcterms:modified>
</cp:coreProperties>
</file>